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1"/>
  </p:notesMasterIdLst>
  <p:sldIdLst>
    <p:sldId id="256" r:id="rId2"/>
    <p:sldId id="257" r:id="rId3"/>
    <p:sldId id="38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384"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85" r:id="rId106"/>
    <p:sldId id="360" r:id="rId107"/>
    <p:sldId id="386"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E0"/>
    <a:srgbClr val="FC571F"/>
    <a:srgbClr val="EB6C15"/>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242" autoAdjust="0"/>
  </p:normalViewPr>
  <p:slideViewPr>
    <p:cSldViewPr snapToGrid="0">
      <p:cViewPr varScale="1">
        <p:scale>
          <a:sx n="101" d="100"/>
          <a:sy n="101" d="100"/>
        </p:scale>
        <p:origin x="120" y="31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8.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0" Type="http://schemas.openxmlformats.org/officeDocument/2006/relationships/slide" Target="../slides/slide15.xml"/><Relationship Id="rId4" Type="http://schemas.openxmlformats.org/officeDocument/2006/relationships/slide" Target="../slides/slide9.xml"/><Relationship Id="rId9" Type="http://schemas.openxmlformats.org/officeDocument/2006/relationships/slide" Target="../slides/slide14.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8.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0" Type="http://schemas.openxmlformats.org/officeDocument/2006/relationships/slide" Target="../slides/slide15.xml"/><Relationship Id="rId4" Type="http://schemas.openxmlformats.org/officeDocument/2006/relationships/slide" Target="../slides/slide9.xml"/><Relationship Id="rId9" Type="http://schemas.openxmlformats.org/officeDocument/2006/relationships/slide" Target="../slides/slide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8.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0" Type="http://schemas.openxmlformats.org/officeDocument/2006/relationships/slide" Target="../slides/slide15.xml"/><Relationship Id="rId4" Type="http://schemas.openxmlformats.org/officeDocument/2006/relationships/slide" Target="../slides/slide9.xml"/><Relationship Id="rId9" Type="http://schemas.openxmlformats.org/officeDocument/2006/relationships/slide" Target="../slides/slide14.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8.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0" Type="http://schemas.openxmlformats.org/officeDocument/2006/relationships/slide" Target="../slides/slide15.xml"/><Relationship Id="rId4" Type="http://schemas.openxmlformats.org/officeDocument/2006/relationships/slide" Target="../slides/slide9.xml"/><Relationship Id="rId9" Type="http://schemas.openxmlformats.org/officeDocument/2006/relationships/slide" Target="../slides/slide1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8.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0" Type="http://schemas.openxmlformats.org/officeDocument/2006/relationships/slide" Target="../slides/slide15.xml"/><Relationship Id="rId4" Type="http://schemas.openxmlformats.org/officeDocument/2006/relationships/slide" Target="../slides/slide9.xml"/><Relationship Id="rId9" Type="http://schemas.openxmlformats.org/officeDocument/2006/relationships/slide" Target="../slides/slide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8" name="Rectangle 12"/>
          <p:cNvSpPr/>
          <p:nvPr/>
        </p:nvSpPr>
        <p:spPr>
          <a:xfrm>
            <a:off x="-2" y="-4452"/>
            <a:ext cx="12192004" cy="2475440"/>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19" name="Rectangle 13"/>
          <p:cNvSpPr/>
          <p:nvPr/>
        </p:nvSpPr>
        <p:spPr>
          <a:xfrm>
            <a:off x="-3" y="2419399"/>
            <a:ext cx="9022179"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20" name="Picture 21" descr="Picture 21"/>
          <p:cNvPicPr>
            <a:picLocks noChangeAspect="1"/>
          </p:cNvPicPr>
          <p:nvPr/>
        </p:nvPicPr>
        <p:blipFill>
          <a:blip r:embed="rId2"/>
          <a:stretch>
            <a:fillRect/>
          </a:stretch>
        </p:blipFill>
        <p:spPr>
          <a:xfrm>
            <a:off x="11065933" y="6430976"/>
            <a:ext cx="849161" cy="349254"/>
          </a:xfrm>
          <a:prstGeom prst="rect">
            <a:avLst/>
          </a:prstGeom>
          <a:ln w="12700">
            <a:miter lim="400000"/>
          </a:ln>
        </p:spPr>
      </p:pic>
      <p:grpSp>
        <p:nvGrpSpPr>
          <p:cNvPr id="24" name="Group"/>
          <p:cNvGrpSpPr/>
          <p:nvPr/>
        </p:nvGrpSpPr>
        <p:grpSpPr>
          <a:xfrm>
            <a:off x="-5" y="6334201"/>
            <a:ext cx="12192006" cy="542807"/>
            <a:chOff x="-1" y="-1"/>
            <a:chExt cx="12192005" cy="542806"/>
          </a:xfrm>
        </p:grpSpPr>
        <p:sp>
          <p:nvSpPr>
            <p:cNvPr id="21" name="Rectangle 24"/>
            <p:cNvSpPr/>
            <p:nvPr/>
          </p:nvSpPr>
          <p:spPr>
            <a:xfrm>
              <a:off x="-2" y="-2"/>
              <a:ext cx="12192006" cy="542807"/>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22" name="Picture 26" descr="Picture 26"/>
            <p:cNvPicPr>
              <a:picLocks noChangeAspect="1"/>
            </p:cNvPicPr>
            <p:nvPr/>
          </p:nvPicPr>
          <p:blipFill>
            <a:blip r:embed="rId2"/>
            <a:stretch>
              <a:fillRect/>
            </a:stretch>
          </p:blipFill>
          <p:spPr>
            <a:xfrm>
              <a:off x="11065933" y="96773"/>
              <a:ext cx="849162" cy="349255"/>
            </a:xfrm>
            <a:prstGeom prst="rect">
              <a:avLst/>
            </a:prstGeom>
            <a:ln w="12700" cap="flat">
              <a:noFill/>
              <a:miter lim="400000"/>
            </a:ln>
            <a:effectLst/>
          </p:spPr>
        </p:pic>
        <p:sp>
          <p:nvSpPr>
            <p:cNvPr id="23" name="TextBox 9"/>
            <p:cNvSpPr txBox="1"/>
            <p:nvPr/>
          </p:nvSpPr>
          <p:spPr>
            <a:xfrm>
              <a:off x="429047" y="148288"/>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25" name="TextBox 14"/>
          <p:cNvSpPr txBox="1"/>
          <p:nvPr/>
        </p:nvSpPr>
        <p:spPr>
          <a:xfrm>
            <a:off x="-12283" y="6081410"/>
            <a:ext cx="12192005" cy="243837"/>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100" b="1">
                <a:solidFill>
                  <a:srgbClr val="2B2625"/>
                </a:solidFill>
              </a:defRPr>
            </a:pPr>
            <a:r>
              <a:t>RPA page: </a:t>
            </a:r>
            <a:r>
              <a:rPr i="1" u="sng">
                <a:solidFill>
                  <a:srgbClr val="0000FF"/>
                </a:solidFill>
                <a:uFill>
                  <a:solidFill>
                    <a:srgbClr val="0000FF"/>
                  </a:solidFill>
                </a:uFill>
                <a:hlinkClick r:id="rId3" action="ppaction://hlinksldjump"/>
              </a:rPr>
              <a:t>1</a:t>
            </a:r>
            <a:r>
              <a:t>. </a:t>
            </a:r>
            <a:r>
              <a:rPr i="1" u="sng">
                <a:solidFill>
                  <a:srgbClr val="0000FF"/>
                </a:solidFill>
                <a:uFill>
                  <a:solidFill>
                    <a:srgbClr val="0000FF"/>
                  </a:solidFill>
                </a:uFill>
                <a:hlinkClick r:id="rId4" action="ppaction://hlinksldjump"/>
              </a:rPr>
              <a:t>2</a:t>
            </a:r>
            <a:r>
              <a:t>. </a:t>
            </a:r>
            <a:r>
              <a:rPr i="1" u="sng">
                <a:solidFill>
                  <a:srgbClr val="0000FF"/>
                </a:solidFill>
                <a:uFill>
                  <a:solidFill>
                    <a:srgbClr val="0000FF"/>
                  </a:solidFill>
                </a:uFill>
                <a:hlinkClick r:id="rId5" action="ppaction://hlinksldjump"/>
              </a:rPr>
              <a:t>3</a:t>
            </a:r>
            <a:r>
              <a:t>. </a:t>
            </a:r>
            <a:r>
              <a:rPr i="1" u="sng">
                <a:solidFill>
                  <a:srgbClr val="0000FF"/>
                </a:solidFill>
                <a:uFill>
                  <a:solidFill>
                    <a:srgbClr val="0000FF"/>
                  </a:solidFill>
                </a:uFill>
                <a:hlinkClick r:id="rId6" action="ppaction://hlinksldjump"/>
              </a:rPr>
              <a:t>4</a:t>
            </a:r>
            <a:r>
              <a:t>. </a:t>
            </a:r>
            <a:r>
              <a:rPr i="1" u="sng">
                <a:solidFill>
                  <a:srgbClr val="0000FF"/>
                </a:solidFill>
                <a:uFill>
                  <a:solidFill>
                    <a:srgbClr val="0000FF"/>
                  </a:solidFill>
                </a:uFill>
                <a:hlinkClick r:id="rId7" action="ppaction://hlinksldjump"/>
              </a:rPr>
              <a:t>5</a:t>
            </a:r>
            <a:r>
              <a:t>. </a:t>
            </a:r>
            <a:r>
              <a:rPr i="1" u="sng">
                <a:solidFill>
                  <a:srgbClr val="0000FF"/>
                </a:solidFill>
                <a:uFill>
                  <a:solidFill>
                    <a:srgbClr val="0000FF"/>
                  </a:solidFill>
                </a:uFill>
                <a:hlinkClick r:id="rId8" action="ppaction://hlinksldjump"/>
              </a:rPr>
              <a:t>6</a:t>
            </a:r>
            <a:r>
              <a:t>. </a:t>
            </a:r>
            <a:r>
              <a:rPr i="1" u="sng">
                <a:solidFill>
                  <a:srgbClr val="0000FF"/>
                </a:solidFill>
                <a:uFill>
                  <a:solidFill>
                    <a:srgbClr val="0000FF"/>
                  </a:solidFill>
                </a:uFill>
                <a:hlinkClick r:id="rId9" action="ppaction://hlinksldjump"/>
              </a:rPr>
              <a:t>7</a:t>
            </a:r>
            <a:r>
              <a:t>. </a:t>
            </a:r>
            <a:r>
              <a:rPr i="1" u="sng">
                <a:solidFill>
                  <a:srgbClr val="0000FF"/>
                </a:solidFill>
                <a:uFill>
                  <a:solidFill>
                    <a:srgbClr val="0000FF"/>
                  </a:solidFill>
                </a:uFill>
                <a:hlinkClick r:id="rId10" action="ppaction://hlinksldjump"/>
              </a:rPr>
              <a:t>8</a:t>
            </a:r>
            <a:r>
              <a:t>. </a:t>
            </a:r>
            <a:r>
              <a:rPr i="1" u="sng">
                <a:solidFill>
                  <a:srgbClr val="0000FF"/>
                </a:solidFill>
                <a:uFill>
                  <a:solidFill>
                    <a:srgbClr val="0000FF"/>
                  </a:solidFill>
                </a:uFill>
                <a:hlinkClick r:id="rId11" action="ppaction://hlinksldjump"/>
              </a:rPr>
              <a:t>9</a:t>
            </a:r>
            <a:r>
              <a:t>. </a:t>
            </a:r>
            <a:r>
              <a:rPr i="1" u="sng">
                <a:solidFill>
                  <a:srgbClr val="0000FF"/>
                </a:solidFill>
                <a:uFill>
                  <a:solidFill>
                    <a:srgbClr val="0000FF"/>
                  </a:solidFill>
                </a:uFill>
                <a:hlinkClick r:id="rId12" action="ppaction://hlinksldjump"/>
              </a:rPr>
              <a:t>10</a:t>
            </a:r>
            <a:r>
              <a:t>.</a:t>
            </a:r>
          </a:p>
        </p:txBody>
      </p:sp>
      <p:sp>
        <p:nvSpPr>
          <p:cNvPr id="26" name="Slide Number"/>
          <p:cNvSpPr txBox="1">
            <a:spLocks noGrp="1"/>
          </p:cNvSpPr>
          <p:nvPr>
            <p:ph type="sldNum" sz="quarter" idx="2"/>
          </p:nvPr>
        </p:nvSpPr>
        <p:spPr>
          <a:xfrm>
            <a:off x="11164829" y="6359844"/>
            <a:ext cx="343899" cy="358137"/>
          </a:xfrm>
          <a:prstGeom prst="rect">
            <a:avLst/>
          </a:prstGeom>
        </p:spPr>
        <p:txBody>
          <a:bodyPr/>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33" name="Rectangle 12"/>
          <p:cNvSpPr/>
          <p:nvPr/>
        </p:nvSpPr>
        <p:spPr>
          <a:xfrm>
            <a:off x="-2" y="-4452"/>
            <a:ext cx="12192004" cy="2475440"/>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34" name="Rectangle 13"/>
          <p:cNvSpPr/>
          <p:nvPr/>
        </p:nvSpPr>
        <p:spPr>
          <a:xfrm>
            <a:off x="-3" y="2419399"/>
            <a:ext cx="9022179"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35" name="Picture 21" descr="Picture 21"/>
          <p:cNvPicPr>
            <a:picLocks noChangeAspect="1"/>
          </p:cNvPicPr>
          <p:nvPr/>
        </p:nvPicPr>
        <p:blipFill>
          <a:blip r:embed="rId2"/>
          <a:stretch>
            <a:fillRect/>
          </a:stretch>
        </p:blipFill>
        <p:spPr>
          <a:xfrm>
            <a:off x="11065933" y="6430976"/>
            <a:ext cx="849161" cy="349254"/>
          </a:xfrm>
          <a:prstGeom prst="rect">
            <a:avLst/>
          </a:prstGeom>
          <a:ln w="12700">
            <a:miter lim="400000"/>
          </a:ln>
        </p:spPr>
      </p:pic>
      <p:grpSp>
        <p:nvGrpSpPr>
          <p:cNvPr id="39" name="Group"/>
          <p:cNvGrpSpPr/>
          <p:nvPr/>
        </p:nvGrpSpPr>
        <p:grpSpPr>
          <a:xfrm>
            <a:off x="-5" y="6334201"/>
            <a:ext cx="12192006" cy="542807"/>
            <a:chOff x="-1" y="-1"/>
            <a:chExt cx="12192005" cy="542806"/>
          </a:xfrm>
        </p:grpSpPr>
        <p:sp>
          <p:nvSpPr>
            <p:cNvPr id="36" name="Rectangle 24"/>
            <p:cNvSpPr/>
            <p:nvPr/>
          </p:nvSpPr>
          <p:spPr>
            <a:xfrm>
              <a:off x="-2" y="-2"/>
              <a:ext cx="12192006" cy="542807"/>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37" name="Picture 26" descr="Picture 26"/>
            <p:cNvPicPr>
              <a:picLocks noChangeAspect="1"/>
            </p:cNvPicPr>
            <p:nvPr/>
          </p:nvPicPr>
          <p:blipFill>
            <a:blip r:embed="rId2"/>
            <a:stretch>
              <a:fillRect/>
            </a:stretch>
          </p:blipFill>
          <p:spPr>
            <a:xfrm>
              <a:off x="11065933" y="96773"/>
              <a:ext cx="849162" cy="349255"/>
            </a:xfrm>
            <a:prstGeom prst="rect">
              <a:avLst/>
            </a:prstGeom>
            <a:ln w="12700" cap="flat">
              <a:noFill/>
              <a:miter lim="400000"/>
            </a:ln>
            <a:effectLst/>
          </p:spPr>
        </p:pic>
        <p:sp>
          <p:nvSpPr>
            <p:cNvPr id="38" name="TextBox 9"/>
            <p:cNvSpPr txBox="1"/>
            <p:nvPr/>
          </p:nvSpPr>
          <p:spPr>
            <a:xfrm>
              <a:off x="429047" y="148288"/>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40" name="TextBox 14"/>
          <p:cNvSpPr txBox="1"/>
          <p:nvPr/>
        </p:nvSpPr>
        <p:spPr>
          <a:xfrm>
            <a:off x="12278" y="6081390"/>
            <a:ext cx="5841462" cy="243837"/>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100" b="1">
                <a:solidFill>
                  <a:srgbClr val="2B2625"/>
                </a:solidFill>
              </a:defRPr>
            </a:pPr>
            <a:r>
              <a:t>RPA page: </a:t>
            </a:r>
            <a:r>
              <a:rPr i="1" u="sng">
                <a:solidFill>
                  <a:srgbClr val="0000FF"/>
                </a:solidFill>
                <a:uFill>
                  <a:solidFill>
                    <a:srgbClr val="0000FF"/>
                  </a:solidFill>
                </a:uFill>
                <a:hlinkClick r:id="rId3" action="ppaction://hlinksldjump"/>
              </a:rPr>
              <a:t>1</a:t>
            </a:r>
            <a:r>
              <a:t>. </a:t>
            </a:r>
            <a:r>
              <a:rPr i="1" u="sng">
                <a:solidFill>
                  <a:srgbClr val="0000FF"/>
                </a:solidFill>
                <a:uFill>
                  <a:solidFill>
                    <a:srgbClr val="0000FF"/>
                  </a:solidFill>
                </a:uFill>
                <a:hlinkClick r:id="rId4" action="ppaction://hlinksldjump"/>
              </a:rPr>
              <a:t>2</a:t>
            </a:r>
            <a:r>
              <a:t>. </a:t>
            </a:r>
            <a:r>
              <a:rPr i="1" u="sng">
                <a:solidFill>
                  <a:srgbClr val="0000FF"/>
                </a:solidFill>
                <a:uFill>
                  <a:solidFill>
                    <a:srgbClr val="0000FF"/>
                  </a:solidFill>
                </a:uFill>
                <a:hlinkClick r:id="rId5" action="ppaction://hlinksldjump"/>
              </a:rPr>
              <a:t>3</a:t>
            </a:r>
            <a:r>
              <a:t>. </a:t>
            </a:r>
            <a:r>
              <a:rPr i="1" u="sng">
                <a:solidFill>
                  <a:srgbClr val="0000FF"/>
                </a:solidFill>
                <a:uFill>
                  <a:solidFill>
                    <a:srgbClr val="0000FF"/>
                  </a:solidFill>
                </a:uFill>
                <a:hlinkClick r:id="rId6" action="ppaction://hlinksldjump"/>
              </a:rPr>
              <a:t>4</a:t>
            </a:r>
            <a:r>
              <a:t>. </a:t>
            </a:r>
            <a:r>
              <a:rPr i="1" u="sng">
                <a:solidFill>
                  <a:srgbClr val="0000FF"/>
                </a:solidFill>
                <a:uFill>
                  <a:solidFill>
                    <a:srgbClr val="0000FF"/>
                  </a:solidFill>
                </a:uFill>
                <a:hlinkClick r:id="rId7" action="ppaction://hlinksldjump"/>
              </a:rPr>
              <a:t>5</a:t>
            </a:r>
            <a:r>
              <a:t>. </a:t>
            </a:r>
            <a:r>
              <a:rPr i="1" u="sng">
                <a:solidFill>
                  <a:srgbClr val="0000FF"/>
                </a:solidFill>
                <a:uFill>
                  <a:solidFill>
                    <a:srgbClr val="0000FF"/>
                  </a:solidFill>
                </a:uFill>
                <a:hlinkClick r:id="rId8" action="ppaction://hlinksldjump"/>
              </a:rPr>
              <a:t>6</a:t>
            </a:r>
            <a:r>
              <a:t>. </a:t>
            </a:r>
            <a:r>
              <a:rPr i="1" u="sng">
                <a:solidFill>
                  <a:srgbClr val="0000FF"/>
                </a:solidFill>
                <a:uFill>
                  <a:solidFill>
                    <a:srgbClr val="0000FF"/>
                  </a:solidFill>
                </a:uFill>
                <a:hlinkClick r:id="rId9" action="ppaction://hlinksldjump"/>
              </a:rPr>
              <a:t>7</a:t>
            </a:r>
            <a:r>
              <a:t>. </a:t>
            </a:r>
            <a:r>
              <a:rPr i="1" u="sng">
                <a:solidFill>
                  <a:srgbClr val="0000FF"/>
                </a:solidFill>
                <a:uFill>
                  <a:solidFill>
                    <a:srgbClr val="0000FF"/>
                  </a:solidFill>
                </a:uFill>
                <a:hlinkClick r:id="rId10" action="ppaction://hlinksldjump"/>
              </a:rPr>
              <a:t>8</a:t>
            </a:r>
            <a:r>
              <a:t>. </a:t>
            </a:r>
            <a:r>
              <a:rPr i="1" u="sng">
                <a:solidFill>
                  <a:srgbClr val="0000FF"/>
                </a:solidFill>
                <a:uFill>
                  <a:solidFill>
                    <a:srgbClr val="0000FF"/>
                  </a:solidFill>
                </a:uFill>
                <a:hlinkClick r:id="rId11" action="ppaction://hlinksldjump"/>
              </a:rPr>
              <a:t>9</a:t>
            </a:r>
            <a:r>
              <a:t>. </a:t>
            </a:r>
            <a:r>
              <a:rPr i="1" u="sng">
                <a:solidFill>
                  <a:srgbClr val="0000FF"/>
                </a:solidFill>
                <a:uFill>
                  <a:solidFill>
                    <a:srgbClr val="0000FF"/>
                  </a:solidFill>
                </a:uFill>
                <a:hlinkClick r:id="rId12" action="ppaction://hlinksldjump"/>
              </a:rPr>
              <a:t>10</a:t>
            </a:r>
            <a:r>
              <a:t>.</a:t>
            </a:r>
          </a:p>
        </p:txBody>
      </p:sp>
      <p:sp>
        <p:nvSpPr>
          <p:cNvPr id="41" name="Slide Number"/>
          <p:cNvSpPr txBox="1">
            <a:spLocks noGrp="1"/>
          </p:cNvSpPr>
          <p:nvPr>
            <p:ph type="sldNum" sz="quarter" idx="2"/>
          </p:nvPr>
        </p:nvSpPr>
        <p:spPr>
          <a:xfrm>
            <a:off x="11164829" y="6359844"/>
            <a:ext cx="343899" cy="358137"/>
          </a:xfrm>
          <a:prstGeom prst="rect">
            <a:avLst/>
          </a:prstGeom>
        </p:spPr>
        <p:txBody>
          <a:bodyPr/>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48" name="Rectangle 12"/>
          <p:cNvSpPr/>
          <p:nvPr/>
        </p:nvSpPr>
        <p:spPr>
          <a:xfrm>
            <a:off x="-2" y="-4452"/>
            <a:ext cx="12192004" cy="2475440"/>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49" name="Rectangle 13"/>
          <p:cNvSpPr/>
          <p:nvPr/>
        </p:nvSpPr>
        <p:spPr>
          <a:xfrm>
            <a:off x="-3" y="2419399"/>
            <a:ext cx="9022179"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50" name="Picture 21" descr="Picture 21"/>
          <p:cNvPicPr>
            <a:picLocks noChangeAspect="1"/>
          </p:cNvPicPr>
          <p:nvPr/>
        </p:nvPicPr>
        <p:blipFill>
          <a:blip r:embed="rId2"/>
          <a:stretch>
            <a:fillRect/>
          </a:stretch>
        </p:blipFill>
        <p:spPr>
          <a:xfrm>
            <a:off x="11065933" y="6430976"/>
            <a:ext cx="849161" cy="349254"/>
          </a:xfrm>
          <a:prstGeom prst="rect">
            <a:avLst/>
          </a:prstGeom>
          <a:ln w="12700">
            <a:miter lim="400000"/>
          </a:ln>
        </p:spPr>
      </p:pic>
      <p:grpSp>
        <p:nvGrpSpPr>
          <p:cNvPr id="54" name="Group"/>
          <p:cNvGrpSpPr/>
          <p:nvPr/>
        </p:nvGrpSpPr>
        <p:grpSpPr>
          <a:xfrm>
            <a:off x="-5" y="6334201"/>
            <a:ext cx="12192006" cy="542807"/>
            <a:chOff x="-1" y="-1"/>
            <a:chExt cx="12192005" cy="542806"/>
          </a:xfrm>
        </p:grpSpPr>
        <p:sp>
          <p:nvSpPr>
            <p:cNvPr id="51" name="Rectangle 24"/>
            <p:cNvSpPr/>
            <p:nvPr/>
          </p:nvSpPr>
          <p:spPr>
            <a:xfrm>
              <a:off x="-2" y="-2"/>
              <a:ext cx="12192006" cy="542807"/>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52" name="Picture 26" descr="Picture 26"/>
            <p:cNvPicPr>
              <a:picLocks noChangeAspect="1"/>
            </p:cNvPicPr>
            <p:nvPr/>
          </p:nvPicPr>
          <p:blipFill>
            <a:blip r:embed="rId2"/>
            <a:stretch>
              <a:fillRect/>
            </a:stretch>
          </p:blipFill>
          <p:spPr>
            <a:xfrm>
              <a:off x="11065933" y="96773"/>
              <a:ext cx="849162" cy="349255"/>
            </a:xfrm>
            <a:prstGeom prst="rect">
              <a:avLst/>
            </a:prstGeom>
            <a:ln w="12700" cap="flat">
              <a:noFill/>
              <a:miter lim="400000"/>
            </a:ln>
            <a:effectLst/>
          </p:spPr>
        </p:pic>
        <p:sp>
          <p:nvSpPr>
            <p:cNvPr id="53" name="TextBox 9"/>
            <p:cNvSpPr txBox="1"/>
            <p:nvPr/>
          </p:nvSpPr>
          <p:spPr>
            <a:xfrm>
              <a:off x="429047" y="148288"/>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55" name="TextBox 14"/>
          <p:cNvSpPr txBox="1"/>
          <p:nvPr/>
        </p:nvSpPr>
        <p:spPr>
          <a:xfrm>
            <a:off x="-12283" y="6081410"/>
            <a:ext cx="12192005" cy="243837"/>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100" b="1">
                <a:solidFill>
                  <a:srgbClr val="2B2625"/>
                </a:solidFill>
              </a:defRPr>
            </a:pPr>
            <a:r>
              <a:t>RPA page: </a:t>
            </a:r>
            <a:r>
              <a:rPr i="1" u="sng">
                <a:solidFill>
                  <a:srgbClr val="0000FF"/>
                </a:solidFill>
                <a:uFill>
                  <a:solidFill>
                    <a:srgbClr val="0000FF"/>
                  </a:solidFill>
                </a:uFill>
                <a:hlinkClick r:id="rId3" action="ppaction://hlinksldjump"/>
              </a:rPr>
              <a:t>1</a:t>
            </a:r>
            <a:r>
              <a:t>. </a:t>
            </a:r>
            <a:r>
              <a:rPr i="1" u="sng">
                <a:solidFill>
                  <a:srgbClr val="0000FF"/>
                </a:solidFill>
                <a:uFill>
                  <a:solidFill>
                    <a:srgbClr val="0000FF"/>
                  </a:solidFill>
                </a:uFill>
                <a:hlinkClick r:id="rId4" action="ppaction://hlinksldjump"/>
              </a:rPr>
              <a:t>2</a:t>
            </a:r>
            <a:r>
              <a:t>. </a:t>
            </a:r>
            <a:r>
              <a:rPr i="1" u="sng">
                <a:solidFill>
                  <a:srgbClr val="0000FF"/>
                </a:solidFill>
                <a:uFill>
                  <a:solidFill>
                    <a:srgbClr val="0000FF"/>
                  </a:solidFill>
                </a:uFill>
                <a:hlinkClick r:id="rId5" action="ppaction://hlinksldjump"/>
              </a:rPr>
              <a:t>3</a:t>
            </a:r>
            <a:r>
              <a:t>. </a:t>
            </a:r>
            <a:r>
              <a:rPr i="1" u="sng">
                <a:solidFill>
                  <a:srgbClr val="0000FF"/>
                </a:solidFill>
                <a:uFill>
                  <a:solidFill>
                    <a:srgbClr val="0000FF"/>
                  </a:solidFill>
                </a:uFill>
                <a:hlinkClick r:id="rId6" action="ppaction://hlinksldjump"/>
              </a:rPr>
              <a:t>4</a:t>
            </a:r>
            <a:r>
              <a:t>. </a:t>
            </a:r>
            <a:r>
              <a:rPr i="1" u="sng">
                <a:solidFill>
                  <a:srgbClr val="0000FF"/>
                </a:solidFill>
                <a:uFill>
                  <a:solidFill>
                    <a:srgbClr val="0000FF"/>
                  </a:solidFill>
                </a:uFill>
                <a:hlinkClick r:id="rId7" action="ppaction://hlinksldjump"/>
              </a:rPr>
              <a:t>5</a:t>
            </a:r>
            <a:r>
              <a:t>. </a:t>
            </a:r>
            <a:r>
              <a:rPr i="1" u="sng">
                <a:solidFill>
                  <a:srgbClr val="0000FF"/>
                </a:solidFill>
                <a:uFill>
                  <a:solidFill>
                    <a:srgbClr val="0000FF"/>
                  </a:solidFill>
                </a:uFill>
                <a:hlinkClick r:id="rId8" action="ppaction://hlinksldjump"/>
              </a:rPr>
              <a:t>6</a:t>
            </a:r>
            <a:r>
              <a:t>. </a:t>
            </a:r>
            <a:r>
              <a:rPr i="1" u="sng">
                <a:solidFill>
                  <a:srgbClr val="0000FF"/>
                </a:solidFill>
                <a:uFill>
                  <a:solidFill>
                    <a:srgbClr val="0000FF"/>
                  </a:solidFill>
                </a:uFill>
                <a:hlinkClick r:id="rId9" action="ppaction://hlinksldjump"/>
              </a:rPr>
              <a:t>7</a:t>
            </a:r>
            <a:r>
              <a:t>. </a:t>
            </a:r>
            <a:r>
              <a:rPr i="1" u="sng">
                <a:solidFill>
                  <a:srgbClr val="0000FF"/>
                </a:solidFill>
                <a:uFill>
                  <a:solidFill>
                    <a:srgbClr val="0000FF"/>
                  </a:solidFill>
                </a:uFill>
                <a:hlinkClick r:id="rId10" action="ppaction://hlinksldjump"/>
              </a:rPr>
              <a:t>8</a:t>
            </a:r>
            <a:r>
              <a:t>. </a:t>
            </a:r>
            <a:r>
              <a:rPr i="1" u="sng">
                <a:solidFill>
                  <a:srgbClr val="0000FF"/>
                </a:solidFill>
                <a:uFill>
                  <a:solidFill>
                    <a:srgbClr val="0000FF"/>
                  </a:solidFill>
                </a:uFill>
                <a:hlinkClick r:id="rId11" action="ppaction://hlinksldjump"/>
              </a:rPr>
              <a:t>9</a:t>
            </a:r>
            <a:r>
              <a:t>. </a:t>
            </a:r>
            <a:r>
              <a:rPr i="1" u="sng">
                <a:solidFill>
                  <a:srgbClr val="0000FF"/>
                </a:solidFill>
                <a:uFill>
                  <a:solidFill>
                    <a:srgbClr val="0000FF"/>
                  </a:solidFill>
                </a:uFill>
                <a:hlinkClick r:id="rId12" action="ppaction://hlinksldjump"/>
              </a:rPr>
              <a:t>10</a:t>
            </a:r>
            <a:r>
              <a:t>.</a:t>
            </a:r>
          </a:p>
        </p:txBody>
      </p:sp>
      <p:sp>
        <p:nvSpPr>
          <p:cNvPr id="56" name="Slide Number"/>
          <p:cNvSpPr txBox="1">
            <a:spLocks noGrp="1"/>
          </p:cNvSpPr>
          <p:nvPr>
            <p:ph type="sldNum" sz="quarter" idx="2"/>
          </p:nvPr>
        </p:nvSpPr>
        <p:spPr>
          <a:xfrm>
            <a:off x="11164829" y="6359844"/>
            <a:ext cx="343899" cy="358137"/>
          </a:xfrm>
          <a:prstGeom prst="rect">
            <a:avLst/>
          </a:prstGeom>
        </p:spPr>
        <p:txBody>
          <a:bodyPr/>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copy 1">
    <p:spTree>
      <p:nvGrpSpPr>
        <p:cNvPr id="1" name=""/>
        <p:cNvGrpSpPr/>
        <p:nvPr/>
      </p:nvGrpSpPr>
      <p:grpSpPr>
        <a:xfrm>
          <a:off x="0" y="0"/>
          <a:ext cx="0" cy="0"/>
          <a:chOff x="0" y="0"/>
          <a:chExt cx="0" cy="0"/>
        </a:xfrm>
      </p:grpSpPr>
      <p:sp>
        <p:nvSpPr>
          <p:cNvPr id="63" name="Rectangle 12"/>
          <p:cNvSpPr/>
          <p:nvPr/>
        </p:nvSpPr>
        <p:spPr>
          <a:xfrm>
            <a:off x="-2" y="-4452"/>
            <a:ext cx="12192004" cy="2475440"/>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64" name="Rectangle 13"/>
          <p:cNvSpPr/>
          <p:nvPr/>
        </p:nvSpPr>
        <p:spPr>
          <a:xfrm>
            <a:off x="-5" y="2419399"/>
            <a:ext cx="12700005"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65" name="Picture 21" descr="Picture 21"/>
          <p:cNvPicPr>
            <a:picLocks noChangeAspect="1"/>
          </p:cNvPicPr>
          <p:nvPr/>
        </p:nvPicPr>
        <p:blipFill>
          <a:blip r:embed="rId2"/>
          <a:stretch>
            <a:fillRect/>
          </a:stretch>
        </p:blipFill>
        <p:spPr>
          <a:xfrm>
            <a:off x="11065933" y="6430976"/>
            <a:ext cx="849161" cy="349254"/>
          </a:xfrm>
          <a:prstGeom prst="rect">
            <a:avLst/>
          </a:prstGeom>
          <a:ln w="12700">
            <a:miter lim="400000"/>
          </a:ln>
        </p:spPr>
      </p:pic>
      <p:grpSp>
        <p:nvGrpSpPr>
          <p:cNvPr id="69" name="Group"/>
          <p:cNvGrpSpPr/>
          <p:nvPr/>
        </p:nvGrpSpPr>
        <p:grpSpPr>
          <a:xfrm>
            <a:off x="-5" y="6334201"/>
            <a:ext cx="12192006" cy="542807"/>
            <a:chOff x="-1" y="-1"/>
            <a:chExt cx="12192005" cy="542806"/>
          </a:xfrm>
        </p:grpSpPr>
        <p:sp>
          <p:nvSpPr>
            <p:cNvPr id="66" name="Rectangle 24"/>
            <p:cNvSpPr/>
            <p:nvPr/>
          </p:nvSpPr>
          <p:spPr>
            <a:xfrm>
              <a:off x="-2" y="-2"/>
              <a:ext cx="12192006" cy="542807"/>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67" name="Picture 26" descr="Picture 26"/>
            <p:cNvPicPr>
              <a:picLocks noChangeAspect="1"/>
            </p:cNvPicPr>
            <p:nvPr/>
          </p:nvPicPr>
          <p:blipFill>
            <a:blip r:embed="rId2"/>
            <a:stretch>
              <a:fillRect/>
            </a:stretch>
          </p:blipFill>
          <p:spPr>
            <a:xfrm>
              <a:off x="11065933" y="96773"/>
              <a:ext cx="849162" cy="349255"/>
            </a:xfrm>
            <a:prstGeom prst="rect">
              <a:avLst/>
            </a:prstGeom>
            <a:ln w="12700" cap="flat">
              <a:noFill/>
              <a:miter lim="400000"/>
            </a:ln>
            <a:effectLst/>
          </p:spPr>
        </p:pic>
        <p:sp>
          <p:nvSpPr>
            <p:cNvPr id="68" name="TextBox 9"/>
            <p:cNvSpPr txBox="1"/>
            <p:nvPr/>
          </p:nvSpPr>
          <p:spPr>
            <a:xfrm>
              <a:off x="429047" y="148288"/>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70" name="TextBox 14"/>
          <p:cNvSpPr txBox="1"/>
          <p:nvPr/>
        </p:nvSpPr>
        <p:spPr>
          <a:xfrm>
            <a:off x="-12283" y="6081410"/>
            <a:ext cx="12192005" cy="243837"/>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100" b="1">
                <a:solidFill>
                  <a:srgbClr val="2B2625"/>
                </a:solidFill>
              </a:defRPr>
            </a:pPr>
            <a:r>
              <a:t>RPA page: </a:t>
            </a:r>
            <a:r>
              <a:rPr i="1" u="sng">
                <a:solidFill>
                  <a:srgbClr val="0000FF"/>
                </a:solidFill>
                <a:uFill>
                  <a:solidFill>
                    <a:srgbClr val="0000FF"/>
                  </a:solidFill>
                </a:uFill>
                <a:hlinkClick r:id="rId3" action="ppaction://hlinksldjump"/>
              </a:rPr>
              <a:t>1</a:t>
            </a:r>
            <a:r>
              <a:t>. </a:t>
            </a:r>
            <a:r>
              <a:rPr i="1" u="sng">
                <a:solidFill>
                  <a:srgbClr val="0000FF"/>
                </a:solidFill>
                <a:uFill>
                  <a:solidFill>
                    <a:srgbClr val="0000FF"/>
                  </a:solidFill>
                </a:uFill>
                <a:hlinkClick r:id="rId4" action="ppaction://hlinksldjump"/>
              </a:rPr>
              <a:t>2</a:t>
            </a:r>
            <a:r>
              <a:t>. </a:t>
            </a:r>
            <a:r>
              <a:rPr i="1" u="sng">
                <a:solidFill>
                  <a:srgbClr val="0000FF"/>
                </a:solidFill>
                <a:uFill>
                  <a:solidFill>
                    <a:srgbClr val="0000FF"/>
                  </a:solidFill>
                </a:uFill>
                <a:hlinkClick r:id="rId5" action="ppaction://hlinksldjump"/>
              </a:rPr>
              <a:t>3</a:t>
            </a:r>
            <a:r>
              <a:t>. </a:t>
            </a:r>
            <a:r>
              <a:rPr i="1" u="sng">
                <a:solidFill>
                  <a:srgbClr val="0000FF"/>
                </a:solidFill>
                <a:uFill>
                  <a:solidFill>
                    <a:srgbClr val="0000FF"/>
                  </a:solidFill>
                </a:uFill>
                <a:hlinkClick r:id="rId6" action="ppaction://hlinksldjump"/>
              </a:rPr>
              <a:t>4</a:t>
            </a:r>
            <a:r>
              <a:t>. </a:t>
            </a:r>
            <a:r>
              <a:rPr i="1" u="sng">
                <a:solidFill>
                  <a:srgbClr val="0000FF"/>
                </a:solidFill>
                <a:uFill>
                  <a:solidFill>
                    <a:srgbClr val="0000FF"/>
                  </a:solidFill>
                </a:uFill>
                <a:hlinkClick r:id="rId7" action="ppaction://hlinksldjump"/>
              </a:rPr>
              <a:t>5</a:t>
            </a:r>
            <a:r>
              <a:t>. </a:t>
            </a:r>
            <a:r>
              <a:rPr i="1" u="sng">
                <a:solidFill>
                  <a:srgbClr val="0000FF"/>
                </a:solidFill>
                <a:uFill>
                  <a:solidFill>
                    <a:srgbClr val="0000FF"/>
                  </a:solidFill>
                </a:uFill>
                <a:hlinkClick r:id="rId8" action="ppaction://hlinksldjump"/>
              </a:rPr>
              <a:t>6</a:t>
            </a:r>
            <a:r>
              <a:t>. </a:t>
            </a:r>
            <a:r>
              <a:rPr i="1" u="sng">
                <a:solidFill>
                  <a:srgbClr val="0000FF"/>
                </a:solidFill>
                <a:uFill>
                  <a:solidFill>
                    <a:srgbClr val="0000FF"/>
                  </a:solidFill>
                </a:uFill>
                <a:hlinkClick r:id="rId9" action="ppaction://hlinksldjump"/>
              </a:rPr>
              <a:t>7</a:t>
            </a:r>
            <a:r>
              <a:t>. </a:t>
            </a:r>
            <a:r>
              <a:rPr i="1" u="sng">
                <a:solidFill>
                  <a:srgbClr val="0000FF"/>
                </a:solidFill>
                <a:uFill>
                  <a:solidFill>
                    <a:srgbClr val="0000FF"/>
                  </a:solidFill>
                </a:uFill>
                <a:hlinkClick r:id="rId10" action="ppaction://hlinksldjump"/>
              </a:rPr>
              <a:t>8</a:t>
            </a:r>
            <a:r>
              <a:t>. </a:t>
            </a:r>
            <a:r>
              <a:rPr i="1" u="sng">
                <a:solidFill>
                  <a:srgbClr val="0000FF"/>
                </a:solidFill>
                <a:uFill>
                  <a:solidFill>
                    <a:srgbClr val="0000FF"/>
                  </a:solidFill>
                </a:uFill>
                <a:hlinkClick r:id="rId11" action="ppaction://hlinksldjump"/>
              </a:rPr>
              <a:t>9</a:t>
            </a:r>
            <a:r>
              <a:t>. </a:t>
            </a:r>
            <a:r>
              <a:rPr i="1" u="sng">
                <a:solidFill>
                  <a:srgbClr val="0000FF"/>
                </a:solidFill>
                <a:uFill>
                  <a:solidFill>
                    <a:srgbClr val="0000FF"/>
                  </a:solidFill>
                </a:uFill>
                <a:hlinkClick r:id="rId12" action="ppaction://hlinksldjump"/>
              </a:rPr>
              <a:t>10</a:t>
            </a:r>
            <a:r>
              <a:t>.</a:t>
            </a:r>
          </a:p>
        </p:txBody>
      </p:sp>
      <p:sp>
        <p:nvSpPr>
          <p:cNvPr id="71" name="Slide Number"/>
          <p:cNvSpPr txBox="1">
            <a:spLocks noGrp="1"/>
          </p:cNvSpPr>
          <p:nvPr>
            <p:ph type="sldNum" sz="quarter" idx="2"/>
          </p:nvPr>
        </p:nvSpPr>
        <p:spPr>
          <a:xfrm>
            <a:off x="11164829" y="6359844"/>
            <a:ext cx="343899" cy="358137"/>
          </a:xfrm>
          <a:prstGeom prst="rect">
            <a:avLst/>
          </a:prstGeom>
        </p:spPr>
        <p:txBody>
          <a:bodyPr/>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copy">
    <p:spTree>
      <p:nvGrpSpPr>
        <p:cNvPr id="1" name=""/>
        <p:cNvGrpSpPr/>
        <p:nvPr/>
      </p:nvGrpSpPr>
      <p:grpSpPr>
        <a:xfrm>
          <a:off x="0" y="0"/>
          <a:ext cx="0" cy="0"/>
          <a:chOff x="0" y="0"/>
          <a:chExt cx="0" cy="0"/>
        </a:xfrm>
      </p:grpSpPr>
      <p:sp>
        <p:nvSpPr>
          <p:cNvPr id="78" name="Rectangle 12"/>
          <p:cNvSpPr/>
          <p:nvPr/>
        </p:nvSpPr>
        <p:spPr>
          <a:xfrm>
            <a:off x="-2" y="-4452"/>
            <a:ext cx="12192004" cy="2475440"/>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pic>
        <p:nvPicPr>
          <p:cNvPr id="79" name="Picture 21" descr="Picture 21"/>
          <p:cNvPicPr>
            <a:picLocks noChangeAspect="1"/>
          </p:cNvPicPr>
          <p:nvPr/>
        </p:nvPicPr>
        <p:blipFill>
          <a:blip r:embed="rId2"/>
          <a:stretch>
            <a:fillRect/>
          </a:stretch>
        </p:blipFill>
        <p:spPr>
          <a:xfrm>
            <a:off x="11065933" y="6430976"/>
            <a:ext cx="849161" cy="349254"/>
          </a:xfrm>
          <a:prstGeom prst="rect">
            <a:avLst/>
          </a:prstGeom>
          <a:ln w="12700">
            <a:miter lim="400000"/>
          </a:ln>
        </p:spPr>
      </p:pic>
      <p:grpSp>
        <p:nvGrpSpPr>
          <p:cNvPr id="83" name="Group"/>
          <p:cNvGrpSpPr/>
          <p:nvPr/>
        </p:nvGrpSpPr>
        <p:grpSpPr>
          <a:xfrm>
            <a:off x="-5" y="6334201"/>
            <a:ext cx="12192006" cy="542807"/>
            <a:chOff x="-1" y="-1"/>
            <a:chExt cx="12192005" cy="542806"/>
          </a:xfrm>
        </p:grpSpPr>
        <p:sp>
          <p:nvSpPr>
            <p:cNvPr id="80" name="Rectangle 24"/>
            <p:cNvSpPr/>
            <p:nvPr/>
          </p:nvSpPr>
          <p:spPr>
            <a:xfrm>
              <a:off x="-2" y="-2"/>
              <a:ext cx="12192006" cy="542807"/>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81" name="Picture 26" descr="Picture 26"/>
            <p:cNvPicPr>
              <a:picLocks noChangeAspect="1"/>
            </p:cNvPicPr>
            <p:nvPr/>
          </p:nvPicPr>
          <p:blipFill>
            <a:blip r:embed="rId2"/>
            <a:stretch>
              <a:fillRect/>
            </a:stretch>
          </p:blipFill>
          <p:spPr>
            <a:xfrm>
              <a:off x="11065933" y="96773"/>
              <a:ext cx="849162" cy="349255"/>
            </a:xfrm>
            <a:prstGeom prst="rect">
              <a:avLst/>
            </a:prstGeom>
            <a:ln w="12700" cap="flat">
              <a:noFill/>
              <a:miter lim="400000"/>
            </a:ln>
            <a:effectLst/>
          </p:spPr>
        </p:pic>
        <p:sp>
          <p:nvSpPr>
            <p:cNvPr id="82" name="TextBox 9"/>
            <p:cNvSpPr txBox="1"/>
            <p:nvPr/>
          </p:nvSpPr>
          <p:spPr>
            <a:xfrm>
              <a:off x="429047" y="148288"/>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84" name="TextBox 14"/>
          <p:cNvSpPr txBox="1"/>
          <p:nvPr/>
        </p:nvSpPr>
        <p:spPr>
          <a:xfrm>
            <a:off x="-12283" y="6081410"/>
            <a:ext cx="12192005" cy="243837"/>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100" b="1">
                <a:solidFill>
                  <a:srgbClr val="2B2625"/>
                </a:solidFill>
              </a:defRPr>
            </a:pPr>
            <a:r>
              <a:t>RPA page: </a:t>
            </a:r>
            <a:r>
              <a:rPr i="1" u="sng">
                <a:solidFill>
                  <a:srgbClr val="0000FF"/>
                </a:solidFill>
                <a:uFill>
                  <a:solidFill>
                    <a:srgbClr val="0000FF"/>
                  </a:solidFill>
                </a:uFill>
                <a:hlinkClick r:id="rId3" action="ppaction://hlinksldjump"/>
              </a:rPr>
              <a:t>1</a:t>
            </a:r>
            <a:r>
              <a:t>. </a:t>
            </a:r>
            <a:r>
              <a:rPr i="1" u="sng">
                <a:solidFill>
                  <a:srgbClr val="0000FF"/>
                </a:solidFill>
                <a:uFill>
                  <a:solidFill>
                    <a:srgbClr val="0000FF"/>
                  </a:solidFill>
                </a:uFill>
                <a:hlinkClick r:id="rId4" action="ppaction://hlinksldjump"/>
              </a:rPr>
              <a:t>2</a:t>
            </a:r>
            <a:r>
              <a:t>. </a:t>
            </a:r>
            <a:r>
              <a:rPr i="1" u="sng">
                <a:solidFill>
                  <a:srgbClr val="0000FF"/>
                </a:solidFill>
                <a:uFill>
                  <a:solidFill>
                    <a:srgbClr val="0000FF"/>
                  </a:solidFill>
                </a:uFill>
                <a:hlinkClick r:id="rId5" action="ppaction://hlinksldjump"/>
              </a:rPr>
              <a:t>3</a:t>
            </a:r>
            <a:r>
              <a:t>. </a:t>
            </a:r>
            <a:r>
              <a:rPr i="1" u="sng">
                <a:solidFill>
                  <a:srgbClr val="0000FF"/>
                </a:solidFill>
                <a:uFill>
                  <a:solidFill>
                    <a:srgbClr val="0000FF"/>
                  </a:solidFill>
                </a:uFill>
                <a:hlinkClick r:id="rId6" action="ppaction://hlinksldjump"/>
              </a:rPr>
              <a:t>4</a:t>
            </a:r>
            <a:r>
              <a:t>. </a:t>
            </a:r>
            <a:r>
              <a:rPr i="1" u="sng">
                <a:solidFill>
                  <a:srgbClr val="0000FF"/>
                </a:solidFill>
                <a:uFill>
                  <a:solidFill>
                    <a:srgbClr val="0000FF"/>
                  </a:solidFill>
                </a:uFill>
                <a:hlinkClick r:id="rId7" action="ppaction://hlinksldjump"/>
              </a:rPr>
              <a:t>5</a:t>
            </a:r>
            <a:r>
              <a:t>. </a:t>
            </a:r>
            <a:r>
              <a:rPr i="1" u="sng">
                <a:solidFill>
                  <a:srgbClr val="0000FF"/>
                </a:solidFill>
                <a:uFill>
                  <a:solidFill>
                    <a:srgbClr val="0000FF"/>
                  </a:solidFill>
                </a:uFill>
                <a:hlinkClick r:id="rId8" action="ppaction://hlinksldjump"/>
              </a:rPr>
              <a:t>6</a:t>
            </a:r>
            <a:r>
              <a:t>. </a:t>
            </a:r>
            <a:r>
              <a:rPr i="1" u="sng">
                <a:solidFill>
                  <a:srgbClr val="0000FF"/>
                </a:solidFill>
                <a:uFill>
                  <a:solidFill>
                    <a:srgbClr val="0000FF"/>
                  </a:solidFill>
                </a:uFill>
                <a:hlinkClick r:id="rId9" action="ppaction://hlinksldjump"/>
              </a:rPr>
              <a:t>7</a:t>
            </a:r>
            <a:r>
              <a:t>. </a:t>
            </a:r>
            <a:r>
              <a:rPr i="1" u="sng">
                <a:solidFill>
                  <a:srgbClr val="0000FF"/>
                </a:solidFill>
                <a:uFill>
                  <a:solidFill>
                    <a:srgbClr val="0000FF"/>
                  </a:solidFill>
                </a:uFill>
                <a:hlinkClick r:id="rId10" action="ppaction://hlinksldjump"/>
              </a:rPr>
              <a:t>8</a:t>
            </a:r>
            <a:r>
              <a:t>. </a:t>
            </a:r>
            <a:r>
              <a:rPr i="1" u="sng">
                <a:solidFill>
                  <a:srgbClr val="0000FF"/>
                </a:solidFill>
                <a:uFill>
                  <a:solidFill>
                    <a:srgbClr val="0000FF"/>
                  </a:solidFill>
                </a:uFill>
                <a:hlinkClick r:id="rId11" action="ppaction://hlinksldjump"/>
              </a:rPr>
              <a:t>9</a:t>
            </a:r>
            <a:r>
              <a:t>. </a:t>
            </a:r>
            <a:r>
              <a:rPr i="1" u="sng">
                <a:solidFill>
                  <a:srgbClr val="0000FF"/>
                </a:solidFill>
                <a:uFill>
                  <a:solidFill>
                    <a:srgbClr val="0000FF"/>
                  </a:solidFill>
                </a:uFill>
                <a:hlinkClick r:id="rId12" action="ppaction://hlinksldjump"/>
              </a:rPr>
              <a:t>10</a:t>
            </a:r>
            <a:r>
              <a:t>.</a:t>
            </a:r>
          </a:p>
        </p:txBody>
      </p:sp>
      <p:sp>
        <p:nvSpPr>
          <p:cNvPr id="85" name="Slide Number"/>
          <p:cNvSpPr txBox="1">
            <a:spLocks noGrp="1"/>
          </p:cNvSpPr>
          <p:nvPr>
            <p:ph type="sldNum" sz="quarter" idx="2"/>
          </p:nvPr>
        </p:nvSpPr>
        <p:spPr>
          <a:xfrm>
            <a:off x="11164829" y="6359844"/>
            <a:ext cx="343899" cy="358137"/>
          </a:xfrm>
          <a:prstGeom prst="rect">
            <a:avLst/>
          </a:prstGeom>
        </p:spPr>
        <p:txBody>
          <a:bodyPr/>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93" name="Picture Placeholder 2"/>
          <p:cNvSpPr>
            <a:spLocks noGrp="1"/>
          </p:cNvSpPr>
          <p:nvPr>
            <p:ph type="pic" sz="half" idx="13"/>
          </p:nvPr>
        </p:nvSpPr>
        <p:spPr>
          <a:xfrm>
            <a:off x="5183187" y="987425"/>
            <a:ext cx="6172204" cy="4873625"/>
          </a:xfrm>
          <a:prstGeom prst="rect">
            <a:avLst/>
          </a:prstGeom>
        </p:spPr>
        <p:txBody>
          <a:bodyPr lIns="91439" tIns="45719" rIns="91439" bIns="45719">
            <a:noAutofit/>
          </a:bodyPr>
          <a:lstStyle/>
          <a:p>
            <a:endParaRPr/>
          </a:p>
        </p:txBody>
      </p:sp>
      <p:sp>
        <p:nvSpPr>
          <p:cNvPr id="9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2" name="Title Text"/>
          <p:cNvSpPr txBox="1">
            <a:spLocks noGrp="1"/>
          </p:cNvSpPr>
          <p:nvPr>
            <p:ph type="title"/>
          </p:nvPr>
        </p:nvSpPr>
        <p:spPr>
          <a:prstGeom prst="rect">
            <a:avLst/>
          </a:prstGeom>
        </p:spPr>
        <p:txBody>
          <a:bodyPr/>
          <a:lstStyle/>
          <a:p>
            <a:r>
              <a:t>Title Text</a:t>
            </a:r>
          </a:p>
        </p:txBody>
      </p:sp>
      <p:sp>
        <p:nvSpPr>
          <p:cNvPr id="10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1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23" y="6404294"/>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41.png"/><Relationship Id="rId3" Type="http://schemas.openxmlformats.org/officeDocument/2006/relationships/image" Target="../media/image1.png"/><Relationship Id="rId21" Type="http://schemas.openxmlformats.org/officeDocument/2006/relationships/image" Target="../media/image44.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40.png"/><Relationship Id="rId2" Type="http://schemas.openxmlformats.org/officeDocument/2006/relationships/image" Target="../media/image36.jp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image" Target="../media/image38.png"/><Relationship Id="rId10" Type="http://schemas.openxmlformats.org/officeDocument/2006/relationships/slide" Target="slide14.xml"/><Relationship Id="rId19" Type="http://schemas.openxmlformats.org/officeDocument/2006/relationships/image" Target="../media/image42.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37.png"/></Relationships>
</file>

<file path=ppt/slides/_rels/slide10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0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0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0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0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3" Type="http://schemas.openxmlformats.org/officeDocument/2006/relationships/image" Target="../media/image148.png"/><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image" Target="../media/image149.png"/><Relationship Id="rId9" Type="http://schemas.openxmlformats.org/officeDocument/2006/relationships/slide" Target="slide12.xml"/><Relationship Id="rId14" Type="http://schemas.openxmlformats.org/officeDocument/2006/relationships/slide" Target="slide17.xml"/></Relationships>
</file>

<file path=ppt/slides/_rels/slide10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0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3" Type="http://schemas.openxmlformats.org/officeDocument/2006/relationships/image" Target="../media/image150.png"/><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image" Target="../media/image151.png"/><Relationship Id="rId9" Type="http://schemas.openxmlformats.org/officeDocument/2006/relationships/slide" Target="slide12.xml"/><Relationship Id="rId14" Type="http://schemas.openxmlformats.org/officeDocument/2006/relationships/slide" Target="slide17.xml"/></Relationships>
</file>

<file path=ppt/slides/_rels/slide10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52.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1.png"/><Relationship Id="rId21" Type="http://schemas.openxmlformats.org/officeDocument/2006/relationships/image" Target="../media/image53.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45.jp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image" Target="../media/image56.png"/><Relationship Id="rId5" Type="http://schemas.openxmlformats.org/officeDocument/2006/relationships/slide" Target="slide9.xml"/><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slide" Target="slide14.xml"/><Relationship Id="rId19" Type="http://schemas.openxmlformats.org/officeDocument/2006/relationships/image" Target="../media/image51.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46.png"/><Relationship Id="rId22" Type="http://schemas.openxmlformats.org/officeDocument/2006/relationships/image" Target="../media/image54.png"/></Relationships>
</file>

<file path=ppt/slides/_rels/slide1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1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53.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1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1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1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1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54.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11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64.png"/><Relationship Id="rId3" Type="http://schemas.openxmlformats.org/officeDocument/2006/relationships/image" Target="../media/image1.png"/><Relationship Id="rId21" Type="http://schemas.openxmlformats.org/officeDocument/2006/relationships/image" Target="../media/image46.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63.png"/><Relationship Id="rId2" Type="http://schemas.openxmlformats.org/officeDocument/2006/relationships/image" Target="../media/image59.jp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image" Target="../media/image61.png"/><Relationship Id="rId10" Type="http://schemas.openxmlformats.org/officeDocument/2006/relationships/slide" Target="slide14.xml"/><Relationship Id="rId19" Type="http://schemas.openxmlformats.org/officeDocument/2006/relationships/image" Target="../media/image65.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60.png"/></Relationships>
</file>

<file path=ppt/slides/_rels/slide12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3.JP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12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_rels/slide12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72.png"/><Relationship Id="rId3" Type="http://schemas.openxmlformats.org/officeDocument/2006/relationships/image" Target="../media/image1.png"/><Relationship Id="rId21" Type="http://schemas.openxmlformats.org/officeDocument/2006/relationships/image" Target="../media/image75.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71.png"/><Relationship Id="rId2" Type="http://schemas.openxmlformats.org/officeDocument/2006/relationships/image" Target="../media/image67.jp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image" Target="../media/image78.png"/><Relationship Id="rId5" Type="http://schemas.openxmlformats.org/officeDocument/2006/relationships/slide" Target="slide9.xml"/><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slide" Target="slide14.xml"/><Relationship Id="rId19" Type="http://schemas.openxmlformats.org/officeDocument/2006/relationships/image" Target="../media/image73.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68.png"/><Relationship Id="rId22"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84.png"/><Relationship Id="rId3" Type="http://schemas.openxmlformats.org/officeDocument/2006/relationships/image" Target="../media/image1.png"/><Relationship Id="rId21" Type="http://schemas.openxmlformats.org/officeDocument/2006/relationships/image" Target="../media/image87.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83.png"/><Relationship Id="rId2" Type="http://schemas.openxmlformats.org/officeDocument/2006/relationships/image" Target="../media/image79.jpg"/><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image" Target="../media/image81.png"/><Relationship Id="rId10" Type="http://schemas.openxmlformats.org/officeDocument/2006/relationships/slide" Target="slide14.xml"/><Relationship Id="rId19" Type="http://schemas.openxmlformats.org/officeDocument/2006/relationships/image" Target="../media/image85.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93.png"/><Relationship Id="rId3" Type="http://schemas.openxmlformats.org/officeDocument/2006/relationships/image" Target="../media/image1.png"/><Relationship Id="rId21" Type="http://schemas.openxmlformats.org/officeDocument/2006/relationships/image" Target="../media/image96.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92.png"/><Relationship Id="rId2" Type="http://schemas.openxmlformats.org/officeDocument/2006/relationships/image" Target="../media/image88.jp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image" Target="../media/image90.png"/><Relationship Id="rId10" Type="http://schemas.openxmlformats.org/officeDocument/2006/relationships/slide" Target="slide14.xml"/><Relationship Id="rId19" Type="http://schemas.openxmlformats.org/officeDocument/2006/relationships/image" Target="../media/image94.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102.png"/><Relationship Id="rId3" Type="http://schemas.openxmlformats.org/officeDocument/2006/relationships/image" Target="../media/image1.png"/><Relationship Id="rId21" Type="http://schemas.openxmlformats.org/officeDocument/2006/relationships/image" Target="../media/image105.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101.png"/><Relationship Id="rId25" Type="http://schemas.openxmlformats.org/officeDocument/2006/relationships/image" Target="../media/image89.png"/><Relationship Id="rId2" Type="http://schemas.openxmlformats.org/officeDocument/2006/relationships/image" Target="../media/image97.jp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image" Target="../media/image108.png"/><Relationship Id="rId5" Type="http://schemas.openxmlformats.org/officeDocument/2006/relationships/slide" Target="slide9.xml"/><Relationship Id="rId15" Type="http://schemas.openxmlformats.org/officeDocument/2006/relationships/image" Target="../media/image99.png"/><Relationship Id="rId23" Type="http://schemas.openxmlformats.org/officeDocument/2006/relationships/image" Target="../media/image107.png"/><Relationship Id="rId10" Type="http://schemas.openxmlformats.org/officeDocument/2006/relationships/slide" Target="slide14.xml"/><Relationship Id="rId19" Type="http://schemas.openxmlformats.org/officeDocument/2006/relationships/image" Target="../media/image103.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98.png"/><Relationship Id="rId22"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113.JPG"/><Relationship Id="rId2" Type="http://schemas.openxmlformats.org/officeDocument/2006/relationships/image" Target="../media/image109.jpg"/><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image" Target="../media/image111.png"/><Relationship Id="rId10" Type="http://schemas.openxmlformats.org/officeDocument/2006/relationships/slide" Target="slide14.xml"/><Relationship Id="rId19" Type="http://schemas.openxmlformats.org/officeDocument/2006/relationships/image" Target="../media/image115.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_rels/slide2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8.png"/><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9.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0.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2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2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2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2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3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2.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3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3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3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3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36.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4.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3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3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3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4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4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5.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4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6.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4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4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7.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4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4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4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4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4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5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8.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5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37.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5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5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5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5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29.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56.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0.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5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40.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5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5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2.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6.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6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6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3.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6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6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6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6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6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6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4.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6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5.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7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7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7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6.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7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slide" Target="slide13.xml"/><Relationship Id="rId12" Type="http://schemas.openxmlformats.org/officeDocument/2006/relationships/image" Target="../media/image46.png"/><Relationship Id="rId2" Type="http://schemas.openxmlformats.org/officeDocument/2006/relationships/slide" Target="slide8.xml"/><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_rels/slide7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7.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7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76.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64.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7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7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39.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7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12.png"/><Relationship Id="rId26" Type="http://schemas.openxmlformats.org/officeDocument/2006/relationships/image" Target="../media/image19.png"/><Relationship Id="rId3" Type="http://schemas.openxmlformats.org/officeDocument/2006/relationships/image" Target="../media/image1.png"/><Relationship Id="rId21" Type="http://schemas.openxmlformats.org/officeDocument/2006/relationships/image" Target="../media/image15.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11.png"/><Relationship Id="rId25" Type="http://schemas.openxmlformats.org/officeDocument/2006/relationships/image" Target="../media/image18.png"/><Relationship Id="rId2" Type="http://schemas.openxmlformats.org/officeDocument/2006/relationships/image" Target="../media/image7.jpg"/><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image" Target="../media/image17.png"/><Relationship Id="rId5" Type="http://schemas.openxmlformats.org/officeDocument/2006/relationships/slide" Target="slide9.xml"/><Relationship Id="rId15" Type="http://schemas.openxmlformats.org/officeDocument/2006/relationships/image" Target="../media/image9.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slide" Target="slide14.xml"/><Relationship Id="rId19" Type="http://schemas.openxmlformats.org/officeDocument/2006/relationships/image" Target="../media/image13.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8.png"/><Relationship Id="rId22" Type="http://schemas.openxmlformats.org/officeDocument/2006/relationships/image" Target="../media/image5.png"/><Relationship Id="rId27"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40.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8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4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8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72.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8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71.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43.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png"/><Relationship Id="rId21" Type="http://schemas.openxmlformats.org/officeDocument/2006/relationships/image" Target="../media/image30.png"/><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22.jp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image" Target="../media/image33.png"/><Relationship Id="rId5" Type="http://schemas.openxmlformats.org/officeDocument/2006/relationships/slide" Target="slide9.xml"/><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slide" Target="slide14.xml"/><Relationship Id="rId19" Type="http://schemas.openxmlformats.org/officeDocument/2006/relationships/image" Target="../media/image28.png"/><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image" Target="../media/image23.png"/><Relationship Id="rId22" Type="http://schemas.openxmlformats.org/officeDocument/2006/relationships/image" Target="../media/image31.png"/></Relationships>
</file>

<file path=ppt/slides/_rels/slide9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44.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9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9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9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45.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9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146.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9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3" Type="http://schemas.openxmlformats.org/officeDocument/2006/relationships/image" Target="../media/image85.png"/><Relationship Id="rId7" Type="http://schemas.openxmlformats.org/officeDocument/2006/relationships/slide" Target="slide11.xml"/><Relationship Id="rId12" Type="http://schemas.openxmlformats.org/officeDocument/2006/relationships/slide" Target="slide16.xml"/><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9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9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9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9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1"/>
          <p:cNvSpPr/>
          <p:nvPr/>
        </p:nvSpPr>
        <p:spPr>
          <a:xfrm>
            <a:off x="-4" y="-2"/>
            <a:ext cx="12192007" cy="6334208"/>
          </a:xfrm>
          <a:prstGeom prst="rect">
            <a:avLst/>
          </a:prstGeom>
          <a:solidFill>
            <a:srgbClr val="00ABE0"/>
          </a:solidFill>
          <a:ln w="12700">
            <a:miter lim="400000"/>
          </a:ln>
        </p:spPr>
        <p:txBody>
          <a:bodyPr lIns="45718" tIns="45718" rIns="45718" bIns="45718" anchor="ctr"/>
          <a:lstStyle/>
          <a:p>
            <a:pPr algn="ctr">
              <a:defRPr>
                <a:solidFill>
                  <a:srgbClr val="2F5597"/>
                </a:solidFill>
              </a:defRPr>
            </a:pPr>
            <a:endParaRPr/>
          </a:p>
        </p:txBody>
      </p:sp>
      <p:sp>
        <p:nvSpPr>
          <p:cNvPr id="123" name="Rectangle 12"/>
          <p:cNvSpPr/>
          <p:nvPr/>
        </p:nvSpPr>
        <p:spPr>
          <a:xfrm>
            <a:off x="-5" y="6334204"/>
            <a:ext cx="12192007" cy="542803"/>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sp>
        <p:nvSpPr>
          <p:cNvPr id="124" name="TextBox 13"/>
          <p:cNvSpPr txBox="1"/>
          <p:nvPr/>
        </p:nvSpPr>
        <p:spPr>
          <a:xfrm>
            <a:off x="954344" y="1277073"/>
            <a:ext cx="10283312" cy="3200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6000" b="1">
                <a:solidFill>
                  <a:srgbClr val="FFFFFF"/>
                </a:solidFill>
                <a:latin typeface="+mn-lt"/>
                <a:ea typeface="+mn-ea"/>
                <a:cs typeface="+mn-cs"/>
                <a:sym typeface="Helvetica"/>
              </a:defRPr>
            </a:pPr>
            <a:r>
              <a:rPr dirty="0"/>
              <a:t>INTERACTIVE</a:t>
            </a:r>
          </a:p>
          <a:p>
            <a:pPr>
              <a:lnSpc>
                <a:spcPct val="80000"/>
              </a:lnSpc>
              <a:defRPr sz="6000" b="1">
                <a:solidFill>
                  <a:srgbClr val="FFFFFF"/>
                </a:solidFill>
                <a:latin typeface="+mn-lt"/>
                <a:ea typeface="+mn-ea"/>
                <a:cs typeface="+mn-cs"/>
                <a:sym typeface="Helvetica"/>
              </a:defRPr>
            </a:pPr>
            <a:r>
              <a:rPr dirty="0"/>
              <a:t>RESIDENTIAL PURCHASE AGREEMENT SUMMARY</a:t>
            </a:r>
          </a:p>
          <a:p>
            <a:pPr>
              <a:lnSpc>
                <a:spcPct val="80000"/>
              </a:lnSpc>
              <a:defRPr sz="6000" b="1">
                <a:solidFill>
                  <a:srgbClr val="FFFFFF"/>
                </a:solidFill>
                <a:latin typeface="+mn-lt"/>
                <a:ea typeface="+mn-ea"/>
                <a:cs typeface="+mn-cs"/>
                <a:sym typeface="Helvetica"/>
              </a:defRPr>
            </a:pPr>
            <a:r>
              <a:rPr dirty="0"/>
              <a:t>FOR CONSUMERS</a:t>
            </a:r>
          </a:p>
        </p:txBody>
      </p:sp>
      <p:sp>
        <p:nvSpPr>
          <p:cNvPr id="125" name="TextBox 15"/>
          <p:cNvSpPr txBox="1"/>
          <p:nvPr/>
        </p:nvSpPr>
        <p:spPr>
          <a:xfrm>
            <a:off x="954343" y="4559289"/>
            <a:ext cx="3009939" cy="4978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700" b="1">
                <a:solidFill>
                  <a:srgbClr val="FFFFFF"/>
                </a:solidFill>
                <a:latin typeface="+mn-lt"/>
                <a:ea typeface="+mn-ea"/>
                <a:cs typeface="+mn-cs"/>
                <a:sym typeface="Helvetica"/>
              </a:defRPr>
            </a:lvl1pPr>
          </a:lstStyle>
          <a:p>
            <a:r>
              <a:rPr dirty="0"/>
              <a:t>In Plain English</a:t>
            </a:r>
          </a:p>
        </p:txBody>
      </p:sp>
      <p:pic>
        <p:nvPicPr>
          <p:cNvPr id="126" name="Picture 17" descr="Picture 17"/>
          <p:cNvPicPr>
            <a:picLocks noChangeAspect="1"/>
          </p:cNvPicPr>
          <p:nvPr/>
        </p:nvPicPr>
        <p:blipFill>
          <a:blip r:embed="rId2"/>
          <a:stretch>
            <a:fillRect/>
          </a:stretch>
        </p:blipFill>
        <p:spPr>
          <a:xfrm>
            <a:off x="11065933" y="6430976"/>
            <a:ext cx="849161" cy="349254"/>
          </a:xfrm>
          <a:prstGeom prst="rect">
            <a:avLst/>
          </a:prstGeom>
          <a:ln w="12700">
            <a:miter lim="400000"/>
          </a:ln>
        </p:spPr>
      </p:pic>
      <p:sp>
        <p:nvSpPr>
          <p:cNvPr id="127" name="TextBox 9"/>
          <p:cNvSpPr txBox="1"/>
          <p:nvPr/>
        </p:nvSpPr>
        <p:spPr>
          <a:xfrm>
            <a:off x="429048" y="6482491"/>
            <a:ext cx="787837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AE309-B558-4131-AFA5-6D26351C51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9580" y="-12166"/>
            <a:ext cx="5014452" cy="6858000"/>
          </a:xfrm>
          <a:prstGeom prst="rect">
            <a:avLst/>
          </a:prstGeom>
        </p:spPr>
      </p:pic>
      <p:sp>
        <p:nvSpPr>
          <p:cNvPr id="234" name="Slide Number Placeholder 1"/>
          <p:cNvSpPr txBox="1">
            <a:spLocks noGrp="1"/>
          </p:cNvSpPr>
          <p:nvPr>
            <p:ph type="sldNum" sz="quarter" idx="4294967295"/>
          </p:nvPr>
        </p:nvSpPr>
        <p:spPr>
          <a:xfrm>
            <a:off x="11169742" y="6404293"/>
            <a:ext cx="18405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grpSp>
        <p:nvGrpSpPr>
          <p:cNvPr id="251" name="Group"/>
          <p:cNvGrpSpPr/>
          <p:nvPr/>
        </p:nvGrpSpPr>
        <p:grpSpPr>
          <a:xfrm>
            <a:off x="-5" y="6334204"/>
            <a:ext cx="12192008" cy="542804"/>
            <a:chOff x="0" y="0"/>
            <a:chExt cx="12192006" cy="542803"/>
          </a:xfrm>
        </p:grpSpPr>
        <p:sp>
          <p:nvSpPr>
            <p:cNvPr id="248"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249"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250"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9" name="TextBox 14">
            <a:extLst>
              <a:ext uri="{FF2B5EF4-FFF2-40B4-BE49-F238E27FC236}">
                <a16:creationId xmlns:a16="http://schemas.microsoft.com/office/drawing/2014/main" id="{84858289-F4EA-4227-8A64-63F86EF7AABF}"/>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B258FD35-2ED8-4269-9CA5-4C56BB57852E}"/>
              </a:ext>
            </a:extLst>
          </p:cNvPr>
          <p:cNvSpPr txBox="1"/>
          <p:nvPr/>
        </p:nvSpPr>
        <p:spPr>
          <a:xfrm>
            <a:off x="230909" y="212436"/>
            <a:ext cx="5542683"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p.3.</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TextBox 4">
            <a:extLst>
              <a:ext uri="{FF2B5EF4-FFF2-40B4-BE49-F238E27FC236}">
                <a16:creationId xmlns:a16="http://schemas.microsoft.com/office/drawing/2014/main" id="{1748521D-09C1-422B-8641-4CE05A43B628}"/>
              </a:ext>
            </a:extLst>
          </p:cNvPr>
          <p:cNvSpPr txBox="1"/>
          <p:nvPr/>
        </p:nvSpPr>
        <p:spPr>
          <a:xfrm>
            <a:off x="230909" y="2918691"/>
            <a:ext cx="5751286"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7 – Allocation of Costs, B(2)-D</a:t>
            </a:r>
          </a:p>
          <a:p>
            <a:pPr marL="0" marR="0" indent="0" algn="l" defTabSz="914400" rtl="0" fontAlgn="auto" latinLnBrk="0" hangingPunct="0">
              <a:lnSpc>
                <a:spcPct val="100000"/>
              </a:lnSpc>
              <a:spcBef>
                <a:spcPts val="0"/>
              </a:spcBef>
              <a:spcAft>
                <a:spcPts val="0"/>
              </a:spcAft>
              <a:buClrTx/>
              <a:buSzTx/>
              <a:buFontTx/>
              <a:buNone/>
              <a:tabLst/>
            </a:pPr>
            <a:r>
              <a:rPr lang="en-US" dirty="0"/>
              <a:t>8 – Items Included in and Excluded from Sale, A-C</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9 – Closing and Possession, A-B</a:t>
            </a:r>
          </a:p>
        </p:txBody>
      </p:sp>
      <p:sp>
        <p:nvSpPr>
          <p:cNvPr id="4" name="Blue dot for 7B2">
            <a:extLst>
              <a:ext uri="{FF2B5EF4-FFF2-40B4-BE49-F238E27FC236}">
                <a16:creationId xmlns:a16="http://schemas.microsoft.com/office/drawing/2014/main" id="{59169238-A7B9-4D52-BF4A-C76522052B31}"/>
              </a:ext>
            </a:extLst>
          </p:cNvPr>
          <p:cNvSpPr/>
          <p:nvPr/>
        </p:nvSpPr>
        <p:spPr>
          <a:xfrm>
            <a:off x="6249719" y="526123"/>
            <a:ext cx="150102" cy="15875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for 7C">
            <a:extLst>
              <a:ext uri="{FF2B5EF4-FFF2-40B4-BE49-F238E27FC236}">
                <a16:creationId xmlns:a16="http://schemas.microsoft.com/office/drawing/2014/main" id="{2C682611-E683-41AC-82C9-CB26FF5F7FAC}"/>
              </a:ext>
            </a:extLst>
          </p:cNvPr>
          <p:cNvSpPr/>
          <p:nvPr/>
        </p:nvSpPr>
        <p:spPr>
          <a:xfrm>
            <a:off x="6244778" y="1035533"/>
            <a:ext cx="160951" cy="15366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for 7D">
            <a:extLst>
              <a:ext uri="{FF2B5EF4-FFF2-40B4-BE49-F238E27FC236}">
                <a16:creationId xmlns:a16="http://schemas.microsoft.com/office/drawing/2014/main" id="{A5E047D6-80E9-4EE4-AC11-3CAA77DB227F}"/>
              </a:ext>
            </a:extLst>
          </p:cNvPr>
          <p:cNvSpPr/>
          <p:nvPr/>
        </p:nvSpPr>
        <p:spPr>
          <a:xfrm>
            <a:off x="6235447" y="1643824"/>
            <a:ext cx="158775" cy="17948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for 8A">
            <a:extLst>
              <a:ext uri="{FF2B5EF4-FFF2-40B4-BE49-F238E27FC236}">
                <a16:creationId xmlns:a16="http://schemas.microsoft.com/office/drawing/2014/main" id="{582A27EC-4D81-46B5-A198-C1A346A6CFA7}"/>
              </a:ext>
            </a:extLst>
          </p:cNvPr>
          <p:cNvSpPr/>
          <p:nvPr/>
        </p:nvSpPr>
        <p:spPr>
          <a:xfrm>
            <a:off x="6086947" y="3081429"/>
            <a:ext cx="171137" cy="191599"/>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for 8B2">
            <a:extLst>
              <a:ext uri="{FF2B5EF4-FFF2-40B4-BE49-F238E27FC236}">
                <a16:creationId xmlns:a16="http://schemas.microsoft.com/office/drawing/2014/main" id="{BF758762-2C28-4AAF-959C-A05D6C0F5E43}"/>
              </a:ext>
            </a:extLst>
          </p:cNvPr>
          <p:cNvSpPr/>
          <p:nvPr/>
        </p:nvSpPr>
        <p:spPr>
          <a:xfrm>
            <a:off x="6403169" y="3475795"/>
            <a:ext cx="168012" cy="16694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for 8B4">
            <a:extLst>
              <a:ext uri="{FF2B5EF4-FFF2-40B4-BE49-F238E27FC236}">
                <a16:creationId xmlns:a16="http://schemas.microsoft.com/office/drawing/2014/main" id="{B03A17F0-C5C8-4CD1-A270-28A8C640122C}"/>
              </a:ext>
            </a:extLst>
          </p:cNvPr>
          <p:cNvSpPr/>
          <p:nvPr/>
        </p:nvSpPr>
        <p:spPr>
          <a:xfrm>
            <a:off x="6313579" y="4143844"/>
            <a:ext cx="183357" cy="173064"/>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for 8B5">
            <a:extLst>
              <a:ext uri="{FF2B5EF4-FFF2-40B4-BE49-F238E27FC236}">
                <a16:creationId xmlns:a16="http://schemas.microsoft.com/office/drawing/2014/main" id="{26B0AC3C-DC0F-4743-893B-476E1F52538F}"/>
              </a:ext>
            </a:extLst>
          </p:cNvPr>
          <p:cNvSpPr/>
          <p:nvPr/>
        </p:nvSpPr>
        <p:spPr>
          <a:xfrm>
            <a:off x="6324826" y="4385685"/>
            <a:ext cx="176167" cy="174184"/>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for 8B6">
            <a:extLst>
              <a:ext uri="{FF2B5EF4-FFF2-40B4-BE49-F238E27FC236}">
                <a16:creationId xmlns:a16="http://schemas.microsoft.com/office/drawing/2014/main" id="{581B3E13-577F-49DB-AB03-227C33BD15B1}"/>
              </a:ext>
            </a:extLst>
          </p:cNvPr>
          <p:cNvSpPr/>
          <p:nvPr/>
        </p:nvSpPr>
        <p:spPr>
          <a:xfrm>
            <a:off x="6312858" y="4842010"/>
            <a:ext cx="183357" cy="17306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Blue dot for 8C">
            <a:extLst>
              <a:ext uri="{FF2B5EF4-FFF2-40B4-BE49-F238E27FC236}">
                <a16:creationId xmlns:a16="http://schemas.microsoft.com/office/drawing/2014/main" id="{5EE33F50-7C01-483F-99C4-0785F7A1FEE6}"/>
              </a:ext>
            </a:extLst>
          </p:cNvPr>
          <p:cNvSpPr/>
          <p:nvPr/>
        </p:nvSpPr>
        <p:spPr>
          <a:xfrm>
            <a:off x="6220915" y="5102415"/>
            <a:ext cx="181823" cy="173064"/>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Blue dot for 9A and 9B">
            <a:extLst>
              <a:ext uri="{FF2B5EF4-FFF2-40B4-BE49-F238E27FC236}">
                <a16:creationId xmlns:a16="http://schemas.microsoft.com/office/drawing/2014/main" id="{5508A061-43A7-4341-BF44-54A103E42BA8}"/>
              </a:ext>
            </a:extLst>
          </p:cNvPr>
          <p:cNvSpPr/>
          <p:nvPr/>
        </p:nvSpPr>
        <p:spPr>
          <a:xfrm>
            <a:off x="6220269" y="5836687"/>
            <a:ext cx="176167" cy="18788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63" name="Group 62">
            <a:extLst>
              <a:ext uri="{FF2B5EF4-FFF2-40B4-BE49-F238E27FC236}">
                <a16:creationId xmlns:a16="http://schemas.microsoft.com/office/drawing/2014/main" id="{975DA7FB-3B3E-4123-A639-97B6FAACC551}"/>
              </a:ext>
            </a:extLst>
          </p:cNvPr>
          <p:cNvGrpSpPr/>
          <p:nvPr/>
        </p:nvGrpSpPr>
        <p:grpSpPr>
          <a:xfrm>
            <a:off x="2754216" y="1035533"/>
            <a:ext cx="7799943" cy="3485692"/>
            <a:chOff x="2754216" y="1035533"/>
            <a:chExt cx="7799943" cy="3485692"/>
          </a:xfrm>
        </p:grpSpPr>
        <p:sp>
          <p:nvSpPr>
            <p:cNvPr id="15" name="Rectangle 14">
              <a:extLst>
                <a:ext uri="{FF2B5EF4-FFF2-40B4-BE49-F238E27FC236}">
                  <a16:creationId xmlns:a16="http://schemas.microsoft.com/office/drawing/2014/main" id="{43BB219E-D49F-4E4A-A782-2FE4324B6AB9}"/>
                </a:ext>
              </a:extLst>
            </p:cNvPr>
            <p:cNvSpPr/>
            <p:nvPr/>
          </p:nvSpPr>
          <p:spPr>
            <a:xfrm>
              <a:off x="2754216" y="1035533"/>
              <a:ext cx="7799943" cy="3485692"/>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endParaRPr lang="en-US" dirty="0"/>
            </a:p>
            <a:p>
              <a:endParaRPr lang="en-US" dirty="0"/>
            </a:p>
            <a:p>
              <a:pPr algn="ctr"/>
              <a:r>
                <a:rPr lang="en-US" b="1" dirty="0"/>
                <a:t>ALLOCATION OF COSTS; Government Requirements and Retrofit</a:t>
              </a:r>
            </a:p>
            <a:p>
              <a:pPr algn="ctr"/>
              <a:endParaRPr lang="en-US" b="1" dirty="0"/>
            </a:p>
            <a:p>
              <a:pPr algn="ctr"/>
              <a:endParaRPr lang="en-US" b="1" dirty="0"/>
            </a:p>
            <a:p>
              <a:pPr algn="ctr"/>
              <a:endParaRPr lang="en-US" b="1" dirty="0"/>
            </a:p>
            <a:p>
              <a:pPr algn="ctr"/>
              <a:endParaRPr lang="en-US" b="1" dirty="0"/>
            </a:p>
            <a:p>
              <a:pPr>
                <a:spcBef>
                  <a:spcPts val="600"/>
                </a:spcBef>
              </a:pPr>
              <a:r>
                <a:rPr lang="en-US" b="1" dirty="0"/>
                <a:t>7.B. </a:t>
              </a:r>
              <a:r>
                <a:rPr lang="en-US" dirty="0"/>
                <a:t>California law requires residential property to have certain safety features whether or not the property is being sold. Local law may require that property be inspected prior to a sale or that safety or environmentally conscious features exist in order to even sell a home.  This paragraph determines who is to pay for what and under what circumstance. </a:t>
              </a:r>
            </a:p>
          </p:txBody>
        </p:sp>
        <p:sp>
          <p:nvSpPr>
            <p:cNvPr id="22" name="Rectangle 2">
              <a:extLst>
                <a:ext uri="{FF2B5EF4-FFF2-40B4-BE49-F238E27FC236}">
                  <a16:creationId xmlns:a16="http://schemas.microsoft.com/office/drawing/2014/main" id="{3756205A-AD66-4C8F-92DB-9B68D500C08E}"/>
                </a:ext>
              </a:extLst>
            </p:cNvPr>
            <p:cNvSpPr txBox="1"/>
            <p:nvPr/>
          </p:nvSpPr>
          <p:spPr>
            <a:xfrm>
              <a:off x="2892936" y="1141105"/>
              <a:ext cx="2928408" cy="353939"/>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7.b. (</a:t>
              </a:r>
              <a:r>
                <a:rPr lang="en-US" dirty="0"/>
                <a:t>2</a:t>
              </a:r>
              <a:r>
                <a:rPr dirty="0"/>
                <a:t>)</a:t>
              </a:r>
            </a:p>
          </p:txBody>
        </p:sp>
        <p:pic>
          <p:nvPicPr>
            <p:cNvPr id="23" name="Screen Shot 2018-05-22 at 8.53.55 PM.png" descr="Screen Shot 2018-05-22 at 8.53.55 PM.png">
              <a:extLst>
                <a:ext uri="{FF2B5EF4-FFF2-40B4-BE49-F238E27FC236}">
                  <a16:creationId xmlns:a16="http://schemas.microsoft.com/office/drawing/2014/main" id="{63741964-6F2B-48EE-9AA9-A96878D3D3C5}"/>
                </a:ext>
              </a:extLst>
            </p:cNvPr>
            <p:cNvPicPr>
              <a:picLocks noChangeAspect="1"/>
            </p:cNvPicPr>
            <p:nvPr/>
          </p:nvPicPr>
          <p:blipFill>
            <a:blip r:embed="rId14"/>
            <a:stretch>
              <a:fillRect/>
            </a:stretch>
          </p:blipFill>
          <p:spPr>
            <a:xfrm>
              <a:off x="2917899" y="1983537"/>
              <a:ext cx="7454901" cy="965203"/>
            </a:xfrm>
            <a:prstGeom prst="rect">
              <a:avLst/>
            </a:prstGeom>
            <a:ln w="38100">
              <a:solidFill>
                <a:schemeClr val="tx1"/>
              </a:solidFill>
              <a:miter lim="400000"/>
            </a:ln>
          </p:spPr>
        </p:pic>
        <p:sp>
          <p:nvSpPr>
            <p:cNvPr id="57" name="TextBox 56">
              <a:extLst>
                <a:ext uri="{FF2B5EF4-FFF2-40B4-BE49-F238E27FC236}">
                  <a16:creationId xmlns:a16="http://schemas.microsoft.com/office/drawing/2014/main" id="{3F57E4DF-1191-4EA8-B137-156E3609DAD8}"/>
                </a:ext>
              </a:extLst>
            </p:cNvPr>
            <p:cNvSpPr txBox="1"/>
            <p:nvPr/>
          </p:nvSpPr>
          <p:spPr>
            <a:xfrm>
              <a:off x="10214766" y="1054551"/>
              <a:ext cx="2678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3" name="Group 52">
            <a:extLst>
              <a:ext uri="{FF2B5EF4-FFF2-40B4-BE49-F238E27FC236}">
                <a16:creationId xmlns:a16="http://schemas.microsoft.com/office/drawing/2014/main" id="{4B280D23-4CB3-4A42-9212-EEB4B5C47313}"/>
              </a:ext>
            </a:extLst>
          </p:cNvPr>
          <p:cNvGrpSpPr/>
          <p:nvPr/>
        </p:nvGrpSpPr>
        <p:grpSpPr>
          <a:xfrm>
            <a:off x="48706" y="1423879"/>
            <a:ext cx="5978156" cy="4652532"/>
            <a:chOff x="48706" y="1423879"/>
            <a:chExt cx="5978156" cy="4652532"/>
          </a:xfrm>
        </p:grpSpPr>
        <p:grpSp>
          <p:nvGrpSpPr>
            <p:cNvPr id="50" name="9A and 9B">
              <a:extLst>
                <a:ext uri="{FF2B5EF4-FFF2-40B4-BE49-F238E27FC236}">
                  <a16:creationId xmlns:a16="http://schemas.microsoft.com/office/drawing/2014/main" id="{8FEB0373-929A-4C72-B80C-C9F6CBCD99A1}"/>
                </a:ext>
              </a:extLst>
            </p:cNvPr>
            <p:cNvGrpSpPr/>
            <p:nvPr/>
          </p:nvGrpSpPr>
          <p:grpSpPr>
            <a:xfrm>
              <a:off x="48706" y="1423879"/>
              <a:ext cx="5978156" cy="4652532"/>
              <a:chOff x="20907" y="1244142"/>
              <a:chExt cx="5978156" cy="4652532"/>
            </a:xfrm>
          </p:grpSpPr>
          <p:sp>
            <p:nvSpPr>
              <p:cNvPr id="49" name="Rectangle 48">
                <a:extLst>
                  <a:ext uri="{FF2B5EF4-FFF2-40B4-BE49-F238E27FC236}">
                    <a16:creationId xmlns:a16="http://schemas.microsoft.com/office/drawing/2014/main" id="{44A6D3BA-0150-4B87-A17A-247B69C5FAF9}"/>
                  </a:ext>
                </a:extLst>
              </p:cNvPr>
              <p:cNvSpPr/>
              <p:nvPr/>
            </p:nvSpPr>
            <p:spPr>
              <a:xfrm>
                <a:off x="20907" y="1244142"/>
                <a:ext cx="5978156" cy="4652532"/>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CLOSING AND POSSESSION</a:t>
                </a:r>
              </a:p>
            </p:txBody>
          </p:sp>
          <p:sp>
            <p:nvSpPr>
              <p:cNvPr id="59" name="Rectangle 2">
                <a:extLst>
                  <a:ext uri="{FF2B5EF4-FFF2-40B4-BE49-F238E27FC236}">
                    <a16:creationId xmlns:a16="http://schemas.microsoft.com/office/drawing/2014/main" id="{6EBE89AD-1EA5-42F2-A0CC-BDA1A8E89DAA}"/>
                  </a:ext>
                </a:extLst>
              </p:cNvPr>
              <p:cNvSpPr txBox="1"/>
              <p:nvPr/>
            </p:nvSpPr>
            <p:spPr>
              <a:xfrm>
                <a:off x="28837" y="1344312"/>
                <a:ext cx="250230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9.A.&amp;B.</a:t>
                </a:r>
              </a:p>
            </p:txBody>
          </p:sp>
          <p:pic>
            <p:nvPicPr>
              <p:cNvPr id="60" name="Picture 6" descr="Picture 6">
                <a:extLst>
                  <a:ext uri="{FF2B5EF4-FFF2-40B4-BE49-F238E27FC236}">
                    <a16:creationId xmlns:a16="http://schemas.microsoft.com/office/drawing/2014/main" id="{764E9ABB-F5CC-4303-B4D2-1221B58FFE52}"/>
                  </a:ext>
                </a:extLst>
              </p:cNvPr>
              <p:cNvPicPr>
                <a:picLocks noChangeAspect="1"/>
              </p:cNvPicPr>
              <p:nvPr/>
            </p:nvPicPr>
            <p:blipFill>
              <a:blip r:embed="rId15"/>
              <a:stretch>
                <a:fillRect/>
              </a:stretch>
            </p:blipFill>
            <p:spPr>
              <a:xfrm>
                <a:off x="127087" y="2238115"/>
                <a:ext cx="5779325" cy="579856"/>
              </a:xfrm>
              <a:prstGeom prst="rect">
                <a:avLst/>
              </a:prstGeom>
              <a:ln w="38100">
                <a:solidFill>
                  <a:schemeClr val="tx1"/>
                </a:solidFill>
                <a:miter lim="400000"/>
              </a:ln>
            </p:spPr>
          </p:pic>
          <p:sp>
            <p:nvSpPr>
              <p:cNvPr id="61" name="TextBox 15">
                <a:extLst>
                  <a:ext uri="{FF2B5EF4-FFF2-40B4-BE49-F238E27FC236}">
                    <a16:creationId xmlns:a16="http://schemas.microsoft.com/office/drawing/2014/main" id="{81105FCC-C623-4445-860A-BD7E2904EBF9}"/>
                  </a:ext>
                </a:extLst>
              </p:cNvPr>
              <p:cNvSpPr txBox="1"/>
              <p:nvPr/>
            </p:nvSpPr>
            <p:spPr>
              <a:xfrm>
                <a:off x="199593" y="3012418"/>
                <a:ext cx="5748688" cy="1169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9.A. </a:t>
                </a:r>
                <a:r>
                  <a:rPr sz="1400" b="0" dirty="0">
                    <a:solidFill>
                      <a:schemeClr val="tx1"/>
                    </a:solidFill>
                  </a:rPr>
                  <a:t>Whether the buyer plans on occupying the Property as a primary residence can impact what rules and regulations apply to the transaction, the type of loan the buyer will be eligible for, the type of insurance the buyer needs and even the length of notice necessary to terminate the tenancy of any tenants who are already in the Property.</a:t>
                </a:r>
              </a:p>
            </p:txBody>
          </p:sp>
          <p:sp>
            <p:nvSpPr>
              <p:cNvPr id="62" name="TextBox 15">
                <a:extLst>
                  <a:ext uri="{FF2B5EF4-FFF2-40B4-BE49-F238E27FC236}">
                    <a16:creationId xmlns:a16="http://schemas.microsoft.com/office/drawing/2014/main" id="{93351E2C-4BE3-4AA4-843C-A91D1F28FB9A}"/>
                  </a:ext>
                </a:extLst>
              </p:cNvPr>
              <p:cNvSpPr txBox="1"/>
              <p:nvPr/>
            </p:nvSpPr>
            <p:spPr>
              <a:xfrm>
                <a:off x="171226" y="4403258"/>
                <a:ext cx="5827837" cy="147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dirty="0">
                    <a:solidFill>
                      <a:schemeClr val="tx1"/>
                    </a:solidFill>
                  </a:rPr>
                  <a:t>9.B. </a:t>
                </a:r>
                <a:r>
                  <a:rPr b="0" dirty="0">
                    <a:solidFill>
                      <a:schemeClr val="tx1"/>
                    </a:solidFill>
                  </a:rPr>
                  <a:t>Here is where Parties agree when possession of the Property will be delivered, and the default rule is 6pm on the date that escrow closes. A seller who can’t deliver possession on time, may be in breach of contract. Note that “Close of Escrow” is defined in the RPA in clause </a:t>
                </a:r>
                <a:r>
                  <a:rPr b="0" dirty="0">
                    <a:solidFill>
                      <a:schemeClr val="tx1"/>
                    </a:solidFill>
                    <a:uFill>
                      <a:solidFill>
                        <a:srgbClr val="0000FF"/>
                      </a:solidFill>
                    </a:uFill>
                  </a:rPr>
                  <a:t>30D</a:t>
                </a:r>
                <a:r>
                  <a:rPr b="0" dirty="0">
                    <a:solidFill>
                      <a:schemeClr val="tx1"/>
                    </a:solidFill>
                  </a:rPr>
                  <a:t> and that delivery of possession means the property is vacant and free from all debris.</a:t>
                </a:r>
              </a:p>
            </p:txBody>
          </p:sp>
        </p:grpSp>
        <p:sp>
          <p:nvSpPr>
            <p:cNvPr id="37" name="TextBox 36">
              <a:extLst>
                <a:ext uri="{FF2B5EF4-FFF2-40B4-BE49-F238E27FC236}">
                  <a16:creationId xmlns:a16="http://schemas.microsoft.com/office/drawing/2014/main" id="{F195BA99-73A5-4D5E-B43F-B90719ECCF30}"/>
                </a:ext>
              </a:extLst>
            </p:cNvPr>
            <p:cNvSpPr txBox="1"/>
            <p:nvPr/>
          </p:nvSpPr>
          <p:spPr>
            <a:xfrm>
              <a:off x="5569775" y="1476112"/>
              <a:ext cx="37530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8" name="Group 57">
            <a:extLst>
              <a:ext uri="{FF2B5EF4-FFF2-40B4-BE49-F238E27FC236}">
                <a16:creationId xmlns:a16="http://schemas.microsoft.com/office/drawing/2014/main" id="{D201CDC9-43F0-4934-AF24-5D96160213DD}"/>
              </a:ext>
            </a:extLst>
          </p:cNvPr>
          <p:cNvGrpSpPr/>
          <p:nvPr/>
        </p:nvGrpSpPr>
        <p:grpSpPr>
          <a:xfrm>
            <a:off x="38812" y="3029640"/>
            <a:ext cx="5990121" cy="3119827"/>
            <a:chOff x="38812" y="3029640"/>
            <a:chExt cx="5990121" cy="3119827"/>
          </a:xfrm>
        </p:grpSpPr>
        <p:grpSp>
          <p:nvGrpSpPr>
            <p:cNvPr id="48" name="8C">
              <a:extLst>
                <a:ext uri="{FF2B5EF4-FFF2-40B4-BE49-F238E27FC236}">
                  <a16:creationId xmlns:a16="http://schemas.microsoft.com/office/drawing/2014/main" id="{81500FD7-BFC2-4820-82E8-36FA589688B9}"/>
                </a:ext>
              </a:extLst>
            </p:cNvPr>
            <p:cNvGrpSpPr/>
            <p:nvPr/>
          </p:nvGrpSpPr>
          <p:grpSpPr>
            <a:xfrm>
              <a:off x="38812" y="3029640"/>
              <a:ext cx="5990121" cy="3119827"/>
              <a:chOff x="38390" y="847725"/>
              <a:chExt cx="5990121" cy="3041950"/>
            </a:xfrm>
          </p:grpSpPr>
          <p:sp>
            <p:nvSpPr>
              <p:cNvPr id="45" name="Rectangle 44">
                <a:extLst>
                  <a:ext uri="{FF2B5EF4-FFF2-40B4-BE49-F238E27FC236}">
                    <a16:creationId xmlns:a16="http://schemas.microsoft.com/office/drawing/2014/main" id="{46B719C1-69C5-45C1-8C1D-B9D2CAEE677B}"/>
                  </a:ext>
                </a:extLst>
              </p:cNvPr>
              <p:cNvSpPr/>
              <p:nvPr/>
            </p:nvSpPr>
            <p:spPr>
              <a:xfrm>
                <a:off x="52029" y="847725"/>
                <a:ext cx="5976482" cy="3041950"/>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endParaRPr lang="en-US" dirty="0"/>
              </a:p>
              <a:p>
                <a:endParaRPr lang="en-US" dirty="0"/>
              </a:p>
              <a:p>
                <a:pPr algn="ctr"/>
                <a:r>
                  <a:rPr lang="en-US" b="1" dirty="0"/>
                  <a:t>ITEMS EXCLUDED FROM SALE</a:t>
                </a:r>
              </a:p>
              <a:p>
                <a:pPr algn="ctr"/>
                <a:endParaRPr lang="en-US" b="1" dirty="0"/>
              </a:p>
              <a:p>
                <a:pPr algn="ctr"/>
                <a:endParaRPr lang="en-US" b="1" dirty="0"/>
              </a:p>
              <a:p>
                <a:pPr algn="ctr"/>
                <a:endParaRPr lang="en-US" b="1" dirty="0"/>
              </a:p>
              <a:p>
                <a:pPr algn="ctr"/>
                <a:endParaRPr lang="en-US" b="1" dirty="0"/>
              </a:p>
              <a:p>
                <a:r>
                  <a:rPr lang="en-US" b="1" dirty="0"/>
                  <a:t>8.C. </a:t>
                </a:r>
                <a:r>
                  <a:rPr lang="en-US" dirty="0"/>
                  <a:t>This is the paragraph where you can list items that are excluded from sale. If a flat screen tv is attached to a bracket which is attached to a wall, the bracket stays with the property but the tv goes with the seller.</a:t>
                </a:r>
              </a:p>
            </p:txBody>
          </p:sp>
          <p:pic>
            <p:nvPicPr>
              <p:cNvPr id="55" name="Screen Shot 2018-05-28 at 10.09.57 AM.png" descr="Screen Shot 2018-05-28 at 10.09.57 AM.png">
                <a:extLst>
                  <a:ext uri="{FF2B5EF4-FFF2-40B4-BE49-F238E27FC236}">
                    <a16:creationId xmlns:a16="http://schemas.microsoft.com/office/drawing/2014/main" id="{31A83BF6-BE8E-4831-BC6F-F9B3D8CEEA0E}"/>
                  </a:ext>
                </a:extLst>
              </p:cNvPr>
              <p:cNvPicPr>
                <a:picLocks noChangeAspect="1"/>
              </p:cNvPicPr>
              <p:nvPr/>
            </p:nvPicPr>
            <p:blipFill>
              <a:blip r:embed="rId16"/>
              <a:stretch>
                <a:fillRect/>
              </a:stretch>
            </p:blipFill>
            <p:spPr>
              <a:xfrm>
                <a:off x="117231" y="1873291"/>
                <a:ext cx="5817419" cy="851330"/>
              </a:xfrm>
              <a:prstGeom prst="rect">
                <a:avLst/>
              </a:prstGeom>
              <a:ln w="38100">
                <a:solidFill>
                  <a:schemeClr val="tx1"/>
                </a:solidFill>
                <a:miter lim="400000"/>
              </a:ln>
            </p:spPr>
          </p:pic>
          <p:sp>
            <p:nvSpPr>
              <p:cNvPr id="56" name="Rectangle 2">
                <a:extLst>
                  <a:ext uri="{FF2B5EF4-FFF2-40B4-BE49-F238E27FC236}">
                    <a16:creationId xmlns:a16="http://schemas.microsoft.com/office/drawing/2014/main" id="{7F0432A3-919E-49AB-9CCD-F646F59F4652}"/>
                  </a:ext>
                </a:extLst>
              </p:cNvPr>
              <p:cNvSpPr txBox="1"/>
              <p:nvPr/>
            </p:nvSpPr>
            <p:spPr>
              <a:xfrm>
                <a:off x="38390" y="980752"/>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8.c.</a:t>
                </a:r>
              </a:p>
            </p:txBody>
          </p:sp>
        </p:grpSp>
        <p:sp>
          <p:nvSpPr>
            <p:cNvPr id="54" name="TextBox 53">
              <a:extLst>
                <a:ext uri="{FF2B5EF4-FFF2-40B4-BE49-F238E27FC236}">
                  <a16:creationId xmlns:a16="http://schemas.microsoft.com/office/drawing/2014/main" id="{3DFFA68E-5853-490F-A706-58CE96C238B4}"/>
                </a:ext>
              </a:extLst>
            </p:cNvPr>
            <p:cNvSpPr txBox="1"/>
            <p:nvPr/>
          </p:nvSpPr>
          <p:spPr>
            <a:xfrm>
              <a:off x="5580926" y="3086837"/>
              <a:ext cx="26618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92" name="Group 191">
            <a:extLst>
              <a:ext uri="{FF2B5EF4-FFF2-40B4-BE49-F238E27FC236}">
                <a16:creationId xmlns:a16="http://schemas.microsoft.com/office/drawing/2014/main" id="{2658654D-69CD-4177-A504-50D603D2CD6B}"/>
              </a:ext>
            </a:extLst>
          </p:cNvPr>
          <p:cNvGrpSpPr/>
          <p:nvPr/>
        </p:nvGrpSpPr>
        <p:grpSpPr>
          <a:xfrm>
            <a:off x="71098" y="2626878"/>
            <a:ext cx="5965882" cy="3678038"/>
            <a:chOff x="71098" y="2626878"/>
            <a:chExt cx="5965882" cy="3678038"/>
          </a:xfrm>
        </p:grpSpPr>
        <p:grpSp>
          <p:nvGrpSpPr>
            <p:cNvPr id="44" name="8B6">
              <a:extLst>
                <a:ext uri="{FF2B5EF4-FFF2-40B4-BE49-F238E27FC236}">
                  <a16:creationId xmlns:a16="http://schemas.microsoft.com/office/drawing/2014/main" id="{7E434FBD-E6EE-4A18-BD1D-D16B6FF40546}"/>
                </a:ext>
              </a:extLst>
            </p:cNvPr>
            <p:cNvGrpSpPr/>
            <p:nvPr/>
          </p:nvGrpSpPr>
          <p:grpSpPr>
            <a:xfrm>
              <a:off x="71098" y="2626878"/>
              <a:ext cx="5965882" cy="3678038"/>
              <a:chOff x="52030" y="1666285"/>
              <a:chExt cx="5965882" cy="3678038"/>
            </a:xfrm>
          </p:grpSpPr>
          <p:sp>
            <p:nvSpPr>
              <p:cNvPr id="41" name="Rectangle 40">
                <a:extLst>
                  <a:ext uri="{FF2B5EF4-FFF2-40B4-BE49-F238E27FC236}">
                    <a16:creationId xmlns:a16="http://schemas.microsoft.com/office/drawing/2014/main" id="{EC331654-434F-46FD-8EB1-E63BBD53C213}"/>
                  </a:ext>
                </a:extLst>
              </p:cNvPr>
              <p:cNvSpPr/>
              <p:nvPr/>
            </p:nvSpPr>
            <p:spPr>
              <a:xfrm>
                <a:off x="52030" y="1666285"/>
                <a:ext cx="5965882" cy="3678038"/>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endParaRPr lang="en-US" dirty="0"/>
              </a:p>
              <a:p>
                <a:endParaRPr lang="en-US" dirty="0"/>
              </a:p>
              <a:p>
                <a:pPr algn="ctr"/>
                <a:r>
                  <a:rPr lang="en-US" b="1" dirty="0"/>
                  <a:t>ITEMS INCLUDED IN AND EXCLUDED FROM SALE</a:t>
                </a:r>
              </a:p>
              <a:p>
                <a:pPr marL="285750" indent="-285750" algn="ctr">
                  <a:buFontTx/>
                  <a:buChar char="-"/>
                </a:pPr>
                <a:r>
                  <a:rPr lang="en-US" b="1" dirty="0"/>
                  <a:t>LEASED OR LIENED ITEMS AND SYSTEMS</a:t>
                </a:r>
              </a:p>
              <a:p>
                <a:pPr marL="285750" indent="-285750" algn="ctr">
                  <a:buFontTx/>
                  <a:buChar char="-"/>
                </a:pPr>
                <a:endParaRPr lang="en-US" b="1" dirty="0"/>
              </a:p>
              <a:p>
                <a:pPr marL="285750" indent="-285750" algn="ctr">
                  <a:buFontTx/>
                  <a:buChar char="-"/>
                </a:pPr>
                <a:endParaRPr lang="en-US" b="1" dirty="0"/>
              </a:p>
              <a:p>
                <a:pPr marL="285750" indent="-285750" algn="ctr">
                  <a:buFontTx/>
                  <a:buChar char="-"/>
                </a:pPr>
                <a:endParaRPr lang="en-US" b="1" dirty="0"/>
              </a:p>
              <a:p>
                <a:pPr marL="285750" indent="-285750" algn="ctr">
                  <a:buFontTx/>
                  <a:buChar char="-"/>
                </a:pPr>
                <a:endParaRPr lang="en-US" b="1" dirty="0"/>
              </a:p>
              <a:p>
                <a:r>
                  <a:rPr lang="en-US" b="1" dirty="0"/>
                  <a:t>8.B. (6) </a:t>
                </a:r>
                <a:r>
                  <a:rPr lang="en-US" dirty="0"/>
                  <a:t>Unless the seller tells the buyer otherwise (per clause 8.B(5)) the seller is claiming to own and have the ability to transfer clause 8 items, but without warranty. This means that the seller is not promising, for example, the items are in good or working condition or that they will last for a period of time.</a:t>
                </a:r>
              </a:p>
            </p:txBody>
          </p:sp>
          <p:pic>
            <p:nvPicPr>
              <p:cNvPr id="51" name="Screen Shot 2018-05-28 at 10.08.16 AM.png" descr="Screen Shot 2018-05-28 at 10.08.16 AM.png">
                <a:extLst>
                  <a:ext uri="{FF2B5EF4-FFF2-40B4-BE49-F238E27FC236}">
                    <a16:creationId xmlns:a16="http://schemas.microsoft.com/office/drawing/2014/main" id="{C4123316-DB05-4CE6-87DE-EBB7B27B72DF}"/>
                  </a:ext>
                </a:extLst>
              </p:cNvPr>
              <p:cNvPicPr>
                <a:picLocks noChangeAspect="1"/>
              </p:cNvPicPr>
              <p:nvPr/>
            </p:nvPicPr>
            <p:blipFill>
              <a:blip r:embed="rId17"/>
              <a:stretch>
                <a:fillRect/>
              </a:stretch>
            </p:blipFill>
            <p:spPr>
              <a:xfrm>
                <a:off x="217210" y="2900175"/>
                <a:ext cx="5632191" cy="904986"/>
              </a:xfrm>
              <a:prstGeom prst="rect">
                <a:avLst/>
              </a:prstGeom>
              <a:ln w="38100">
                <a:solidFill>
                  <a:schemeClr val="tx1"/>
                </a:solidFill>
                <a:miter lim="400000"/>
              </a:ln>
            </p:spPr>
          </p:pic>
          <p:sp>
            <p:nvSpPr>
              <p:cNvPr id="52" name="Rectangle 2">
                <a:extLst>
                  <a:ext uri="{FF2B5EF4-FFF2-40B4-BE49-F238E27FC236}">
                    <a16:creationId xmlns:a16="http://schemas.microsoft.com/office/drawing/2014/main" id="{17800E94-FDF5-4788-812C-33C58D624051}"/>
                  </a:ext>
                </a:extLst>
              </p:cNvPr>
              <p:cNvSpPr txBox="1"/>
              <p:nvPr/>
            </p:nvSpPr>
            <p:spPr>
              <a:xfrm>
                <a:off x="54609" y="1877519"/>
                <a:ext cx="258787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8.B.(6)</a:t>
                </a:r>
              </a:p>
            </p:txBody>
          </p:sp>
        </p:grpSp>
        <p:sp>
          <p:nvSpPr>
            <p:cNvPr id="16" name="TextBox 15">
              <a:extLst>
                <a:ext uri="{FF2B5EF4-FFF2-40B4-BE49-F238E27FC236}">
                  <a16:creationId xmlns:a16="http://schemas.microsoft.com/office/drawing/2014/main" id="{02649A2D-C825-4F52-9686-BE102ABEC393}"/>
                </a:ext>
              </a:extLst>
            </p:cNvPr>
            <p:cNvSpPr txBox="1"/>
            <p:nvPr/>
          </p:nvSpPr>
          <p:spPr>
            <a:xfrm>
              <a:off x="5504873" y="2749461"/>
              <a:ext cx="23096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94" name="Group 193">
            <a:extLst>
              <a:ext uri="{FF2B5EF4-FFF2-40B4-BE49-F238E27FC236}">
                <a16:creationId xmlns:a16="http://schemas.microsoft.com/office/drawing/2014/main" id="{EB0C9DB8-587A-4940-8433-69127A9A4A92}"/>
              </a:ext>
            </a:extLst>
          </p:cNvPr>
          <p:cNvGrpSpPr/>
          <p:nvPr/>
        </p:nvGrpSpPr>
        <p:grpSpPr>
          <a:xfrm>
            <a:off x="9815" y="1423900"/>
            <a:ext cx="5992789" cy="4600415"/>
            <a:chOff x="38390" y="1423900"/>
            <a:chExt cx="5992789" cy="4600415"/>
          </a:xfrm>
        </p:grpSpPr>
        <p:grpSp>
          <p:nvGrpSpPr>
            <p:cNvPr id="40" name="8B5">
              <a:extLst>
                <a:ext uri="{FF2B5EF4-FFF2-40B4-BE49-F238E27FC236}">
                  <a16:creationId xmlns:a16="http://schemas.microsoft.com/office/drawing/2014/main" id="{DDEF689A-26F3-4C2D-A52D-13A433B756AA}"/>
                </a:ext>
              </a:extLst>
            </p:cNvPr>
            <p:cNvGrpSpPr/>
            <p:nvPr/>
          </p:nvGrpSpPr>
          <p:grpSpPr>
            <a:xfrm>
              <a:off x="38390" y="1423900"/>
              <a:ext cx="5992789" cy="4600415"/>
              <a:chOff x="38390" y="1423900"/>
              <a:chExt cx="5992789" cy="4600415"/>
            </a:xfrm>
          </p:grpSpPr>
          <p:sp>
            <p:nvSpPr>
              <p:cNvPr id="36" name="Rectangle 35">
                <a:extLst>
                  <a:ext uri="{FF2B5EF4-FFF2-40B4-BE49-F238E27FC236}">
                    <a16:creationId xmlns:a16="http://schemas.microsoft.com/office/drawing/2014/main" id="{9433DC83-890D-40F5-A407-0933B4467CF5}"/>
                  </a:ext>
                </a:extLst>
              </p:cNvPr>
              <p:cNvSpPr/>
              <p:nvPr/>
            </p:nvSpPr>
            <p:spPr>
              <a:xfrm>
                <a:off x="38390" y="1423900"/>
                <a:ext cx="5992789" cy="460041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algn="ctr"/>
                <a:r>
                  <a:rPr lang="en-US" b="1" dirty="0"/>
                  <a:t>ITEMS INCLUDED IN AND EXCLUDED FROM SALE</a:t>
                </a:r>
              </a:p>
              <a:p>
                <a:pPr marL="285750" indent="-285750" algn="ctr">
                  <a:buFontTx/>
                  <a:buChar char="-"/>
                </a:pPr>
                <a:r>
                  <a:rPr lang="en-US" b="1" dirty="0"/>
                  <a:t>LEASED OR LIENED ITEMS AND SYSTEMS</a:t>
                </a:r>
              </a:p>
              <a:p>
                <a:pPr marL="285750" indent="-285750" algn="ctr">
                  <a:buFontTx/>
                  <a:buChar char="-"/>
                </a:pPr>
                <a:endParaRPr lang="en-US" b="1" dirty="0"/>
              </a:p>
              <a:p>
                <a:pPr marL="285750" indent="-285750" algn="ctr">
                  <a:buFontTx/>
                  <a:buChar char="-"/>
                </a:pPr>
                <a:endParaRPr lang="en-US" b="1" dirty="0"/>
              </a:p>
              <a:p>
                <a:pPr marL="285750" indent="-285750" algn="ctr">
                  <a:buFontTx/>
                  <a:buChar char="-"/>
                </a:pPr>
                <a:endParaRPr lang="en-US" b="1" dirty="0"/>
              </a:p>
              <a:p>
                <a:pPr marL="285750" indent="-285750" algn="ctr">
                  <a:buFontTx/>
                  <a:buChar char="-"/>
                </a:pPr>
                <a:endParaRPr lang="en-US" b="1" dirty="0"/>
              </a:p>
              <a:p>
                <a:r>
                  <a:rPr lang="en-US" b="1" dirty="0"/>
                  <a:t>8.B.(5)</a:t>
                </a:r>
                <a:r>
                  <a:rPr lang="en-US" sz="1700" dirty="0"/>
                  <a:t> This clause addresses leased and liened items on the Property. A good example of leased items are solar panels, as property owners rarely own these outright. Buyers should get relevant documents, such as leases and warranties, pertaining to the item, as these will likely bind the Property even after title is transferred to the Buyer.</a:t>
                </a:r>
              </a:p>
              <a:p>
                <a:r>
                  <a:rPr lang="en-US" sz="1700" b="1" dirty="0"/>
                  <a:t>Note </a:t>
                </a:r>
                <a:r>
                  <a:rPr lang="en-US" sz="1700" dirty="0"/>
                  <a:t>that there is a contingency for BOTH the buyer AND seller allowing either party to cancel if the Buyer can’t or doesn’t want to assume the lien/encumbrance for the item.</a:t>
                </a:r>
              </a:p>
              <a:p>
                <a:endParaRPr lang="en-US" b="1" dirty="0"/>
              </a:p>
            </p:txBody>
          </p:sp>
          <p:sp>
            <p:nvSpPr>
              <p:cNvPr id="46" name="Rectangle 2">
                <a:extLst>
                  <a:ext uri="{FF2B5EF4-FFF2-40B4-BE49-F238E27FC236}">
                    <a16:creationId xmlns:a16="http://schemas.microsoft.com/office/drawing/2014/main" id="{49E3B77E-2BAC-4569-B1DE-075C5D8F1265}"/>
                  </a:ext>
                </a:extLst>
              </p:cNvPr>
              <p:cNvSpPr txBox="1"/>
              <p:nvPr/>
            </p:nvSpPr>
            <p:spPr>
              <a:xfrm>
                <a:off x="52029" y="1503862"/>
                <a:ext cx="2587871" cy="353939"/>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8.B.(</a:t>
                </a:r>
                <a:r>
                  <a:rPr lang="en-US" dirty="0"/>
                  <a:t>5</a:t>
                </a:r>
                <a:r>
                  <a:rPr dirty="0"/>
                  <a:t>)</a:t>
                </a:r>
              </a:p>
            </p:txBody>
          </p:sp>
          <p:pic>
            <p:nvPicPr>
              <p:cNvPr id="47" name="Screen Shot 2018-05-28 at 10.08.16 AM.png" descr="Screen Shot 2018-05-28 at 10.08.16 AM.png">
                <a:extLst>
                  <a:ext uri="{FF2B5EF4-FFF2-40B4-BE49-F238E27FC236}">
                    <a16:creationId xmlns:a16="http://schemas.microsoft.com/office/drawing/2014/main" id="{ECF7E001-FC17-430E-BFC7-6166DA60222D}"/>
                  </a:ext>
                </a:extLst>
              </p:cNvPr>
              <p:cNvPicPr>
                <a:picLocks noChangeAspect="1"/>
              </p:cNvPicPr>
              <p:nvPr/>
            </p:nvPicPr>
            <p:blipFill>
              <a:blip r:embed="rId17"/>
              <a:stretch>
                <a:fillRect/>
              </a:stretch>
            </p:blipFill>
            <p:spPr>
              <a:xfrm>
                <a:off x="198297" y="2672576"/>
                <a:ext cx="5692510" cy="914678"/>
              </a:xfrm>
              <a:prstGeom prst="rect">
                <a:avLst/>
              </a:prstGeom>
              <a:ln w="38100">
                <a:solidFill>
                  <a:schemeClr val="tx1"/>
                </a:solidFill>
                <a:miter lim="400000"/>
              </a:ln>
            </p:spPr>
          </p:pic>
        </p:grpSp>
        <p:sp>
          <p:nvSpPr>
            <p:cNvPr id="193" name="TextBox 192">
              <a:extLst>
                <a:ext uri="{FF2B5EF4-FFF2-40B4-BE49-F238E27FC236}">
                  <a16:creationId xmlns:a16="http://schemas.microsoft.com/office/drawing/2014/main" id="{E635B04D-F954-4424-B0CD-EF4F95895A9A}"/>
                </a:ext>
              </a:extLst>
            </p:cNvPr>
            <p:cNvSpPr txBox="1"/>
            <p:nvPr/>
          </p:nvSpPr>
          <p:spPr>
            <a:xfrm>
              <a:off x="5657419" y="1472822"/>
              <a:ext cx="14643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96" name="Group 195">
            <a:extLst>
              <a:ext uri="{FF2B5EF4-FFF2-40B4-BE49-F238E27FC236}">
                <a16:creationId xmlns:a16="http://schemas.microsoft.com/office/drawing/2014/main" id="{A242E655-8D05-4E38-B1AD-EB6662936911}"/>
              </a:ext>
            </a:extLst>
          </p:cNvPr>
          <p:cNvGrpSpPr/>
          <p:nvPr/>
        </p:nvGrpSpPr>
        <p:grpSpPr>
          <a:xfrm>
            <a:off x="20907" y="2636994"/>
            <a:ext cx="6028934" cy="3697209"/>
            <a:chOff x="20907" y="2636994"/>
            <a:chExt cx="6028934" cy="3697209"/>
          </a:xfrm>
        </p:grpSpPr>
        <p:grpSp>
          <p:nvGrpSpPr>
            <p:cNvPr id="33" name="8B4">
              <a:extLst>
                <a:ext uri="{FF2B5EF4-FFF2-40B4-BE49-F238E27FC236}">
                  <a16:creationId xmlns:a16="http://schemas.microsoft.com/office/drawing/2014/main" id="{1D0A7605-0E85-40AA-A356-FA6817698A8E}"/>
                </a:ext>
              </a:extLst>
            </p:cNvPr>
            <p:cNvGrpSpPr/>
            <p:nvPr/>
          </p:nvGrpSpPr>
          <p:grpSpPr>
            <a:xfrm>
              <a:off x="20907" y="2636994"/>
              <a:ext cx="6028934" cy="3697209"/>
              <a:chOff x="-5" y="446635"/>
              <a:chExt cx="6028934" cy="3697209"/>
            </a:xfrm>
          </p:grpSpPr>
          <p:sp>
            <p:nvSpPr>
              <p:cNvPr id="32" name="Rectangle 31">
                <a:extLst>
                  <a:ext uri="{FF2B5EF4-FFF2-40B4-BE49-F238E27FC236}">
                    <a16:creationId xmlns:a16="http://schemas.microsoft.com/office/drawing/2014/main" id="{734B6789-95E6-4214-8A9E-EAF9E75E20A3}"/>
                  </a:ext>
                </a:extLst>
              </p:cNvPr>
              <p:cNvSpPr/>
              <p:nvPr/>
            </p:nvSpPr>
            <p:spPr>
              <a:xfrm>
                <a:off x="-5" y="446635"/>
                <a:ext cx="6028934" cy="3697209"/>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ITEMS INCLUDED IN AND EXCLUDED FROM SALE</a:t>
                </a:r>
              </a:p>
              <a:p>
                <a:pPr marL="0" marR="0" indent="0" algn="ctr"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r>
                  <a:rPr lang="en-US" sz="1600" b="1" dirty="0"/>
                  <a:t>8.B. (4) </a:t>
                </a:r>
                <a:r>
                  <a:rPr lang="en-US" sz="1600" dirty="0"/>
                  <a:t>Many homes today have “smart” features that are built in to the property, such as interconnected phone systems, thermostat or temperature control system, or even a home specific intranet. To the extent a system like that is fully “integrated” with the property it is included in the sale. Outside components such as the seller’s mobile phone or a cable company’s server are not included. It can often be difficult to tell. To avoid any disputes or confusion, it’s a good practice to communicate specifically what the parties are including in written communications, as well as in this clause or an addendum as needed.</a:t>
                </a:r>
              </a:p>
            </p:txBody>
          </p:sp>
          <p:sp>
            <p:nvSpPr>
              <p:cNvPr id="42" name="Rectangle 2">
                <a:extLst>
                  <a:ext uri="{FF2B5EF4-FFF2-40B4-BE49-F238E27FC236}">
                    <a16:creationId xmlns:a16="http://schemas.microsoft.com/office/drawing/2014/main" id="{C6CCD196-437B-4911-9127-510CA1437B63}"/>
                  </a:ext>
                </a:extLst>
              </p:cNvPr>
              <p:cNvSpPr txBox="1"/>
              <p:nvPr/>
            </p:nvSpPr>
            <p:spPr>
              <a:xfrm>
                <a:off x="6231" y="559102"/>
                <a:ext cx="258787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8.B.(4)</a:t>
                </a:r>
              </a:p>
            </p:txBody>
          </p:sp>
          <p:pic>
            <p:nvPicPr>
              <p:cNvPr id="43" name="Screen Shot 2018-05-28 at 10.06.11 AM.png" descr="Screen Shot 2018-05-28 at 10.06.11 AM.png">
                <a:extLst>
                  <a:ext uri="{FF2B5EF4-FFF2-40B4-BE49-F238E27FC236}">
                    <a16:creationId xmlns:a16="http://schemas.microsoft.com/office/drawing/2014/main" id="{F5FA889F-F089-4798-97F5-CE82D84E4519}"/>
                  </a:ext>
                </a:extLst>
              </p:cNvPr>
              <p:cNvPicPr>
                <a:picLocks noChangeAspect="1"/>
              </p:cNvPicPr>
              <p:nvPr/>
            </p:nvPicPr>
            <p:blipFill>
              <a:blip r:embed="rId18"/>
              <a:srcRect t="840" b="839"/>
              <a:stretch>
                <a:fillRect/>
              </a:stretch>
            </p:blipFill>
            <p:spPr>
              <a:xfrm>
                <a:off x="76108" y="1410970"/>
                <a:ext cx="5874010" cy="402662"/>
              </a:xfrm>
              <a:prstGeom prst="rect">
                <a:avLst/>
              </a:prstGeom>
              <a:ln w="38100">
                <a:solidFill>
                  <a:schemeClr val="tx1"/>
                </a:solidFill>
                <a:miter lim="400000"/>
              </a:ln>
            </p:spPr>
          </p:pic>
        </p:grpSp>
        <p:sp>
          <p:nvSpPr>
            <p:cNvPr id="195" name="TextBox 194">
              <a:extLst>
                <a:ext uri="{FF2B5EF4-FFF2-40B4-BE49-F238E27FC236}">
                  <a16:creationId xmlns:a16="http://schemas.microsoft.com/office/drawing/2014/main" id="{D1953F98-F127-4692-BF37-F1CCEAD486DB}"/>
                </a:ext>
              </a:extLst>
            </p:cNvPr>
            <p:cNvSpPr txBox="1"/>
            <p:nvPr/>
          </p:nvSpPr>
          <p:spPr>
            <a:xfrm>
              <a:off x="5635459" y="2699360"/>
              <a:ext cx="39421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98" name="Group 197">
            <a:extLst>
              <a:ext uri="{FF2B5EF4-FFF2-40B4-BE49-F238E27FC236}">
                <a16:creationId xmlns:a16="http://schemas.microsoft.com/office/drawing/2014/main" id="{BC7B43D0-12CC-41D0-992D-83B680C37E56}"/>
              </a:ext>
            </a:extLst>
          </p:cNvPr>
          <p:cNvGrpSpPr/>
          <p:nvPr/>
        </p:nvGrpSpPr>
        <p:grpSpPr>
          <a:xfrm>
            <a:off x="28569" y="1747837"/>
            <a:ext cx="5982459" cy="3232191"/>
            <a:chOff x="28569" y="1747837"/>
            <a:chExt cx="5982459" cy="3232191"/>
          </a:xfrm>
        </p:grpSpPr>
        <p:grpSp>
          <p:nvGrpSpPr>
            <p:cNvPr id="29" name="8B2">
              <a:extLst>
                <a:ext uri="{FF2B5EF4-FFF2-40B4-BE49-F238E27FC236}">
                  <a16:creationId xmlns:a16="http://schemas.microsoft.com/office/drawing/2014/main" id="{7AC2ED06-5623-48EC-9578-AEDCB3A704A2}"/>
                </a:ext>
              </a:extLst>
            </p:cNvPr>
            <p:cNvGrpSpPr/>
            <p:nvPr/>
          </p:nvGrpSpPr>
          <p:grpSpPr>
            <a:xfrm>
              <a:off x="28569" y="1747837"/>
              <a:ext cx="5982459" cy="3232191"/>
              <a:chOff x="-6" y="1747837"/>
              <a:chExt cx="5982459" cy="3232191"/>
            </a:xfrm>
          </p:grpSpPr>
          <p:sp>
            <p:nvSpPr>
              <p:cNvPr id="28" name="Rectangle 27">
                <a:extLst>
                  <a:ext uri="{FF2B5EF4-FFF2-40B4-BE49-F238E27FC236}">
                    <a16:creationId xmlns:a16="http://schemas.microsoft.com/office/drawing/2014/main" id="{02CBD32B-53C2-4F2F-AC38-B3F3FFB9CE04}"/>
                  </a:ext>
                </a:extLst>
              </p:cNvPr>
              <p:cNvSpPr/>
              <p:nvPr/>
            </p:nvSpPr>
            <p:spPr>
              <a:xfrm>
                <a:off x="12280" y="1747837"/>
                <a:ext cx="5970173" cy="3232191"/>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endParaRPr lang="en-US" dirty="0"/>
              </a:p>
              <a:p>
                <a:endParaRPr lang="en-US" dirty="0"/>
              </a:p>
              <a:p>
                <a:pPr algn="ctr"/>
                <a:r>
                  <a:rPr lang="en-US" b="1" dirty="0"/>
                  <a:t>ITEMS INCLUDED IN AND EXCLUDED FROM SALE</a:t>
                </a:r>
              </a:p>
              <a:p>
                <a:pPr algn="ctr"/>
                <a:endParaRPr lang="en-US" b="1" dirty="0"/>
              </a:p>
              <a:p>
                <a:pPr algn="ctr"/>
                <a:endParaRPr lang="en-US" b="1" dirty="0"/>
              </a:p>
              <a:p>
                <a:pPr algn="ctr"/>
                <a:endParaRPr lang="en-US" b="1" dirty="0"/>
              </a:p>
              <a:p>
                <a:pPr algn="ctr"/>
                <a:endParaRPr lang="en-US" b="1" dirty="0"/>
              </a:p>
              <a:p>
                <a:pPr>
                  <a:spcBef>
                    <a:spcPts val="1200"/>
                  </a:spcBef>
                </a:pPr>
                <a:r>
                  <a:rPr lang="en-US" sz="1400" b="1" dirty="0"/>
                  <a:t>8.B. (2) </a:t>
                </a:r>
                <a:r>
                  <a:rPr lang="en-US" sz="1400" dirty="0"/>
                  <a:t>Anything that is attached to the Property, or a “fixture” is included. Many items that are not attached are also included but only if listed in this paragraph. Pay special attention to the checkboxes towards the end of the clause referencing the stove(s), refrigerator(s), washer(s), and dryer(s)! If you want these items included in the sale, make sure to check the appropriate box!</a:t>
                </a:r>
              </a:p>
              <a:p>
                <a:endParaRPr lang="en-US" sz="1400" dirty="0"/>
              </a:p>
            </p:txBody>
          </p:sp>
          <p:sp>
            <p:nvSpPr>
              <p:cNvPr id="38" name="Rectangle 2">
                <a:extLst>
                  <a:ext uri="{FF2B5EF4-FFF2-40B4-BE49-F238E27FC236}">
                    <a16:creationId xmlns:a16="http://schemas.microsoft.com/office/drawing/2014/main" id="{DA7A07A9-E020-4746-B282-E86B840967D8}"/>
                  </a:ext>
                </a:extLst>
              </p:cNvPr>
              <p:cNvSpPr txBox="1"/>
              <p:nvPr/>
            </p:nvSpPr>
            <p:spPr>
              <a:xfrm>
                <a:off x="-6" y="1898181"/>
                <a:ext cx="3014810" cy="353939"/>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a:t>
                </a:r>
                <a:r>
                  <a:rPr lang="en-US" dirty="0"/>
                  <a:t>8</a:t>
                </a:r>
                <a:r>
                  <a:rPr dirty="0"/>
                  <a:t>B</a:t>
                </a:r>
                <a:r>
                  <a:rPr lang="en-US" dirty="0"/>
                  <a:t> (2)</a:t>
                </a:r>
              </a:p>
            </p:txBody>
          </p:sp>
          <p:pic>
            <p:nvPicPr>
              <p:cNvPr id="39" name="Screen Shot 2018-05-28 at 10.03.10 AM.png" descr="Screen Shot 2018-05-28 at 10.03.10 AM.png">
                <a:extLst>
                  <a:ext uri="{FF2B5EF4-FFF2-40B4-BE49-F238E27FC236}">
                    <a16:creationId xmlns:a16="http://schemas.microsoft.com/office/drawing/2014/main" id="{C5940741-99F2-457C-A2A3-CDEED88FE46C}"/>
                  </a:ext>
                </a:extLst>
              </p:cNvPr>
              <p:cNvPicPr>
                <a:picLocks noChangeAspect="1"/>
              </p:cNvPicPr>
              <p:nvPr/>
            </p:nvPicPr>
            <p:blipFill rotWithShape="1">
              <a:blip r:embed="rId19"/>
              <a:srcRect t="25186"/>
              <a:stretch/>
            </p:blipFill>
            <p:spPr>
              <a:xfrm>
                <a:off x="222150" y="2674528"/>
                <a:ext cx="5518533" cy="974933"/>
              </a:xfrm>
              <a:prstGeom prst="rect">
                <a:avLst/>
              </a:prstGeom>
              <a:ln w="38100">
                <a:solidFill>
                  <a:schemeClr val="tx1"/>
                </a:solidFill>
                <a:miter lim="400000"/>
              </a:ln>
            </p:spPr>
          </p:pic>
        </p:grpSp>
        <p:sp>
          <p:nvSpPr>
            <p:cNvPr id="197" name="TextBox 196">
              <a:extLst>
                <a:ext uri="{FF2B5EF4-FFF2-40B4-BE49-F238E27FC236}">
                  <a16:creationId xmlns:a16="http://schemas.microsoft.com/office/drawing/2014/main" id="{123FF03C-7CC8-428D-AC9C-862980DA727E}"/>
                </a:ext>
              </a:extLst>
            </p:cNvPr>
            <p:cNvSpPr txBox="1"/>
            <p:nvPr/>
          </p:nvSpPr>
          <p:spPr>
            <a:xfrm>
              <a:off x="5544991" y="1859557"/>
              <a:ext cx="24401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00" name="Group 199">
            <a:extLst>
              <a:ext uri="{FF2B5EF4-FFF2-40B4-BE49-F238E27FC236}">
                <a16:creationId xmlns:a16="http://schemas.microsoft.com/office/drawing/2014/main" id="{C5B3B565-50E6-46FA-8474-B3EF3A01501A}"/>
              </a:ext>
            </a:extLst>
          </p:cNvPr>
          <p:cNvGrpSpPr/>
          <p:nvPr/>
        </p:nvGrpSpPr>
        <p:grpSpPr>
          <a:xfrm>
            <a:off x="200369" y="1504863"/>
            <a:ext cx="5812366" cy="3016362"/>
            <a:chOff x="200369" y="1504863"/>
            <a:chExt cx="5812366" cy="3016362"/>
          </a:xfrm>
        </p:grpSpPr>
        <p:grpSp>
          <p:nvGrpSpPr>
            <p:cNvPr id="25" name="8A">
              <a:extLst>
                <a:ext uri="{FF2B5EF4-FFF2-40B4-BE49-F238E27FC236}">
                  <a16:creationId xmlns:a16="http://schemas.microsoft.com/office/drawing/2014/main" id="{C4F66ADA-5BC1-4FEF-88A0-559DB8C6767E}"/>
                </a:ext>
              </a:extLst>
            </p:cNvPr>
            <p:cNvGrpSpPr/>
            <p:nvPr/>
          </p:nvGrpSpPr>
          <p:grpSpPr>
            <a:xfrm>
              <a:off x="200369" y="1504863"/>
              <a:ext cx="5812366" cy="3016362"/>
              <a:chOff x="197609" y="892900"/>
              <a:chExt cx="5812366" cy="3016362"/>
            </a:xfrm>
          </p:grpSpPr>
          <p:sp>
            <p:nvSpPr>
              <p:cNvPr id="24" name="Rectangle 23">
                <a:extLst>
                  <a:ext uri="{FF2B5EF4-FFF2-40B4-BE49-F238E27FC236}">
                    <a16:creationId xmlns:a16="http://schemas.microsoft.com/office/drawing/2014/main" id="{971BDB89-DF9C-4BAA-A026-02CD0EB6884E}"/>
                  </a:ext>
                </a:extLst>
              </p:cNvPr>
              <p:cNvSpPr/>
              <p:nvPr/>
            </p:nvSpPr>
            <p:spPr>
              <a:xfrm>
                <a:off x="197609" y="892900"/>
                <a:ext cx="5812366" cy="3016362"/>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algn="ctr"/>
                <a:r>
                  <a:rPr lang="en-US" b="1" dirty="0"/>
                  <a:t>ITEMS INCLUDED IN AND EXCLUDED FROM SALE</a:t>
                </a:r>
              </a:p>
              <a:p>
                <a:r>
                  <a:rPr lang="en-US" b="1" dirty="0">
                    <a:solidFill>
                      <a:schemeClr val="tx1"/>
                    </a:solidFill>
                  </a:rPr>
                  <a:t>8.A. </a:t>
                </a:r>
                <a:r>
                  <a:rPr lang="en-US" dirty="0">
                    <a:solidFill>
                      <a:schemeClr val="tx1"/>
                    </a:solidFill>
                  </a:rPr>
                  <a:t>Just because an item or feature appears in a picture or ad, doesn’t mean it comes with the property. It must be mentioned in this paragraph to be included. If a buyer wants something and is not sure if it is included or excluded, the buyer should write the item in 8.B.(3). See</a:t>
                </a:r>
                <a:r>
                  <a:rPr lang="en-US" i="1" dirty="0">
                    <a:solidFill>
                      <a:schemeClr val="tx1"/>
                    </a:solidFill>
                  </a:rPr>
                  <a:t> </a:t>
                </a:r>
                <a:r>
                  <a:rPr lang="en-US" dirty="0">
                    <a:solidFill>
                      <a:schemeClr val="tx1"/>
                    </a:solidFill>
                    <a:uFill>
                      <a:solidFill>
                        <a:srgbClr val="0000FF"/>
                      </a:solidFill>
                    </a:uFill>
                  </a:rPr>
                  <a:t>paragraph 8.C</a:t>
                </a:r>
                <a:r>
                  <a:rPr lang="en-US" i="1" dirty="0">
                    <a:solidFill>
                      <a:schemeClr val="tx1"/>
                    </a:solidFill>
                  </a:rPr>
                  <a:t>.</a:t>
                </a:r>
                <a:r>
                  <a:rPr lang="en-US" dirty="0">
                    <a:solidFill>
                      <a:schemeClr val="tx1"/>
                    </a:solidFill>
                  </a:rPr>
                  <a:t> for those items that go with the seller.</a:t>
                </a:r>
              </a:p>
            </p:txBody>
          </p:sp>
          <p:sp>
            <p:nvSpPr>
              <p:cNvPr id="34" name="Rectangle 2">
                <a:extLst>
                  <a:ext uri="{FF2B5EF4-FFF2-40B4-BE49-F238E27FC236}">
                    <a16:creationId xmlns:a16="http://schemas.microsoft.com/office/drawing/2014/main" id="{07E29E75-83D5-4568-A116-65DE3B4E7D20}"/>
                  </a:ext>
                </a:extLst>
              </p:cNvPr>
              <p:cNvSpPr txBox="1"/>
              <p:nvPr/>
            </p:nvSpPr>
            <p:spPr>
              <a:xfrm>
                <a:off x="207559" y="1010721"/>
                <a:ext cx="3014810" cy="353939"/>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8.A.</a:t>
                </a:r>
              </a:p>
            </p:txBody>
          </p:sp>
          <p:pic>
            <p:nvPicPr>
              <p:cNvPr id="35" name="Screen Shot 2018-05-28 at 10.03.10 AM.png" descr="Screen Shot 2018-05-28 at 10.03.10 AM.png">
                <a:extLst>
                  <a:ext uri="{FF2B5EF4-FFF2-40B4-BE49-F238E27FC236}">
                    <a16:creationId xmlns:a16="http://schemas.microsoft.com/office/drawing/2014/main" id="{C11D93F2-57B2-4C30-909B-61119FF3CB91}"/>
                  </a:ext>
                </a:extLst>
              </p:cNvPr>
              <p:cNvPicPr>
                <a:picLocks noChangeAspect="1"/>
              </p:cNvPicPr>
              <p:nvPr/>
            </p:nvPicPr>
            <p:blipFill rotWithShape="1">
              <a:blip r:embed="rId19"/>
              <a:srcRect b="74754"/>
              <a:stretch/>
            </p:blipFill>
            <p:spPr>
              <a:xfrm>
                <a:off x="346420" y="3482167"/>
                <a:ext cx="5518533" cy="328989"/>
              </a:xfrm>
              <a:prstGeom prst="rect">
                <a:avLst/>
              </a:prstGeom>
              <a:ln w="38100">
                <a:solidFill>
                  <a:schemeClr val="tx1"/>
                </a:solidFill>
                <a:miter lim="400000"/>
              </a:ln>
            </p:spPr>
          </p:pic>
        </p:grpSp>
        <p:sp>
          <p:nvSpPr>
            <p:cNvPr id="199" name="TextBox 198">
              <a:extLst>
                <a:ext uri="{FF2B5EF4-FFF2-40B4-BE49-F238E27FC236}">
                  <a16:creationId xmlns:a16="http://schemas.microsoft.com/office/drawing/2014/main" id="{C9F49802-0F98-46DC-8C39-71FBB9305208}"/>
                </a:ext>
              </a:extLst>
            </p:cNvPr>
            <p:cNvSpPr txBox="1"/>
            <p:nvPr/>
          </p:nvSpPr>
          <p:spPr>
            <a:xfrm>
              <a:off x="5580104" y="1605135"/>
              <a:ext cx="31200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02" name="Group 201">
            <a:extLst>
              <a:ext uri="{FF2B5EF4-FFF2-40B4-BE49-F238E27FC236}">
                <a16:creationId xmlns:a16="http://schemas.microsoft.com/office/drawing/2014/main" id="{46681554-E108-43CC-B38F-BD01C9F1CA48}"/>
              </a:ext>
            </a:extLst>
          </p:cNvPr>
          <p:cNvGrpSpPr/>
          <p:nvPr/>
        </p:nvGrpSpPr>
        <p:grpSpPr>
          <a:xfrm>
            <a:off x="301612" y="212436"/>
            <a:ext cx="5697452" cy="5232429"/>
            <a:chOff x="301612" y="212436"/>
            <a:chExt cx="5697452" cy="5232429"/>
          </a:xfrm>
        </p:grpSpPr>
        <p:grpSp>
          <p:nvGrpSpPr>
            <p:cNvPr id="21" name="7D">
              <a:extLst>
                <a:ext uri="{FF2B5EF4-FFF2-40B4-BE49-F238E27FC236}">
                  <a16:creationId xmlns:a16="http://schemas.microsoft.com/office/drawing/2014/main" id="{C30035F0-C379-4BD6-872A-C445443B1BDB}"/>
                </a:ext>
              </a:extLst>
            </p:cNvPr>
            <p:cNvGrpSpPr/>
            <p:nvPr/>
          </p:nvGrpSpPr>
          <p:grpSpPr>
            <a:xfrm>
              <a:off x="301612" y="212436"/>
              <a:ext cx="5697452" cy="5232429"/>
              <a:chOff x="301612" y="212436"/>
              <a:chExt cx="5697452" cy="5232429"/>
            </a:xfrm>
          </p:grpSpPr>
          <p:sp>
            <p:nvSpPr>
              <p:cNvPr id="20" name="Rectangle 19">
                <a:extLst>
                  <a:ext uri="{FF2B5EF4-FFF2-40B4-BE49-F238E27FC236}">
                    <a16:creationId xmlns:a16="http://schemas.microsoft.com/office/drawing/2014/main" id="{8F56FAD4-B96B-420A-B3F2-E0B9AF578756}"/>
                  </a:ext>
                </a:extLst>
              </p:cNvPr>
              <p:cNvSpPr/>
              <p:nvPr/>
            </p:nvSpPr>
            <p:spPr>
              <a:xfrm>
                <a:off x="302128" y="212436"/>
                <a:ext cx="5696936" cy="5232429"/>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endParaRPr lang="en-US" dirty="0"/>
              </a:p>
              <a:p>
                <a:endParaRPr lang="en-US" dirty="0"/>
              </a:p>
              <a:p>
                <a:pPr algn="ctr"/>
                <a:r>
                  <a:rPr lang="en-US" b="1" dirty="0"/>
                  <a:t>ALLOCATION OF COSTS; OTHER COSTS</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r>
                  <a:rPr lang="en-US" sz="1600" b="1" dirty="0"/>
                  <a:t>7.D. </a:t>
                </a:r>
                <a:r>
                  <a:rPr lang="en-US" sz="1600" dirty="0"/>
                  <a:t>This section designates who will pay various other fees that are included in a typical real estate transaction. Most of these fees are negotiable but in certain parts of the State it is more common for one party to pay than another. Lines (8) and (9) can be used to cover fees for items not covered by the preprinted paragraphs.</a:t>
                </a:r>
              </a:p>
              <a:p>
                <a:r>
                  <a:rPr lang="en-US" sz="1600" b="1" dirty="0"/>
                  <a:t>7.D.(10) </a:t>
                </a:r>
                <a:r>
                  <a:rPr lang="en-US" sz="1600" dirty="0"/>
                  <a:t>A home warranty is like insurance to help pay for repairs to defects to certain items that develop after close of escrow. If a seller will not pay, a buyer has a right to purchase a home warranty plan during escrow.</a:t>
                </a:r>
              </a:p>
            </p:txBody>
          </p:sp>
          <p:pic>
            <p:nvPicPr>
              <p:cNvPr id="30" name="Screen Shot 2018-05-28 at 10.00.47 AM.png" descr="Screen Shot 2018-05-28 at 10.00.47 AM.png">
                <a:extLst>
                  <a:ext uri="{FF2B5EF4-FFF2-40B4-BE49-F238E27FC236}">
                    <a16:creationId xmlns:a16="http://schemas.microsoft.com/office/drawing/2014/main" id="{D850E9AB-D477-403E-B0D0-D18C285909EF}"/>
                  </a:ext>
                </a:extLst>
              </p:cNvPr>
              <p:cNvPicPr>
                <a:picLocks noChangeAspect="1"/>
              </p:cNvPicPr>
              <p:nvPr/>
            </p:nvPicPr>
            <p:blipFill>
              <a:blip r:embed="rId20"/>
              <a:stretch>
                <a:fillRect/>
              </a:stretch>
            </p:blipFill>
            <p:spPr>
              <a:xfrm>
                <a:off x="386543" y="1127966"/>
                <a:ext cx="5518533" cy="1909837"/>
              </a:xfrm>
              <a:prstGeom prst="rect">
                <a:avLst/>
              </a:prstGeom>
              <a:ln w="38100">
                <a:solidFill>
                  <a:schemeClr val="tx1"/>
                </a:solidFill>
                <a:miter lim="400000"/>
              </a:ln>
            </p:spPr>
          </p:pic>
          <p:sp>
            <p:nvSpPr>
              <p:cNvPr id="31" name="Rectangle 2">
                <a:extLst>
                  <a:ext uri="{FF2B5EF4-FFF2-40B4-BE49-F238E27FC236}">
                    <a16:creationId xmlns:a16="http://schemas.microsoft.com/office/drawing/2014/main" id="{E85A3A3B-7148-461D-B401-15BEF1DDBE65}"/>
                  </a:ext>
                </a:extLst>
              </p:cNvPr>
              <p:cNvSpPr txBox="1"/>
              <p:nvPr/>
            </p:nvSpPr>
            <p:spPr>
              <a:xfrm>
                <a:off x="301612" y="273149"/>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7.d.</a:t>
                </a:r>
              </a:p>
            </p:txBody>
          </p:sp>
        </p:grpSp>
        <p:sp>
          <p:nvSpPr>
            <p:cNvPr id="201" name="TextBox 200">
              <a:extLst>
                <a:ext uri="{FF2B5EF4-FFF2-40B4-BE49-F238E27FC236}">
                  <a16:creationId xmlns:a16="http://schemas.microsoft.com/office/drawing/2014/main" id="{76E72C96-308E-4519-AB08-1D5312138F14}"/>
                </a:ext>
              </a:extLst>
            </p:cNvPr>
            <p:cNvSpPr txBox="1"/>
            <p:nvPr/>
          </p:nvSpPr>
          <p:spPr>
            <a:xfrm>
              <a:off x="5572732" y="238159"/>
              <a:ext cx="152400" cy="368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04" name="Group 203">
            <a:extLst>
              <a:ext uri="{FF2B5EF4-FFF2-40B4-BE49-F238E27FC236}">
                <a16:creationId xmlns:a16="http://schemas.microsoft.com/office/drawing/2014/main" id="{5A60459A-39C3-496A-BBEA-A619DA03D68E}"/>
              </a:ext>
            </a:extLst>
          </p:cNvPr>
          <p:cNvGrpSpPr/>
          <p:nvPr/>
        </p:nvGrpSpPr>
        <p:grpSpPr>
          <a:xfrm>
            <a:off x="3272010" y="1322024"/>
            <a:ext cx="7686255" cy="3648185"/>
            <a:chOff x="3272010" y="1322024"/>
            <a:chExt cx="7686255" cy="3648185"/>
          </a:xfrm>
        </p:grpSpPr>
        <p:grpSp>
          <p:nvGrpSpPr>
            <p:cNvPr id="18" name="7C">
              <a:extLst>
                <a:ext uri="{FF2B5EF4-FFF2-40B4-BE49-F238E27FC236}">
                  <a16:creationId xmlns:a16="http://schemas.microsoft.com/office/drawing/2014/main" id="{045F305C-BCF9-4D87-ADDF-C966E5B0F941}"/>
                </a:ext>
              </a:extLst>
            </p:cNvPr>
            <p:cNvGrpSpPr/>
            <p:nvPr/>
          </p:nvGrpSpPr>
          <p:grpSpPr>
            <a:xfrm>
              <a:off x="3272010" y="1322024"/>
              <a:ext cx="7686255" cy="3648185"/>
              <a:chOff x="3272010" y="1322024"/>
              <a:chExt cx="7686255" cy="3648185"/>
            </a:xfrm>
          </p:grpSpPr>
          <p:sp>
            <p:nvSpPr>
              <p:cNvPr id="17" name="Rectangle 16">
                <a:extLst>
                  <a:ext uri="{FF2B5EF4-FFF2-40B4-BE49-F238E27FC236}">
                    <a16:creationId xmlns:a16="http://schemas.microsoft.com/office/drawing/2014/main" id="{A4DDE1CE-D0E2-4C19-80BC-806E79B351F8}"/>
                  </a:ext>
                </a:extLst>
              </p:cNvPr>
              <p:cNvSpPr/>
              <p:nvPr/>
            </p:nvSpPr>
            <p:spPr>
              <a:xfrm>
                <a:off x="3272010" y="1322024"/>
                <a:ext cx="7686255" cy="364818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endParaRPr lang="en-US" dirty="0"/>
              </a:p>
              <a:p>
                <a:endParaRPr lang="en-US" dirty="0"/>
              </a:p>
              <a:p>
                <a:pPr algn="ctr"/>
                <a:r>
                  <a:rPr lang="en-US" b="1" dirty="0"/>
                  <a:t>ALLOCATION OF COSTS; ESCROW AND TITLE</a:t>
                </a:r>
              </a:p>
              <a:p>
                <a:endParaRPr lang="en-US" b="1" dirty="0"/>
              </a:p>
              <a:p>
                <a:endParaRPr lang="en-US" b="1" dirty="0"/>
              </a:p>
              <a:p>
                <a:endParaRPr lang="en-US" b="1" dirty="0"/>
              </a:p>
              <a:p>
                <a:endParaRPr lang="en-US" b="1" dirty="0"/>
              </a:p>
              <a:p>
                <a:r>
                  <a:rPr lang="en-US" b="1" dirty="0"/>
                  <a:t>7.C. </a:t>
                </a:r>
                <a:r>
                  <a:rPr lang="en-US" dirty="0"/>
                  <a:t>Here parties pick who is responsible for paying the escrow fee and who the Escrow Holder will be. Escrow is the “middleman” who holds the seller’s deed and buyer’s funds until both buyer and seller meet their obligations under the RPA. Escrow then distributes the money. The clause also designates who pays for the owner’s title insurance policy. Title insurance assures a buyer that it will have proper ownership of the property upon purchase. See paragraph 13 in the RPA.</a:t>
                </a:r>
              </a:p>
              <a:p>
                <a:endParaRPr lang="en-US" dirty="0"/>
              </a:p>
            </p:txBody>
          </p:sp>
          <p:pic>
            <p:nvPicPr>
              <p:cNvPr id="26" name="Screen Shot 2018-07-01 at 12.08.26 PM.png" descr="Screen Shot 2018-07-01 at 12.08.26 PM.png">
                <a:extLst>
                  <a:ext uri="{FF2B5EF4-FFF2-40B4-BE49-F238E27FC236}">
                    <a16:creationId xmlns:a16="http://schemas.microsoft.com/office/drawing/2014/main" id="{22496450-C839-4BFF-851D-A79F67AD2E6D}"/>
                  </a:ext>
                </a:extLst>
              </p:cNvPr>
              <p:cNvPicPr>
                <a:picLocks noChangeAspect="1"/>
              </p:cNvPicPr>
              <p:nvPr/>
            </p:nvPicPr>
            <p:blipFill>
              <a:blip r:embed="rId21"/>
              <a:srcRect t="2041" r="984"/>
              <a:stretch>
                <a:fillRect/>
              </a:stretch>
            </p:blipFill>
            <p:spPr>
              <a:xfrm>
                <a:off x="3528097" y="2242005"/>
                <a:ext cx="7213980" cy="990258"/>
              </a:xfrm>
              <a:prstGeom prst="rect">
                <a:avLst/>
              </a:prstGeom>
              <a:ln w="38100">
                <a:solidFill>
                  <a:schemeClr val="tx1"/>
                </a:solidFill>
                <a:miter lim="400000"/>
              </a:ln>
            </p:spPr>
          </p:pic>
          <p:sp>
            <p:nvSpPr>
              <p:cNvPr id="27" name="Rectangle 2">
                <a:extLst>
                  <a:ext uri="{FF2B5EF4-FFF2-40B4-BE49-F238E27FC236}">
                    <a16:creationId xmlns:a16="http://schemas.microsoft.com/office/drawing/2014/main" id="{7748E10D-3F33-46D7-9DA1-EB301295FAC0}"/>
                  </a:ext>
                </a:extLst>
              </p:cNvPr>
              <p:cNvSpPr txBox="1"/>
              <p:nvPr/>
            </p:nvSpPr>
            <p:spPr>
              <a:xfrm>
                <a:off x="3457938" y="1413134"/>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7.c.</a:t>
                </a:r>
              </a:p>
            </p:txBody>
          </p:sp>
        </p:grpSp>
        <p:sp>
          <p:nvSpPr>
            <p:cNvPr id="203" name="TextBox 202">
              <a:extLst>
                <a:ext uri="{FF2B5EF4-FFF2-40B4-BE49-F238E27FC236}">
                  <a16:creationId xmlns:a16="http://schemas.microsoft.com/office/drawing/2014/main" id="{7826BEC1-CBEC-46D1-82D9-EF49CD582BD4}"/>
                </a:ext>
              </a:extLst>
            </p:cNvPr>
            <p:cNvSpPr txBox="1"/>
            <p:nvPr/>
          </p:nvSpPr>
          <p:spPr>
            <a:xfrm>
              <a:off x="10467113" y="1395634"/>
              <a:ext cx="2678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5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5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9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9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19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9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0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200"/>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82" restart="whenNotActive" fill="hold" evtFilter="cancelBubble" nodeType="interactiveSeq">
                <p:stCondLst>
                  <p:cond evt="onClick" delay="0">
                    <p:tgtEl>
                      <p:spTgt spid="7"/>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202"/>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seq concurrent="1" nextAc="seek">
              <p:cTn id="92" restart="whenNotActive" fill="hold" evtFilter="cancelBubble" nodeType="interactiveSeq">
                <p:stCondLst>
                  <p:cond evt="onClick" delay="0">
                    <p:tgtEl>
                      <p:spTgt spid="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204"/>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204"/>
                                        </p:tgtEl>
                                        <p:attrNameLst>
                                          <p:attrName>style.visibility</p:attrName>
                                        </p:attrNameLst>
                                      </p:cBhvr>
                                      <p:to>
                                        <p:strVal val="hidden"/>
                                      </p:to>
                                    </p:set>
                                  </p:childTnLst>
                                </p:cTn>
                              </p:par>
                            </p:childTnLst>
                          </p:cTn>
                        </p:par>
                      </p:childTnLst>
                    </p:cTn>
                  </p:par>
                </p:childTnLst>
              </p:cTn>
              <p:nextCondLst>
                <p:cond evt="onClick" delay="0">
                  <p:tgtEl>
                    <p:spTgt spid="204"/>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sp>
        <p:nvSpPr>
          <p:cNvPr id="1261" name="TextBox 15"/>
          <p:cNvSpPr txBox="1"/>
          <p:nvPr/>
        </p:nvSpPr>
        <p:spPr>
          <a:xfrm>
            <a:off x="1015999" y="4268189"/>
            <a:ext cx="831044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20.B. </a:t>
            </a:r>
            <a:r>
              <a:rPr b="0" dirty="0">
                <a:solidFill>
                  <a:schemeClr val="tx1"/>
                </a:solidFill>
              </a:rPr>
              <a:t>An escrow holder is like a “middleman” connecting many parts in the real estate sale in order to make a real estate transaction. The applicable contract, the RPA, shall be delivered to escrow so that the escrow holder knows how much the property sold for, when is the contractual closing date, whether there are lenders to contact, and if tax withholding issues are necessary upon closing, to name just a few obligations.</a:t>
            </a:r>
          </a:p>
        </p:txBody>
      </p:sp>
      <p:pic>
        <p:nvPicPr>
          <p:cNvPr id="1262" name="Screen Shot 2018-05-31 at 11.01.35 AM.png" descr="Screen Shot 2018-05-31 at 11.01.35 AM.png"/>
          <p:cNvPicPr>
            <a:picLocks noChangeAspect="1"/>
          </p:cNvPicPr>
          <p:nvPr/>
        </p:nvPicPr>
        <p:blipFill>
          <a:blip r:embed="rId2"/>
          <a:stretch>
            <a:fillRect/>
          </a:stretch>
        </p:blipFill>
        <p:spPr>
          <a:xfrm>
            <a:off x="762000" y="2549597"/>
            <a:ext cx="8470900" cy="1206503"/>
          </a:xfrm>
          <a:prstGeom prst="rect">
            <a:avLst/>
          </a:prstGeom>
          <a:ln w="38100">
            <a:solidFill>
              <a:schemeClr val="tx1"/>
            </a:solidFill>
            <a:miter lim="400000"/>
          </a:ln>
        </p:spPr>
      </p:pic>
      <p:sp>
        <p:nvSpPr>
          <p:cNvPr id="1263" name="TextBox 14"/>
          <p:cNvSpPr txBox="1"/>
          <p:nvPr/>
        </p:nvSpPr>
        <p:spPr>
          <a:xfrm>
            <a:off x="700586" y="915066"/>
            <a:ext cx="9014408" cy="1214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4300" b="1" cap="all">
                <a:solidFill>
                  <a:srgbClr val="2B2027"/>
                </a:solidFill>
                <a:latin typeface="+mn-lt"/>
                <a:ea typeface="+mn-ea"/>
                <a:cs typeface="+mn-cs"/>
                <a:sym typeface="Helvetica"/>
              </a:defRPr>
            </a:lvl1pPr>
          </a:lstStyle>
          <a:p>
            <a:r>
              <a:t>JOINT ESCROW INSTRUCTIONS TO ESCROW HOLDER</a:t>
            </a:r>
          </a:p>
        </p:txBody>
      </p:sp>
      <p:sp>
        <p:nvSpPr>
          <p:cNvPr id="126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20.b.</a:t>
            </a:r>
          </a:p>
        </p:txBody>
      </p:sp>
      <p:sp>
        <p:nvSpPr>
          <p:cNvPr id="10" name="TextBox 14">
            <a:extLst>
              <a:ext uri="{FF2B5EF4-FFF2-40B4-BE49-F238E27FC236}">
                <a16:creationId xmlns:a16="http://schemas.microsoft.com/office/drawing/2014/main" id="{4030D821-765F-451E-8A47-EB34D76A828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sp>
        <p:nvSpPr>
          <p:cNvPr id="1270" name="TextBox 15"/>
          <p:cNvSpPr txBox="1"/>
          <p:nvPr/>
        </p:nvSpPr>
        <p:spPr>
          <a:xfrm>
            <a:off x="1016000" y="4268189"/>
            <a:ext cx="7753795"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20.C. </a:t>
            </a:r>
            <a:r>
              <a:rPr b="0" dirty="0">
                <a:solidFill>
                  <a:schemeClr val="tx1"/>
                </a:solidFill>
              </a:rPr>
              <a:t>While the broker’s right to be paid is found in a contract outside of the buyer and seller’s purchase agreement, payment will be made through escrow. This paragraph acknowledges that and provides the payment instructions will not be altered without the consent of the broker.</a:t>
            </a:r>
          </a:p>
        </p:txBody>
      </p:sp>
      <p:pic>
        <p:nvPicPr>
          <p:cNvPr id="1271" name="Screen Shot 2018-05-31 at 11.02.35 AM.png" descr="Screen Shot 2018-05-31 at 11.02.35 AM.png"/>
          <p:cNvPicPr>
            <a:picLocks noChangeAspect="1"/>
          </p:cNvPicPr>
          <p:nvPr/>
        </p:nvPicPr>
        <p:blipFill>
          <a:blip r:embed="rId2"/>
          <a:srcRect t="1298"/>
          <a:stretch>
            <a:fillRect/>
          </a:stretch>
        </p:blipFill>
        <p:spPr>
          <a:xfrm>
            <a:off x="819150" y="2568822"/>
            <a:ext cx="8356600" cy="965203"/>
          </a:xfrm>
          <a:prstGeom prst="rect">
            <a:avLst/>
          </a:prstGeom>
          <a:ln w="38100">
            <a:solidFill>
              <a:schemeClr val="tx1"/>
            </a:solidFill>
            <a:miter lim="400000"/>
          </a:ln>
        </p:spPr>
      </p:pic>
      <p:sp>
        <p:nvSpPr>
          <p:cNvPr id="1272" name="TextBox 14"/>
          <p:cNvSpPr txBox="1"/>
          <p:nvPr/>
        </p:nvSpPr>
        <p:spPr>
          <a:xfrm>
            <a:off x="700586" y="915066"/>
            <a:ext cx="9014408" cy="1214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4300" b="1" cap="all">
                <a:solidFill>
                  <a:srgbClr val="2B2027"/>
                </a:solidFill>
                <a:latin typeface="+mn-lt"/>
                <a:ea typeface="+mn-ea"/>
                <a:cs typeface="+mn-cs"/>
                <a:sym typeface="Helvetica"/>
              </a:defRPr>
            </a:lvl1pPr>
          </a:lstStyle>
          <a:p>
            <a:r>
              <a:t>JOINT ESCROW INSTRUCTIONS TO ESCROW HOLDER</a:t>
            </a:r>
          </a:p>
        </p:txBody>
      </p:sp>
      <p:sp>
        <p:nvSpPr>
          <p:cNvPr id="127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20.C.</a:t>
            </a:r>
          </a:p>
        </p:txBody>
      </p:sp>
      <p:sp>
        <p:nvSpPr>
          <p:cNvPr id="11" name="TextBox 14">
            <a:extLst>
              <a:ext uri="{FF2B5EF4-FFF2-40B4-BE49-F238E27FC236}">
                <a16:creationId xmlns:a16="http://schemas.microsoft.com/office/drawing/2014/main" id="{632F317D-4572-4479-B7AA-D3F36C400139}"/>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sp>
        <p:nvSpPr>
          <p:cNvPr id="1279" name="TextBox 15"/>
          <p:cNvSpPr txBox="1"/>
          <p:nvPr/>
        </p:nvSpPr>
        <p:spPr>
          <a:xfrm>
            <a:off x="1016000" y="4169185"/>
            <a:ext cx="7753795"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20.D. </a:t>
            </a:r>
            <a:r>
              <a:rPr b="0" dirty="0">
                <a:solidFill>
                  <a:schemeClr val="tx1"/>
                </a:solidFill>
              </a:rPr>
              <a:t>Since buyers typically send a payment (</a:t>
            </a:r>
            <a:r>
              <a:rPr b="0" dirty="0">
                <a:solidFill>
                  <a:schemeClr val="tx1"/>
                </a:solidFill>
                <a:uFill>
                  <a:solidFill>
                    <a:srgbClr val="0000FF"/>
                  </a:solidFill>
                </a:uFill>
              </a:rPr>
              <a:t>deposit</a:t>
            </a:r>
            <a:r>
              <a:rPr b="0" dirty="0">
                <a:solidFill>
                  <a:schemeClr val="tx1"/>
                </a:solidFill>
              </a:rPr>
              <a:t>) direct to escrow, and making the payment is an important first step in purchasing the property, the seller and the real estate licensees need to be informed immediately if the payment is not made or the check bounced or is not good.</a:t>
            </a:r>
          </a:p>
        </p:txBody>
      </p:sp>
      <p:pic>
        <p:nvPicPr>
          <p:cNvPr id="1280" name="Screen Shot 2018-05-31 at 11.03.41 AM.png" descr="Screen Shot 2018-05-31 at 11.03.41 AM.png"/>
          <p:cNvPicPr>
            <a:picLocks noChangeAspect="1"/>
          </p:cNvPicPr>
          <p:nvPr/>
        </p:nvPicPr>
        <p:blipFill>
          <a:blip r:embed="rId2"/>
          <a:srcRect t="1923" b="1923"/>
          <a:stretch>
            <a:fillRect/>
          </a:stretch>
        </p:blipFill>
        <p:spPr>
          <a:xfrm>
            <a:off x="765396" y="2622108"/>
            <a:ext cx="8356603" cy="635003"/>
          </a:xfrm>
          <a:prstGeom prst="rect">
            <a:avLst/>
          </a:prstGeom>
          <a:ln w="38100">
            <a:solidFill>
              <a:schemeClr val="tx1"/>
            </a:solidFill>
            <a:miter lim="400000"/>
          </a:ln>
        </p:spPr>
      </p:pic>
      <p:sp>
        <p:nvSpPr>
          <p:cNvPr id="1281" name="TextBox 14"/>
          <p:cNvSpPr txBox="1"/>
          <p:nvPr/>
        </p:nvSpPr>
        <p:spPr>
          <a:xfrm>
            <a:off x="700586" y="915066"/>
            <a:ext cx="9014408" cy="1214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4300" b="1" cap="all">
                <a:solidFill>
                  <a:srgbClr val="2B2027"/>
                </a:solidFill>
                <a:latin typeface="+mn-lt"/>
                <a:ea typeface="+mn-ea"/>
                <a:cs typeface="+mn-cs"/>
                <a:sym typeface="Helvetica"/>
              </a:defRPr>
            </a:lvl1pPr>
          </a:lstStyle>
          <a:p>
            <a:r>
              <a:t>JOINT ESCROW INSTRUCTIONS TO ESCROW HOLDER</a:t>
            </a:r>
          </a:p>
        </p:txBody>
      </p:sp>
      <p:sp>
        <p:nvSpPr>
          <p:cNvPr id="1282"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20.D.</a:t>
            </a:r>
          </a:p>
        </p:txBody>
      </p:sp>
      <p:sp>
        <p:nvSpPr>
          <p:cNvPr id="10" name="TextBox 14">
            <a:extLst>
              <a:ext uri="{FF2B5EF4-FFF2-40B4-BE49-F238E27FC236}">
                <a16:creationId xmlns:a16="http://schemas.microsoft.com/office/drawing/2014/main" id="{7F2ED4A1-DF45-4311-89A1-040E4FAF31E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sp>
        <p:nvSpPr>
          <p:cNvPr id="1288" name="TextBox 15"/>
          <p:cNvSpPr txBox="1"/>
          <p:nvPr/>
        </p:nvSpPr>
        <p:spPr>
          <a:xfrm>
            <a:off x="1016000" y="4169185"/>
            <a:ext cx="7298285"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20.E. </a:t>
            </a:r>
            <a:r>
              <a:rPr b="0" dirty="0">
                <a:solidFill>
                  <a:schemeClr val="tx1"/>
                </a:solidFill>
              </a:rPr>
              <a:t>After a buyer’s offer has been accepted and before a transaction closes, buyer and seller often change one or more terms of their agreement. The escrow holder needs to be advised promptly of any such changes. </a:t>
            </a:r>
          </a:p>
        </p:txBody>
      </p:sp>
      <p:pic>
        <p:nvPicPr>
          <p:cNvPr id="1289" name="Screen Shot 2018-05-31 at 11.04.47 AM.png" descr="Screen Shot 2018-05-31 at 11.04.47 AM.png"/>
          <p:cNvPicPr>
            <a:picLocks noChangeAspect="1"/>
          </p:cNvPicPr>
          <p:nvPr/>
        </p:nvPicPr>
        <p:blipFill>
          <a:blip r:embed="rId2"/>
          <a:stretch>
            <a:fillRect/>
          </a:stretch>
        </p:blipFill>
        <p:spPr>
          <a:xfrm>
            <a:off x="762000" y="2635462"/>
            <a:ext cx="8356600" cy="355603"/>
          </a:xfrm>
          <a:prstGeom prst="rect">
            <a:avLst/>
          </a:prstGeom>
          <a:ln w="38100">
            <a:solidFill>
              <a:schemeClr val="tx1"/>
            </a:solidFill>
            <a:miter lim="400000"/>
          </a:ln>
        </p:spPr>
      </p:pic>
      <p:sp>
        <p:nvSpPr>
          <p:cNvPr id="1290" name="TextBox 14"/>
          <p:cNvSpPr txBox="1"/>
          <p:nvPr/>
        </p:nvSpPr>
        <p:spPr>
          <a:xfrm>
            <a:off x="700586" y="915066"/>
            <a:ext cx="9014408" cy="1214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4300" b="1" cap="all">
                <a:solidFill>
                  <a:srgbClr val="2B2027"/>
                </a:solidFill>
                <a:latin typeface="+mn-lt"/>
                <a:ea typeface="+mn-ea"/>
                <a:cs typeface="+mn-cs"/>
                <a:sym typeface="Helvetica"/>
              </a:defRPr>
            </a:lvl1pPr>
          </a:lstStyle>
          <a:p>
            <a:r>
              <a:t>JOINT ESCROW INSTRUCTIONS TO ESCROW HOLDER</a:t>
            </a:r>
          </a:p>
        </p:txBody>
      </p:sp>
      <p:sp>
        <p:nvSpPr>
          <p:cNvPr id="1291"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20.E.</a:t>
            </a:r>
          </a:p>
        </p:txBody>
      </p:sp>
      <p:sp>
        <p:nvSpPr>
          <p:cNvPr id="10" name="TextBox 14">
            <a:extLst>
              <a:ext uri="{FF2B5EF4-FFF2-40B4-BE49-F238E27FC236}">
                <a16:creationId xmlns:a16="http://schemas.microsoft.com/office/drawing/2014/main" id="{C6688618-085D-45E3-B36A-6BE263E3A821}"/>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sp>
        <p:nvSpPr>
          <p:cNvPr id="1297" name="TextBox 15"/>
          <p:cNvSpPr txBox="1"/>
          <p:nvPr/>
        </p:nvSpPr>
        <p:spPr>
          <a:xfrm>
            <a:off x="1016000" y="3919768"/>
            <a:ext cx="7480990"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21.A. </a:t>
            </a:r>
            <a:r>
              <a:rPr b="0" dirty="0">
                <a:solidFill>
                  <a:schemeClr val="tx1"/>
                </a:solidFill>
              </a:rPr>
              <a:t>California law is very specific about the language needed to be used when a seller wants to keep a buyer’s deposit money in certain circumstances (</a:t>
            </a:r>
            <a:r>
              <a:rPr b="0" dirty="0">
                <a:solidFill>
                  <a:schemeClr val="tx1"/>
                </a:solidFill>
                <a:uFill>
                  <a:solidFill>
                    <a:srgbClr val="0000FF"/>
                  </a:solidFill>
                </a:uFill>
              </a:rPr>
              <a:t>paragraph 21.B</a:t>
            </a:r>
            <a:r>
              <a:rPr b="0" i="1" dirty="0">
                <a:solidFill>
                  <a:schemeClr val="tx1"/>
                </a:solidFill>
              </a:rPr>
              <a:t>.</a:t>
            </a:r>
            <a:r>
              <a:rPr b="0" dirty="0">
                <a:solidFill>
                  <a:schemeClr val="tx1"/>
                </a:solidFill>
              </a:rPr>
              <a:t>). Sometimes the parties think they can write in their own language instead – such as a simple statement that the deposit in “non-refundable.” If the State requirements are not met, then the hand- written clause may not be enforceable. In short, required language, good; inserted language, maybe not.</a:t>
            </a:r>
          </a:p>
        </p:txBody>
      </p:sp>
      <p:sp>
        <p:nvSpPr>
          <p:cNvPr id="1298" name="TextBox 14"/>
          <p:cNvSpPr txBox="1"/>
          <p:nvPr/>
        </p:nvSpPr>
        <p:spPr>
          <a:xfrm>
            <a:off x="700585" y="980272"/>
            <a:ext cx="11441531" cy="1257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70000"/>
              </a:lnSpc>
              <a:defRPr sz="4500" b="1" cap="all">
                <a:solidFill>
                  <a:srgbClr val="2B2027"/>
                </a:solidFill>
                <a:latin typeface="+mn-lt"/>
                <a:ea typeface="+mn-ea"/>
                <a:cs typeface="+mn-cs"/>
                <a:sym typeface="Helvetica"/>
              </a:defRPr>
            </a:pPr>
            <a:r>
              <a:t>REMEDIES FOR BUYER’S </a:t>
            </a:r>
          </a:p>
          <a:p>
            <a:pPr>
              <a:lnSpc>
                <a:spcPct val="70000"/>
              </a:lnSpc>
              <a:defRPr sz="4500" b="1" cap="all">
                <a:solidFill>
                  <a:srgbClr val="2B2027"/>
                </a:solidFill>
                <a:latin typeface="+mn-lt"/>
                <a:ea typeface="+mn-ea"/>
                <a:cs typeface="+mn-cs"/>
                <a:sym typeface="Helvetica"/>
              </a:defRPr>
            </a:pPr>
            <a:r>
              <a:t>BREACH OF CONTRACT</a:t>
            </a:r>
          </a:p>
        </p:txBody>
      </p:sp>
      <p:pic>
        <p:nvPicPr>
          <p:cNvPr id="1299" name="Screen Shot 2018-05-31 at 11.05.45 AM.png" descr="Screen Shot 2018-05-31 at 11.05.45 AM.png"/>
          <p:cNvPicPr>
            <a:picLocks noChangeAspect="1"/>
          </p:cNvPicPr>
          <p:nvPr/>
        </p:nvPicPr>
        <p:blipFill>
          <a:blip r:embed="rId2"/>
          <a:stretch>
            <a:fillRect/>
          </a:stretch>
        </p:blipFill>
        <p:spPr>
          <a:xfrm>
            <a:off x="767517" y="2580476"/>
            <a:ext cx="8775703" cy="825503"/>
          </a:xfrm>
          <a:prstGeom prst="rect">
            <a:avLst/>
          </a:prstGeom>
          <a:ln w="38100">
            <a:solidFill>
              <a:schemeClr val="tx1"/>
            </a:solidFill>
            <a:miter lim="400000"/>
          </a:ln>
        </p:spPr>
      </p:pic>
      <p:pic>
        <p:nvPicPr>
          <p:cNvPr id="1300" name="like (0.png" descr="like (0.png"/>
          <p:cNvPicPr>
            <a:picLocks noChangeAspect="1"/>
          </p:cNvPicPr>
          <p:nvPr/>
        </p:nvPicPr>
        <p:blipFill>
          <a:blip r:embed="rId3"/>
          <a:stretch>
            <a:fillRect/>
          </a:stretch>
        </p:blipFill>
        <p:spPr>
          <a:xfrm>
            <a:off x="9100239" y="3838800"/>
            <a:ext cx="1072852" cy="1108614"/>
          </a:xfrm>
          <a:prstGeom prst="rect">
            <a:avLst/>
          </a:prstGeom>
          <a:ln w="12700">
            <a:miter lim="400000"/>
          </a:ln>
        </p:spPr>
      </p:pic>
      <p:pic>
        <p:nvPicPr>
          <p:cNvPr id="1301" name="like (2).png" descr="like (2).png"/>
          <p:cNvPicPr>
            <a:picLocks noChangeAspect="1"/>
          </p:cNvPicPr>
          <p:nvPr/>
        </p:nvPicPr>
        <p:blipFill>
          <a:blip r:embed="rId4"/>
          <a:stretch>
            <a:fillRect/>
          </a:stretch>
        </p:blipFill>
        <p:spPr>
          <a:xfrm rot="10800000">
            <a:off x="10247920" y="4539974"/>
            <a:ext cx="1072853" cy="1108614"/>
          </a:xfrm>
          <a:prstGeom prst="rect">
            <a:avLst/>
          </a:prstGeom>
          <a:ln w="12700">
            <a:miter lim="400000"/>
          </a:ln>
        </p:spPr>
      </p:pic>
      <p:sp>
        <p:nvSpPr>
          <p:cNvPr id="1302"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21.A.</a:t>
            </a:r>
          </a:p>
        </p:txBody>
      </p:sp>
      <p:sp>
        <p:nvSpPr>
          <p:cNvPr id="12" name="TextBox 14">
            <a:extLst>
              <a:ext uri="{FF2B5EF4-FFF2-40B4-BE49-F238E27FC236}">
                <a16:creationId xmlns:a16="http://schemas.microsoft.com/office/drawing/2014/main" id="{2F74647E-0FAC-4169-9B10-46FEF3055BB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5" action="ppaction://hlinksldjump"/>
              </a:rPr>
              <a:t>1</a:t>
            </a:r>
            <a:r>
              <a:rPr lang="fr-FR" dirty="0"/>
              <a:t>. </a:t>
            </a:r>
            <a:r>
              <a:rPr lang="fr-FR" dirty="0">
                <a:hlinkClick r:id="rId6" action="ppaction://hlinksldjump"/>
              </a:rPr>
              <a:t>2</a:t>
            </a:r>
            <a:r>
              <a:rPr lang="fr-FR" dirty="0"/>
              <a:t>. </a:t>
            </a:r>
            <a:r>
              <a:rPr lang="fr-FR" dirty="0">
                <a:hlinkClick r:id="rId7" action="ppaction://hlinksldjump"/>
              </a:rPr>
              <a:t>3</a:t>
            </a:r>
            <a:r>
              <a:rPr lang="fr-FR" dirty="0"/>
              <a:t>. </a:t>
            </a:r>
            <a:r>
              <a:rPr lang="fr-FR" dirty="0">
                <a:hlinkClick r:id="rId8" action="ppaction://hlinksldjump"/>
              </a:rPr>
              <a:t>4</a:t>
            </a:r>
            <a:r>
              <a:rPr lang="fr-FR" dirty="0"/>
              <a:t>. </a:t>
            </a:r>
            <a:r>
              <a:rPr lang="fr-FR" dirty="0">
                <a:hlinkClick r:id="rId9" action="ppaction://hlinksldjump"/>
              </a:rPr>
              <a:t>5</a:t>
            </a:r>
            <a:r>
              <a:rPr lang="fr-FR" dirty="0"/>
              <a:t>. </a:t>
            </a:r>
            <a:r>
              <a:rPr lang="fr-FR" dirty="0">
                <a:hlinkClick r:id="rId10" action="ppaction://hlinksldjump"/>
              </a:rPr>
              <a:t>6</a:t>
            </a:r>
            <a:r>
              <a:rPr lang="fr-FR" dirty="0"/>
              <a:t>. </a:t>
            </a:r>
            <a:r>
              <a:rPr lang="fr-FR" dirty="0">
                <a:hlinkClick r:id="rId11" action="ppaction://hlinksldjump"/>
              </a:rPr>
              <a:t>7</a:t>
            </a:r>
            <a:r>
              <a:rPr lang="fr-FR" dirty="0"/>
              <a:t>. </a:t>
            </a:r>
            <a:r>
              <a:rPr lang="fr-FR" dirty="0">
                <a:hlinkClick r:id="rId12" action="ppaction://hlinksldjump"/>
              </a:rPr>
              <a:t>8</a:t>
            </a:r>
            <a:r>
              <a:rPr lang="fr-FR" dirty="0"/>
              <a:t>. </a:t>
            </a:r>
            <a:r>
              <a:rPr lang="fr-FR" dirty="0">
                <a:hlinkClick r:id="rId13" action="ppaction://hlinksldjump"/>
              </a:rPr>
              <a:t>9</a:t>
            </a:r>
            <a:r>
              <a:rPr lang="fr-FR" dirty="0"/>
              <a:t>. </a:t>
            </a:r>
            <a:r>
              <a:rPr lang="fr-FR" dirty="0">
                <a:hlinkClick r:id="rId14" action="ppaction://hlinksldjump"/>
              </a:rPr>
              <a:t>10</a:t>
            </a:r>
            <a:r>
              <a:rPr lang="fr-FR" dirty="0"/>
              <a:t>.</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sp>
        <p:nvSpPr>
          <p:cNvPr id="1308" name="TextBox 15"/>
          <p:cNvSpPr txBox="1"/>
          <p:nvPr/>
        </p:nvSpPr>
        <p:spPr>
          <a:xfrm>
            <a:off x="1248276" y="3915745"/>
            <a:ext cx="10169649"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21.B. </a:t>
            </a:r>
            <a:r>
              <a:rPr b="0" dirty="0">
                <a:solidFill>
                  <a:schemeClr val="tx1"/>
                </a:solidFill>
              </a:rPr>
              <a:t>While there may</a:t>
            </a:r>
            <a:r>
              <a:rPr lang="en-US" b="0" dirty="0">
                <a:solidFill>
                  <a:schemeClr val="tx1"/>
                </a:solidFill>
              </a:rPr>
              <a:t> </a:t>
            </a:r>
            <a:r>
              <a:rPr b="0" dirty="0">
                <a:solidFill>
                  <a:schemeClr val="tx1"/>
                </a:solidFill>
              </a:rPr>
              <a:t>be legitimate reasons to get out of the </a:t>
            </a:r>
            <a:r>
              <a:rPr lang="en-US" b="0" dirty="0">
                <a:solidFill>
                  <a:schemeClr val="tx1"/>
                </a:solidFill>
              </a:rPr>
              <a:t>real estate </a:t>
            </a:r>
            <a:r>
              <a:rPr b="0" dirty="0">
                <a:solidFill>
                  <a:schemeClr val="tx1"/>
                </a:solidFill>
              </a:rPr>
              <a:t>contract without consequences (see</a:t>
            </a:r>
            <a:r>
              <a:rPr b="0" i="1" dirty="0">
                <a:solidFill>
                  <a:schemeClr val="tx1"/>
                </a:solidFill>
              </a:rPr>
              <a:t> </a:t>
            </a:r>
            <a:r>
              <a:rPr b="0" dirty="0">
                <a:solidFill>
                  <a:schemeClr val="tx1"/>
                </a:solidFill>
                <a:uFill>
                  <a:solidFill>
                    <a:srgbClr val="0000FF"/>
                  </a:solidFill>
                </a:uFill>
                <a:hlinkClick r:id="" action="ppaction://noaction">
                  <a:extLst>
                    <a:ext uri="{A12FA001-AC4F-418D-AE19-62706E023703}">
                      <ahyp:hlinkClr xmlns:ahyp="http://schemas.microsoft.com/office/drawing/2018/hyperlinkcolor" val="tx"/>
                    </a:ext>
                  </a:extLst>
                </a:hlinkClick>
              </a:rPr>
              <a:t>paragraph 14</a:t>
            </a:r>
            <a:r>
              <a:rPr b="0" dirty="0">
                <a:solidFill>
                  <a:schemeClr val="tx1"/>
                </a:solidFill>
              </a:rPr>
              <a:t>), if a buyer cancels without a legal or contractual reason, then that buyer is in “breach.” In other words, “if you break it, you buy it” or at least pay for the damage you’ve done. California law allows a buyer and seller to agree in advance how much money the seller is entitled to keep if the buyer breaks the contract. This amount will usually be the deposit but if the buyer intended to live in the home, the amount will be the lower of the deposit or 3% of the purchase price. For this law to take effect, the clause has to be written a specific way and separately signed or initialed. </a:t>
            </a:r>
            <a:r>
              <a:rPr lang="en-US" b="0" dirty="0">
                <a:solidFill>
                  <a:schemeClr val="tx1"/>
                </a:solidFill>
              </a:rPr>
              <a:t>So, should you initial the clause? That decision is up to you. Your agent cannot decide for you</a:t>
            </a:r>
            <a:r>
              <a:rPr b="0" dirty="0">
                <a:solidFill>
                  <a:schemeClr val="tx1"/>
                </a:solidFill>
              </a:rPr>
              <a:t>.</a:t>
            </a:r>
          </a:p>
        </p:txBody>
      </p:sp>
      <p:sp>
        <p:nvSpPr>
          <p:cNvPr id="1309" name="TextBox 14"/>
          <p:cNvSpPr txBox="1"/>
          <p:nvPr/>
        </p:nvSpPr>
        <p:spPr>
          <a:xfrm>
            <a:off x="700585" y="799930"/>
            <a:ext cx="11441531" cy="1605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300" b="1" cap="all">
                <a:solidFill>
                  <a:srgbClr val="2B2027"/>
                </a:solidFill>
                <a:latin typeface="+mn-lt"/>
                <a:ea typeface="+mn-ea"/>
                <a:cs typeface="+mn-cs"/>
                <a:sym typeface="Helvetica"/>
              </a:defRPr>
            </a:pPr>
            <a:r>
              <a:t>REMEDIES FOR BUYER’S </a:t>
            </a:r>
          </a:p>
          <a:p>
            <a:pPr>
              <a:lnSpc>
                <a:spcPct val="80000"/>
              </a:lnSpc>
              <a:defRPr sz="4300" b="1" cap="all">
                <a:solidFill>
                  <a:srgbClr val="2B2027"/>
                </a:solidFill>
                <a:latin typeface="+mn-lt"/>
                <a:ea typeface="+mn-ea"/>
                <a:cs typeface="+mn-cs"/>
                <a:sym typeface="Helvetica"/>
              </a:defRPr>
            </a:pPr>
            <a:r>
              <a:t>BREACH OF CONTRACT</a:t>
            </a:r>
          </a:p>
          <a:p>
            <a:pPr>
              <a:lnSpc>
                <a:spcPct val="80000"/>
              </a:lnSpc>
              <a:defRPr sz="3000" b="1" cap="all">
                <a:solidFill>
                  <a:srgbClr val="FFFFFF"/>
                </a:solidFill>
                <a:latin typeface="+mn-lt"/>
                <a:ea typeface="+mn-ea"/>
                <a:cs typeface="+mn-cs"/>
                <a:sym typeface="Helvetica"/>
              </a:defRPr>
            </a:pPr>
            <a:r>
              <a:t>-LIQUIDATED DAMAGES</a:t>
            </a:r>
          </a:p>
        </p:txBody>
      </p:sp>
      <p:pic>
        <p:nvPicPr>
          <p:cNvPr id="1310" name="Screen Shot 2018-05-31 at 11.07.35 AM.png" descr="Screen Shot 2018-05-31 at 11.07.35 AM.png"/>
          <p:cNvPicPr>
            <a:picLocks noChangeAspect="1"/>
          </p:cNvPicPr>
          <p:nvPr/>
        </p:nvPicPr>
        <p:blipFill>
          <a:blip r:embed="rId2"/>
          <a:stretch>
            <a:fillRect/>
          </a:stretch>
        </p:blipFill>
        <p:spPr>
          <a:xfrm>
            <a:off x="761998" y="2545771"/>
            <a:ext cx="7560100" cy="1182717"/>
          </a:xfrm>
          <a:prstGeom prst="rect">
            <a:avLst/>
          </a:prstGeom>
          <a:ln w="38100">
            <a:solidFill>
              <a:schemeClr val="tx1"/>
            </a:solidFill>
            <a:miter lim="400000"/>
          </a:ln>
        </p:spPr>
      </p:pic>
      <p:sp>
        <p:nvSpPr>
          <p:cNvPr id="1311"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21.b.</a:t>
            </a:r>
          </a:p>
        </p:txBody>
      </p:sp>
      <p:sp>
        <p:nvSpPr>
          <p:cNvPr id="10" name="TextBox 14">
            <a:extLst>
              <a:ext uri="{FF2B5EF4-FFF2-40B4-BE49-F238E27FC236}">
                <a16:creationId xmlns:a16="http://schemas.microsoft.com/office/drawing/2014/main" id="{4DC6E0AB-3974-470C-B900-FBF11E52F5C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 action="ppaction://noaction"/>
              </a:rPr>
              <a:t>1</a:t>
            </a:r>
            <a:r>
              <a:rPr lang="fr-FR" dirty="0"/>
              <a:t>. </a:t>
            </a:r>
            <a:r>
              <a:rPr lang="fr-FR" dirty="0">
                <a:hlinkClick r:id="" action="ppaction://noaction"/>
              </a:rPr>
              <a:t>2</a:t>
            </a:r>
            <a:r>
              <a:rPr lang="fr-FR" dirty="0"/>
              <a:t>. </a:t>
            </a:r>
            <a:r>
              <a:rPr lang="fr-FR" dirty="0">
                <a:hlinkClick r:id="rId3" action="ppaction://hlinksldjump"/>
              </a:rPr>
              <a:t>3</a:t>
            </a:r>
            <a:r>
              <a:rPr lang="fr-FR" dirty="0"/>
              <a:t>. </a:t>
            </a:r>
            <a:r>
              <a:rPr lang="fr-FR" dirty="0">
                <a:hlinkClick r:id="" action="ppaction://noaction"/>
              </a:rPr>
              <a:t>4</a:t>
            </a:r>
            <a:r>
              <a:rPr lang="fr-FR" dirty="0"/>
              <a:t>. </a:t>
            </a:r>
            <a:r>
              <a:rPr lang="fr-FR" dirty="0">
                <a:hlinkClick r:id="" action="ppaction://noaction"/>
              </a:rPr>
              <a:t>5</a:t>
            </a:r>
            <a:r>
              <a:rPr lang="fr-FR" dirty="0"/>
              <a:t>. </a:t>
            </a:r>
            <a:r>
              <a:rPr lang="fr-FR" dirty="0">
                <a:hlinkClick r:id="" action="ppaction://noaction"/>
              </a:rPr>
              <a:t>6</a:t>
            </a:r>
            <a:r>
              <a:rPr lang="fr-FR" dirty="0"/>
              <a:t>. </a:t>
            </a:r>
            <a:r>
              <a:rPr lang="fr-FR" dirty="0">
                <a:hlinkClick r:id="" action="ppaction://noaction"/>
              </a:rPr>
              <a:t>7</a:t>
            </a:r>
            <a:r>
              <a:rPr lang="fr-FR" dirty="0"/>
              <a:t>. </a:t>
            </a:r>
            <a:r>
              <a:rPr lang="fr-FR" dirty="0">
                <a:hlinkClick r:id="" action="ppaction://noaction"/>
              </a:rPr>
              <a:t>8</a:t>
            </a:r>
            <a:r>
              <a:rPr lang="fr-FR" dirty="0"/>
              <a:t>. </a:t>
            </a:r>
            <a:r>
              <a:rPr lang="fr-FR" dirty="0">
                <a:hlinkClick r:id="" action="ppaction://noaction"/>
              </a:rPr>
              <a:t>9</a:t>
            </a:r>
            <a:r>
              <a:rPr lang="fr-FR" dirty="0"/>
              <a:t>. </a:t>
            </a:r>
            <a:r>
              <a:rPr lang="fr-FR" dirty="0">
                <a:hlinkClick r:id="" action="ppaction://noaction"/>
              </a:rPr>
              <a:t>10</a:t>
            </a:r>
            <a:r>
              <a:rPr lang="fr-FR" dirty="0"/>
              <a:t>.</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sp>
        <p:nvSpPr>
          <p:cNvPr id="1315" name="TextBox 14"/>
          <p:cNvSpPr txBox="1"/>
          <p:nvPr/>
        </p:nvSpPr>
        <p:spPr>
          <a:xfrm>
            <a:off x="700585" y="1001269"/>
            <a:ext cx="11441531"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5000" b="1" cap="all">
                <a:solidFill>
                  <a:srgbClr val="2B2027"/>
                </a:solidFill>
                <a:latin typeface="+mn-lt"/>
                <a:ea typeface="+mn-ea"/>
                <a:cs typeface="+mn-cs"/>
                <a:sym typeface="Helvetica"/>
              </a:defRPr>
            </a:pPr>
            <a:r>
              <a:t>DISPUTE RESOLUTION </a:t>
            </a:r>
          </a:p>
          <a:p>
            <a:pPr>
              <a:lnSpc>
                <a:spcPct val="80000"/>
              </a:lnSpc>
              <a:defRPr sz="3500" b="1" cap="all">
                <a:solidFill>
                  <a:srgbClr val="FFFFFF"/>
                </a:solidFill>
                <a:latin typeface="+mn-lt"/>
                <a:ea typeface="+mn-ea"/>
                <a:cs typeface="+mn-cs"/>
                <a:sym typeface="Helvetica"/>
              </a:defRPr>
            </a:pPr>
            <a:r>
              <a:t>- MEDIATION</a:t>
            </a:r>
          </a:p>
        </p:txBody>
      </p:sp>
      <p:sp>
        <p:nvSpPr>
          <p:cNvPr id="1318" name="TextBox 15"/>
          <p:cNvSpPr txBox="1"/>
          <p:nvPr/>
        </p:nvSpPr>
        <p:spPr>
          <a:xfrm>
            <a:off x="1016000" y="4325603"/>
            <a:ext cx="10674223"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22.A.</a:t>
            </a:r>
            <a:r>
              <a:rPr b="0" dirty="0">
                <a:solidFill>
                  <a:schemeClr val="tx1"/>
                </a:solidFill>
              </a:rPr>
              <a:t> Disputes between buyers and sellers, although not inevitable, are common in a complicated transaction like buying a home. If a dispute cannot be resolved with the assistance of your REALTOR® or the agent’s broker, this paragraph requires that buyer and seller attempt to resolve it through mediation before running off to court. Mediation is a process in which a neutral third person acts as a facilitator to help buyer and seller come to an agreement. The mediator does not decide who is right and who is wrong but instead helps direct the discussions with the goal of reaching a settlement. Failure to attempt to mediate can result in the loss of attorney fees (</a:t>
            </a:r>
            <a:r>
              <a:rPr b="0" i="1" dirty="0">
                <a:solidFill>
                  <a:schemeClr val="tx1"/>
                </a:solidFill>
              </a:rPr>
              <a:t>see </a:t>
            </a:r>
            <a:r>
              <a:rPr b="0" dirty="0">
                <a:solidFill>
                  <a:schemeClr val="tx1"/>
                </a:solidFill>
                <a:uFill>
                  <a:solidFill>
                    <a:srgbClr val="0000FF"/>
                  </a:solidFill>
                </a:uFill>
              </a:rPr>
              <a:t>paragraph 25</a:t>
            </a:r>
            <a:r>
              <a:rPr b="0" dirty="0">
                <a:solidFill>
                  <a:schemeClr val="tx1"/>
                </a:solidFill>
              </a:rPr>
              <a:t>), ... a heavy price.</a:t>
            </a:r>
          </a:p>
        </p:txBody>
      </p:sp>
      <p:pic>
        <p:nvPicPr>
          <p:cNvPr id="1319" name="Screen Shot 2018-05-31 at 11.09.03 AM.png" descr="Screen Shot 2018-05-31 at 11.09.03 AM.png"/>
          <p:cNvPicPr>
            <a:picLocks noChangeAspect="1"/>
          </p:cNvPicPr>
          <p:nvPr/>
        </p:nvPicPr>
        <p:blipFill>
          <a:blip r:embed="rId2"/>
          <a:stretch>
            <a:fillRect/>
          </a:stretch>
        </p:blipFill>
        <p:spPr>
          <a:xfrm>
            <a:off x="806450" y="2540000"/>
            <a:ext cx="7481170" cy="1518240"/>
          </a:xfrm>
          <a:prstGeom prst="rect">
            <a:avLst/>
          </a:prstGeom>
          <a:ln w="38100">
            <a:solidFill>
              <a:schemeClr val="tx1"/>
            </a:solidFill>
            <a:miter lim="400000"/>
          </a:ln>
        </p:spPr>
      </p:pic>
      <p:sp>
        <p:nvSpPr>
          <p:cNvPr id="1320"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22.A.</a:t>
            </a:r>
          </a:p>
        </p:txBody>
      </p:sp>
      <p:sp>
        <p:nvSpPr>
          <p:cNvPr id="11" name="TextBox 14">
            <a:extLst>
              <a:ext uri="{FF2B5EF4-FFF2-40B4-BE49-F238E27FC236}">
                <a16:creationId xmlns:a16="http://schemas.microsoft.com/office/drawing/2014/main" id="{9EF830D2-E9A9-4D88-8427-ECA87327F107}"/>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sp>
        <p:nvSpPr>
          <p:cNvPr id="1326" name="TextBox 15"/>
          <p:cNvSpPr txBox="1"/>
          <p:nvPr/>
        </p:nvSpPr>
        <p:spPr>
          <a:xfrm>
            <a:off x="7046114" y="2632846"/>
            <a:ext cx="4413311" cy="3108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22.B. </a:t>
            </a:r>
            <a:r>
              <a:rPr b="0" dirty="0">
                <a:solidFill>
                  <a:schemeClr val="tx1"/>
                </a:solidFill>
              </a:rPr>
              <a:t>Instead of going to court, buyers and sellers can agree to resolve their differences in arbitration. An arbitrator</a:t>
            </a:r>
            <a:r>
              <a:rPr lang="en-US" b="0" dirty="0">
                <a:solidFill>
                  <a:schemeClr val="tx1"/>
                </a:solidFill>
              </a:rPr>
              <a:t>, like a judge, </a:t>
            </a:r>
            <a:r>
              <a:rPr b="0" dirty="0">
                <a:solidFill>
                  <a:schemeClr val="tx1"/>
                </a:solidFill>
              </a:rPr>
              <a:t>has the authority to render a decision. The arbitration itself is a private hearing where both sides present evidence. </a:t>
            </a:r>
            <a:r>
              <a:rPr lang="en-US" b="0" dirty="0">
                <a:solidFill>
                  <a:schemeClr val="tx1"/>
                </a:solidFill>
              </a:rPr>
              <a:t>A</a:t>
            </a:r>
            <a:r>
              <a:rPr b="0" dirty="0">
                <a:solidFill>
                  <a:schemeClr val="tx1"/>
                </a:solidFill>
              </a:rPr>
              <a:t>rbitration is optional in that both parties have to agree by initialing the paragraph. Once agreed, there is no right to have a trial by jury and almost no right to appeal. The arbitrator’s decision is binding and final!</a:t>
            </a:r>
            <a:r>
              <a:rPr lang="en-US" b="0" dirty="0">
                <a:solidFill>
                  <a:schemeClr val="tx1"/>
                </a:solidFill>
              </a:rPr>
              <a:t> Many clients ask their REALTOR® if they should initial this paragraph, but your agent cannot tell you what to do. You must consider the pros and cons and make your own decision.</a:t>
            </a:r>
            <a:endParaRPr b="0" dirty="0">
              <a:solidFill>
                <a:schemeClr val="tx1"/>
              </a:solidFill>
            </a:endParaRPr>
          </a:p>
        </p:txBody>
      </p:sp>
      <p:sp>
        <p:nvSpPr>
          <p:cNvPr id="1327" name="TextBox 14"/>
          <p:cNvSpPr txBox="1"/>
          <p:nvPr/>
        </p:nvSpPr>
        <p:spPr>
          <a:xfrm>
            <a:off x="700585" y="1001269"/>
            <a:ext cx="11441531"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5000" b="1" cap="all">
                <a:solidFill>
                  <a:srgbClr val="2B2027"/>
                </a:solidFill>
                <a:latin typeface="+mn-lt"/>
                <a:ea typeface="+mn-ea"/>
                <a:cs typeface="+mn-cs"/>
                <a:sym typeface="Helvetica"/>
              </a:defRPr>
            </a:pPr>
            <a:r>
              <a:t>DISPUTE RESOLUTION </a:t>
            </a:r>
          </a:p>
          <a:p>
            <a:pPr>
              <a:lnSpc>
                <a:spcPct val="80000"/>
              </a:lnSpc>
              <a:defRPr sz="3500" b="1" cap="all">
                <a:solidFill>
                  <a:srgbClr val="FFFFFF"/>
                </a:solidFill>
                <a:latin typeface="+mn-lt"/>
                <a:ea typeface="+mn-ea"/>
                <a:cs typeface="+mn-cs"/>
                <a:sym typeface="Helvetica"/>
              </a:defRPr>
            </a:pPr>
            <a:r>
              <a:t>- ARBITRATION OF DISPUTES</a:t>
            </a:r>
          </a:p>
        </p:txBody>
      </p:sp>
      <p:pic>
        <p:nvPicPr>
          <p:cNvPr id="1328" name="Screen Shot 2018-05-31 at 11.11.11 AM.png" descr="Screen Shot 2018-05-31 at 11.11.11 AM.png"/>
          <p:cNvPicPr>
            <a:picLocks noChangeAspect="1"/>
          </p:cNvPicPr>
          <p:nvPr/>
        </p:nvPicPr>
        <p:blipFill>
          <a:blip r:embed="rId2"/>
          <a:stretch>
            <a:fillRect/>
          </a:stretch>
        </p:blipFill>
        <p:spPr>
          <a:xfrm>
            <a:off x="762000" y="2592781"/>
            <a:ext cx="5311384" cy="2365983"/>
          </a:xfrm>
          <a:prstGeom prst="rect">
            <a:avLst/>
          </a:prstGeom>
          <a:ln w="38100">
            <a:solidFill>
              <a:schemeClr val="tx1"/>
            </a:solidFill>
            <a:miter lim="400000"/>
          </a:ln>
        </p:spPr>
      </p:pic>
      <p:sp>
        <p:nvSpPr>
          <p:cNvPr id="1329"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22.B.</a:t>
            </a:r>
          </a:p>
        </p:txBody>
      </p:sp>
      <p:sp>
        <p:nvSpPr>
          <p:cNvPr id="11" name="TextBox 14">
            <a:extLst>
              <a:ext uri="{FF2B5EF4-FFF2-40B4-BE49-F238E27FC236}">
                <a16:creationId xmlns:a16="http://schemas.microsoft.com/office/drawing/2014/main" id="{D9538D61-DA1F-4132-941D-05EE1BECB01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 action="ppaction://noaction"/>
              </a:rPr>
              <a:t>1</a:t>
            </a:r>
            <a:r>
              <a:rPr lang="fr-FR" dirty="0"/>
              <a:t>. </a:t>
            </a:r>
            <a:r>
              <a:rPr lang="fr-FR" dirty="0">
                <a:hlinkClick r:id="" action="ppaction://noaction"/>
              </a:rPr>
              <a:t>2</a:t>
            </a:r>
            <a:r>
              <a:rPr lang="fr-FR" dirty="0"/>
              <a:t>. </a:t>
            </a:r>
            <a:r>
              <a:rPr lang="fr-FR" dirty="0">
                <a:hlinkClick r:id="rId3" action="ppaction://hlinksldjump"/>
              </a:rPr>
              <a:t>3</a:t>
            </a:r>
            <a:r>
              <a:rPr lang="fr-FR" dirty="0"/>
              <a:t>. </a:t>
            </a:r>
            <a:r>
              <a:rPr lang="fr-FR" dirty="0">
                <a:hlinkClick r:id="" action="ppaction://noaction"/>
              </a:rPr>
              <a:t>4</a:t>
            </a:r>
            <a:r>
              <a:rPr lang="fr-FR" dirty="0"/>
              <a:t>. </a:t>
            </a:r>
            <a:r>
              <a:rPr lang="fr-FR" dirty="0">
                <a:hlinkClick r:id="" action="ppaction://noaction"/>
              </a:rPr>
              <a:t>5</a:t>
            </a:r>
            <a:r>
              <a:rPr lang="fr-FR" dirty="0"/>
              <a:t>. </a:t>
            </a:r>
            <a:r>
              <a:rPr lang="fr-FR" dirty="0">
                <a:hlinkClick r:id="" action="ppaction://noaction"/>
              </a:rPr>
              <a:t>6</a:t>
            </a:r>
            <a:r>
              <a:rPr lang="fr-FR" dirty="0"/>
              <a:t>. </a:t>
            </a:r>
            <a:r>
              <a:rPr lang="fr-FR" dirty="0">
                <a:hlinkClick r:id="" action="ppaction://noaction"/>
              </a:rPr>
              <a:t>7</a:t>
            </a:r>
            <a:r>
              <a:rPr lang="fr-FR" dirty="0"/>
              <a:t>. </a:t>
            </a:r>
            <a:r>
              <a:rPr lang="fr-FR" dirty="0">
                <a:hlinkClick r:id="" action="ppaction://noaction"/>
              </a:rPr>
              <a:t>8</a:t>
            </a:r>
            <a:r>
              <a:rPr lang="fr-FR" dirty="0"/>
              <a:t>. </a:t>
            </a:r>
            <a:r>
              <a:rPr lang="fr-FR" dirty="0">
                <a:hlinkClick r:id="" action="ppaction://noaction"/>
              </a:rPr>
              <a:t>9</a:t>
            </a:r>
            <a:r>
              <a:rPr lang="fr-FR" dirty="0"/>
              <a:t>. </a:t>
            </a:r>
            <a:r>
              <a:rPr lang="fr-FR" dirty="0">
                <a:hlinkClick r:id="" action="ppaction://noaction"/>
              </a:rPr>
              <a:t>10</a:t>
            </a:r>
            <a:r>
              <a:rPr lang="fr-FR" dirty="0"/>
              <a:t>.</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108</a:t>
            </a:fld>
            <a:endParaRPr/>
          </a:p>
        </p:txBody>
      </p:sp>
      <p:sp>
        <p:nvSpPr>
          <p:cNvPr id="1335" name="TextBox 15"/>
          <p:cNvSpPr txBox="1"/>
          <p:nvPr/>
        </p:nvSpPr>
        <p:spPr>
          <a:xfrm>
            <a:off x="1243408" y="4542744"/>
            <a:ext cx="7647990"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22.C. </a:t>
            </a:r>
            <a:r>
              <a:rPr b="0" dirty="0">
                <a:solidFill>
                  <a:schemeClr val="tx1"/>
                </a:solidFill>
              </a:rPr>
              <a:t>Paragraph 22.A. requires the buyer and seller to attempt to resolve any disputes through mediation before going to court or an arbitration. Some disputes may be more efficiently resolved elsewhere, such as small claims court or may be legally required to be resolved elsewhere, such as by a probate court, or a judge hearing an eviction. This paragraph states when it is okay to skip mediation and arbitration.</a:t>
            </a:r>
          </a:p>
        </p:txBody>
      </p:sp>
      <p:sp>
        <p:nvSpPr>
          <p:cNvPr id="1336" name="TextBox 14"/>
          <p:cNvSpPr txBox="1"/>
          <p:nvPr/>
        </p:nvSpPr>
        <p:spPr>
          <a:xfrm>
            <a:off x="700585" y="886969"/>
            <a:ext cx="11441531"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t>DISPUTE RESOLUTION </a:t>
            </a:r>
          </a:p>
          <a:p>
            <a:pPr>
              <a:lnSpc>
                <a:spcPct val="80000"/>
              </a:lnSpc>
              <a:defRPr sz="3000" b="1" cap="all">
                <a:solidFill>
                  <a:srgbClr val="FFFFFF"/>
                </a:solidFill>
                <a:latin typeface="+mn-lt"/>
                <a:ea typeface="+mn-ea"/>
                <a:cs typeface="+mn-cs"/>
                <a:sym typeface="Helvetica"/>
              </a:defRPr>
            </a:pPr>
            <a:r>
              <a:t>-ADDITIONAL MEDIATION </a:t>
            </a:r>
          </a:p>
          <a:p>
            <a:pPr>
              <a:lnSpc>
                <a:spcPct val="80000"/>
              </a:lnSpc>
              <a:defRPr sz="3000" b="1" cap="all">
                <a:solidFill>
                  <a:srgbClr val="FFFFFF"/>
                </a:solidFill>
                <a:latin typeface="+mn-lt"/>
                <a:ea typeface="+mn-ea"/>
                <a:cs typeface="+mn-cs"/>
                <a:sym typeface="Helvetica"/>
              </a:defRPr>
            </a:pPr>
            <a:r>
              <a:t>AND ARBITRATION TERMS</a:t>
            </a:r>
          </a:p>
        </p:txBody>
      </p:sp>
      <p:sp>
        <p:nvSpPr>
          <p:cNvPr id="1337" name="Rectangle"/>
          <p:cNvSpPr/>
          <p:nvPr/>
        </p:nvSpPr>
        <p:spPr>
          <a:xfrm>
            <a:off x="759645" y="2544160"/>
            <a:ext cx="8310510" cy="1791732"/>
          </a:xfrm>
          <a:prstGeom prst="rect">
            <a:avLst/>
          </a:prstGeom>
          <a:solidFill>
            <a:srgbClr val="FFFFFF"/>
          </a:solidFill>
          <a:ln w="38100">
            <a:solidFill>
              <a:schemeClr val="tx1"/>
            </a:solidFill>
            <a:miter lim="400000"/>
          </a:ln>
        </p:spPr>
        <p:txBody>
          <a:bodyPr lIns="45718" tIns="45718" rIns="45718" bIns="45718" anchor="ctr"/>
          <a:lstStyle/>
          <a:p>
            <a:endParaRPr/>
          </a:p>
        </p:txBody>
      </p:sp>
      <p:pic>
        <p:nvPicPr>
          <p:cNvPr id="1338" name="Screen Shot 2018-05-31 at 11.13.08 AM.png" descr="Screen Shot 2018-05-31 at 11.13.08 AM.png"/>
          <p:cNvPicPr>
            <a:picLocks noChangeAspect="1"/>
          </p:cNvPicPr>
          <p:nvPr/>
        </p:nvPicPr>
        <p:blipFill>
          <a:blip r:embed="rId2"/>
          <a:stretch>
            <a:fillRect/>
          </a:stretch>
        </p:blipFill>
        <p:spPr>
          <a:xfrm>
            <a:off x="762000" y="2544160"/>
            <a:ext cx="8305800" cy="800103"/>
          </a:xfrm>
          <a:prstGeom prst="rect">
            <a:avLst/>
          </a:prstGeom>
          <a:ln w="12700">
            <a:miter lim="400000"/>
          </a:ln>
        </p:spPr>
      </p:pic>
      <p:pic>
        <p:nvPicPr>
          <p:cNvPr id="1339" name="gavel.png" descr="gavel.png"/>
          <p:cNvPicPr>
            <a:picLocks noChangeAspect="1"/>
          </p:cNvPicPr>
          <p:nvPr/>
        </p:nvPicPr>
        <p:blipFill>
          <a:blip r:embed="rId3"/>
          <a:stretch>
            <a:fillRect/>
          </a:stretch>
        </p:blipFill>
        <p:spPr>
          <a:xfrm>
            <a:off x="9742103" y="3988672"/>
            <a:ext cx="1798381" cy="1552606"/>
          </a:xfrm>
          <a:prstGeom prst="rect">
            <a:avLst/>
          </a:prstGeom>
          <a:ln w="12700">
            <a:miter lim="400000"/>
          </a:ln>
        </p:spPr>
      </p:pic>
      <p:pic>
        <p:nvPicPr>
          <p:cNvPr id="1340" name="Screen Shot 2018-07-01 at 12.27.38 PM.png" descr="Screen Shot 2018-07-01 at 12.27.38 PM.png"/>
          <p:cNvPicPr>
            <a:picLocks noChangeAspect="1"/>
          </p:cNvPicPr>
          <p:nvPr/>
        </p:nvPicPr>
        <p:blipFill>
          <a:blip r:embed="rId4"/>
          <a:srcRect l="96" r="95"/>
          <a:stretch>
            <a:fillRect/>
          </a:stretch>
        </p:blipFill>
        <p:spPr>
          <a:xfrm>
            <a:off x="958092" y="3324411"/>
            <a:ext cx="8078301" cy="952235"/>
          </a:xfrm>
          <a:prstGeom prst="rect">
            <a:avLst/>
          </a:prstGeom>
          <a:ln w="12700">
            <a:miter lim="400000"/>
          </a:ln>
        </p:spPr>
      </p:pic>
      <p:sp>
        <p:nvSpPr>
          <p:cNvPr id="1341"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22.C.</a:t>
            </a:r>
          </a:p>
        </p:txBody>
      </p:sp>
      <p:sp>
        <p:nvSpPr>
          <p:cNvPr id="14" name="TextBox 14">
            <a:extLst>
              <a:ext uri="{FF2B5EF4-FFF2-40B4-BE49-F238E27FC236}">
                <a16:creationId xmlns:a16="http://schemas.microsoft.com/office/drawing/2014/main" id="{6A0C9910-6708-4841-9004-EC1FCE21F38D}"/>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5" action="ppaction://hlinksldjump"/>
              </a:rPr>
              <a:t>1</a:t>
            </a:r>
            <a:r>
              <a:rPr lang="fr-FR" dirty="0"/>
              <a:t>. </a:t>
            </a:r>
            <a:r>
              <a:rPr lang="fr-FR" dirty="0">
                <a:hlinkClick r:id="rId6" action="ppaction://hlinksldjump"/>
              </a:rPr>
              <a:t>2</a:t>
            </a:r>
            <a:r>
              <a:rPr lang="fr-FR" dirty="0"/>
              <a:t>. </a:t>
            </a:r>
            <a:r>
              <a:rPr lang="fr-FR" dirty="0">
                <a:hlinkClick r:id="rId7" action="ppaction://hlinksldjump"/>
              </a:rPr>
              <a:t>3</a:t>
            </a:r>
            <a:r>
              <a:rPr lang="fr-FR" dirty="0"/>
              <a:t>. </a:t>
            </a:r>
            <a:r>
              <a:rPr lang="fr-FR" dirty="0">
                <a:hlinkClick r:id="rId8" action="ppaction://hlinksldjump"/>
              </a:rPr>
              <a:t>4</a:t>
            </a:r>
            <a:r>
              <a:rPr lang="fr-FR" dirty="0"/>
              <a:t>. </a:t>
            </a:r>
            <a:r>
              <a:rPr lang="fr-FR" dirty="0">
                <a:hlinkClick r:id="rId9" action="ppaction://hlinksldjump"/>
              </a:rPr>
              <a:t>5</a:t>
            </a:r>
            <a:r>
              <a:rPr lang="fr-FR" dirty="0"/>
              <a:t>. </a:t>
            </a:r>
            <a:r>
              <a:rPr lang="fr-FR" dirty="0">
                <a:hlinkClick r:id="rId10" action="ppaction://hlinksldjump"/>
              </a:rPr>
              <a:t>6</a:t>
            </a:r>
            <a:r>
              <a:rPr lang="fr-FR" dirty="0"/>
              <a:t>. </a:t>
            </a:r>
            <a:r>
              <a:rPr lang="fr-FR" dirty="0">
                <a:hlinkClick r:id="rId11" action="ppaction://hlinksldjump"/>
              </a:rPr>
              <a:t>7</a:t>
            </a:r>
            <a:r>
              <a:rPr lang="fr-FR" dirty="0"/>
              <a:t>. </a:t>
            </a:r>
            <a:r>
              <a:rPr lang="fr-FR" dirty="0">
                <a:hlinkClick r:id="rId12" action="ppaction://hlinksldjump"/>
              </a:rPr>
              <a:t>8</a:t>
            </a:r>
            <a:r>
              <a:rPr lang="fr-FR" dirty="0"/>
              <a:t>. </a:t>
            </a:r>
            <a:r>
              <a:rPr lang="fr-FR" dirty="0">
                <a:hlinkClick r:id="rId13" action="ppaction://hlinksldjump"/>
              </a:rPr>
              <a:t>9</a:t>
            </a:r>
            <a:r>
              <a:rPr lang="fr-FR" dirty="0"/>
              <a:t>. </a:t>
            </a:r>
            <a:r>
              <a:rPr lang="fr-FR" dirty="0">
                <a:hlinkClick r:id="rId14" action="ppaction://hlinksldjump"/>
              </a:rPr>
              <a:t>10</a:t>
            </a:r>
            <a:r>
              <a:rPr lang="fr-FR" dirty="0"/>
              <a:t>.</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109</a:t>
            </a:fld>
            <a:endParaRPr/>
          </a:p>
        </p:txBody>
      </p:sp>
      <p:sp>
        <p:nvSpPr>
          <p:cNvPr id="1345" name="TextBox 14"/>
          <p:cNvSpPr txBox="1"/>
          <p:nvPr/>
        </p:nvSpPr>
        <p:spPr>
          <a:xfrm>
            <a:off x="700586" y="1079500"/>
            <a:ext cx="7493614" cy="138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SELECTION OF SERVICE PROVIDERS</a:t>
            </a:r>
          </a:p>
        </p:txBody>
      </p:sp>
      <p:sp>
        <p:nvSpPr>
          <p:cNvPr id="1348" name="TextBox 15"/>
          <p:cNvSpPr txBox="1"/>
          <p:nvPr/>
        </p:nvSpPr>
        <p:spPr>
          <a:xfrm>
            <a:off x="1016000" y="3961131"/>
            <a:ext cx="775379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23.</a:t>
            </a:r>
            <a:r>
              <a:rPr b="0" dirty="0">
                <a:solidFill>
                  <a:schemeClr val="tx1"/>
                </a:solidFill>
              </a:rPr>
              <a:t> Often times, a broker might give you a recommendation for a vendor or service provider, such as a contractor or a painter. This clause says that a broker doesn’t guarantee the quality of any of these service providers’ work. Try to get recommendations of multiple service providers and use your own discretion when picking one!</a:t>
            </a:r>
          </a:p>
        </p:txBody>
      </p:sp>
      <p:pic>
        <p:nvPicPr>
          <p:cNvPr id="1349" name="Screen Shot 2018-06-01 at 11.27.33 AM.png" descr="Screen Shot 2018-06-01 at 11.27.33 AM.png"/>
          <p:cNvPicPr>
            <a:picLocks noChangeAspect="1"/>
          </p:cNvPicPr>
          <p:nvPr/>
        </p:nvPicPr>
        <p:blipFill>
          <a:blip r:embed="rId2"/>
          <a:stretch>
            <a:fillRect/>
          </a:stretch>
        </p:blipFill>
        <p:spPr>
          <a:xfrm>
            <a:off x="762000" y="2605391"/>
            <a:ext cx="8813800" cy="533403"/>
          </a:xfrm>
          <a:prstGeom prst="rect">
            <a:avLst/>
          </a:prstGeom>
          <a:ln w="38100">
            <a:solidFill>
              <a:schemeClr val="tx1"/>
            </a:solidFill>
            <a:miter lim="400000"/>
          </a:ln>
        </p:spPr>
      </p:pic>
      <p:pic>
        <p:nvPicPr>
          <p:cNvPr id="1350" name="paint-roller.png" descr="paint-roller.png"/>
          <p:cNvPicPr>
            <a:picLocks noChangeAspect="1"/>
          </p:cNvPicPr>
          <p:nvPr/>
        </p:nvPicPr>
        <p:blipFill>
          <a:blip r:embed="rId3"/>
          <a:stretch>
            <a:fillRect/>
          </a:stretch>
        </p:blipFill>
        <p:spPr>
          <a:xfrm rot="19675148">
            <a:off x="9599352" y="3836370"/>
            <a:ext cx="1629211" cy="1672657"/>
          </a:xfrm>
          <a:prstGeom prst="rect">
            <a:avLst/>
          </a:prstGeom>
          <a:ln w="12700">
            <a:miter lim="400000"/>
          </a:ln>
        </p:spPr>
      </p:pic>
      <p:sp>
        <p:nvSpPr>
          <p:cNvPr id="1351"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23.</a:t>
            </a:r>
          </a:p>
        </p:txBody>
      </p:sp>
      <p:sp>
        <p:nvSpPr>
          <p:cNvPr id="11" name="TextBox 14">
            <a:extLst>
              <a:ext uri="{FF2B5EF4-FFF2-40B4-BE49-F238E27FC236}">
                <a16:creationId xmlns:a16="http://schemas.microsoft.com/office/drawing/2014/main" id="{FBB60C84-1436-4BAD-8B9A-205F64B0C78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CB3D9-904D-4A5C-A03C-344962C0C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370" y="0"/>
            <a:ext cx="5014452" cy="6858000"/>
          </a:xfrm>
          <a:prstGeom prst="rect">
            <a:avLst/>
          </a:prstGeom>
        </p:spPr>
      </p:pic>
      <p:sp>
        <p:nvSpPr>
          <p:cNvPr id="254"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grpSp>
        <p:nvGrpSpPr>
          <p:cNvPr id="274" name="Group"/>
          <p:cNvGrpSpPr/>
          <p:nvPr/>
        </p:nvGrpSpPr>
        <p:grpSpPr>
          <a:xfrm>
            <a:off x="-5" y="6334204"/>
            <a:ext cx="12192008" cy="542804"/>
            <a:chOff x="0" y="0"/>
            <a:chExt cx="12192006" cy="542803"/>
          </a:xfrm>
        </p:grpSpPr>
        <p:sp>
          <p:nvSpPr>
            <p:cNvPr id="271"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272"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273"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22" name="TextBox 14">
            <a:extLst>
              <a:ext uri="{FF2B5EF4-FFF2-40B4-BE49-F238E27FC236}">
                <a16:creationId xmlns:a16="http://schemas.microsoft.com/office/drawing/2014/main" id="{98762DF8-B8CD-4471-8558-EAB286A8BADA}"/>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B622749E-E287-4BBE-92EB-23BF323157A2}"/>
              </a:ext>
            </a:extLst>
          </p:cNvPr>
          <p:cNvSpPr txBox="1"/>
          <p:nvPr/>
        </p:nvSpPr>
        <p:spPr>
          <a:xfrm>
            <a:off x="157018" y="175491"/>
            <a:ext cx="5761312"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p.4.</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B038638A-A117-438C-9730-DE1BA5641739}"/>
              </a:ext>
            </a:extLst>
          </p:cNvPr>
          <p:cNvSpPr txBox="1"/>
          <p:nvPr/>
        </p:nvSpPr>
        <p:spPr>
          <a:xfrm>
            <a:off x="157018" y="2862982"/>
            <a:ext cx="5909681"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9 – Closing and Possession, C-F</a:t>
            </a:r>
          </a:p>
          <a:p>
            <a:pPr marL="0" marR="0" indent="0" algn="l" defTabSz="914400" rtl="0" fontAlgn="auto" latinLnBrk="0" hangingPunct="0">
              <a:lnSpc>
                <a:spcPct val="100000"/>
              </a:lnSpc>
              <a:spcBef>
                <a:spcPts val="0"/>
              </a:spcBef>
              <a:spcAft>
                <a:spcPts val="0"/>
              </a:spcAft>
              <a:buClrTx/>
              <a:buSzTx/>
              <a:buFontTx/>
              <a:buNone/>
              <a:tabLst/>
            </a:pPr>
            <a:r>
              <a:rPr lang="en-US" dirty="0"/>
              <a:t>10 – Statutory and Other Disclosures (Including Lead-Based Paint Hazard Disclosures) and Cancellation Rights, A-F(1)</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Blue dot for 9C">
            <a:extLst>
              <a:ext uri="{FF2B5EF4-FFF2-40B4-BE49-F238E27FC236}">
                <a16:creationId xmlns:a16="http://schemas.microsoft.com/office/drawing/2014/main" id="{537A152F-13C1-4A07-ACA9-A6AE73EE8DE1}"/>
              </a:ext>
            </a:extLst>
          </p:cNvPr>
          <p:cNvSpPr/>
          <p:nvPr/>
        </p:nvSpPr>
        <p:spPr>
          <a:xfrm>
            <a:off x="6220108" y="527150"/>
            <a:ext cx="192593" cy="17208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for 9D">
            <a:extLst>
              <a:ext uri="{FF2B5EF4-FFF2-40B4-BE49-F238E27FC236}">
                <a16:creationId xmlns:a16="http://schemas.microsoft.com/office/drawing/2014/main" id="{80244585-7FE2-4C4A-BFAF-BB1C66F74124}"/>
              </a:ext>
            </a:extLst>
          </p:cNvPr>
          <p:cNvSpPr/>
          <p:nvPr/>
        </p:nvSpPr>
        <p:spPr>
          <a:xfrm>
            <a:off x="6220108" y="938459"/>
            <a:ext cx="192592" cy="17208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for 9E and 9F">
            <a:extLst>
              <a:ext uri="{FF2B5EF4-FFF2-40B4-BE49-F238E27FC236}">
                <a16:creationId xmlns:a16="http://schemas.microsoft.com/office/drawing/2014/main" id="{35B84C68-2A5D-435F-A53D-D43EC795766E}"/>
              </a:ext>
            </a:extLst>
          </p:cNvPr>
          <p:cNvSpPr/>
          <p:nvPr/>
        </p:nvSpPr>
        <p:spPr>
          <a:xfrm>
            <a:off x="6214222" y="1251513"/>
            <a:ext cx="192024" cy="18911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for 10A1">
            <a:extLst>
              <a:ext uri="{FF2B5EF4-FFF2-40B4-BE49-F238E27FC236}">
                <a16:creationId xmlns:a16="http://schemas.microsoft.com/office/drawing/2014/main" id="{10ABC47D-BAEE-4214-8DB5-EF51AC180EAA}"/>
              </a:ext>
            </a:extLst>
          </p:cNvPr>
          <p:cNvSpPr/>
          <p:nvPr/>
        </p:nvSpPr>
        <p:spPr>
          <a:xfrm>
            <a:off x="6308317" y="1977240"/>
            <a:ext cx="170681" cy="18312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for 10A2 and 10A3">
            <a:extLst>
              <a:ext uri="{FF2B5EF4-FFF2-40B4-BE49-F238E27FC236}">
                <a16:creationId xmlns:a16="http://schemas.microsoft.com/office/drawing/2014/main" id="{A20AC3F5-BD79-483B-8600-4E2F39A6F16F}"/>
              </a:ext>
            </a:extLst>
          </p:cNvPr>
          <p:cNvSpPr/>
          <p:nvPr/>
        </p:nvSpPr>
        <p:spPr>
          <a:xfrm>
            <a:off x="6384027" y="2630465"/>
            <a:ext cx="178169" cy="18822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for 10A4">
            <a:extLst>
              <a:ext uri="{FF2B5EF4-FFF2-40B4-BE49-F238E27FC236}">
                <a16:creationId xmlns:a16="http://schemas.microsoft.com/office/drawing/2014/main" id="{867C22B4-B5B6-4987-8685-60078C833043}"/>
              </a:ext>
            </a:extLst>
          </p:cNvPr>
          <p:cNvSpPr/>
          <p:nvPr/>
        </p:nvSpPr>
        <p:spPr>
          <a:xfrm>
            <a:off x="6402315" y="3315873"/>
            <a:ext cx="173736" cy="17641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for 10A5 and 10A6">
            <a:extLst>
              <a:ext uri="{FF2B5EF4-FFF2-40B4-BE49-F238E27FC236}">
                <a16:creationId xmlns:a16="http://schemas.microsoft.com/office/drawing/2014/main" id="{80E7AFED-E067-4BE7-85C0-0C058C98BBA9}"/>
              </a:ext>
            </a:extLst>
          </p:cNvPr>
          <p:cNvSpPr/>
          <p:nvPr/>
        </p:nvSpPr>
        <p:spPr>
          <a:xfrm>
            <a:off x="6399802" y="3610203"/>
            <a:ext cx="173736" cy="17373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2" name="Blue dot for 10A7">
            <a:extLst>
              <a:ext uri="{FF2B5EF4-FFF2-40B4-BE49-F238E27FC236}">
                <a16:creationId xmlns:a16="http://schemas.microsoft.com/office/drawing/2014/main" id="{3833A8F1-F608-47BA-B969-80727E3F21E3}"/>
              </a:ext>
            </a:extLst>
          </p:cNvPr>
          <p:cNvSpPr/>
          <p:nvPr/>
        </p:nvSpPr>
        <p:spPr>
          <a:xfrm>
            <a:off x="6381527" y="4197315"/>
            <a:ext cx="190312" cy="16467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Blue dot for 10B">
            <a:extLst>
              <a:ext uri="{FF2B5EF4-FFF2-40B4-BE49-F238E27FC236}">
                <a16:creationId xmlns:a16="http://schemas.microsoft.com/office/drawing/2014/main" id="{171AE88D-2A28-4DE9-B0C2-67751A00019C}"/>
              </a:ext>
            </a:extLst>
          </p:cNvPr>
          <p:cNvSpPr/>
          <p:nvPr/>
        </p:nvSpPr>
        <p:spPr>
          <a:xfrm>
            <a:off x="6299680" y="4546579"/>
            <a:ext cx="174373" cy="17588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Blue dot for 10C">
            <a:extLst>
              <a:ext uri="{FF2B5EF4-FFF2-40B4-BE49-F238E27FC236}">
                <a16:creationId xmlns:a16="http://schemas.microsoft.com/office/drawing/2014/main" id="{CE5C8018-D534-4680-9960-6BF6E00BAFDA}"/>
              </a:ext>
            </a:extLst>
          </p:cNvPr>
          <p:cNvSpPr/>
          <p:nvPr/>
        </p:nvSpPr>
        <p:spPr>
          <a:xfrm>
            <a:off x="6294063" y="4944199"/>
            <a:ext cx="179048" cy="17444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Blue dot for 10D">
            <a:extLst>
              <a:ext uri="{FF2B5EF4-FFF2-40B4-BE49-F238E27FC236}">
                <a16:creationId xmlns:a16="http://schemas.microsoft.com/office/drawing/2014/main" id="{609C0533-1EFE-44A4-8794-AF9BB6D0F349}"/>
              </a:ext>
            </a:extLst>
          </p:cNvPr>
          <p:cNvSpPr/>
          <p:nvPr/>
        </p:nvSpPr>
        <p:spPr>
          <a:xfrm>
            <a:off x="6366292" y="5252568"/>
            <a:ext cx="173736" cy="17444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Blue dot for 10E">
            <a:extLst>
              <a:ext uri="{FF2B5EF4-FFF2-40B4-BE49-F238E27FC236}">
                <a16:creationId xmlns:a16="http://schemas.microsoft.com/office/drawing/2014/main" id="{CDD1D412-CCD2-4E83-87C5-992E06E4E970}"/>
              </a:ext>
            </a:extLst>
          </p:cNvPr>
          <p:cNvSpPr/>
          <p:nvPr/>
        </p:nvSpPr>
        <p:spPr>
          <a:xfrm>
            <a:off x="6281665" y="5584824"/>
            <a:ext cx="173736" cy="17373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Blue dot for 10F1">
            <a:extLst>
              <a:ext uri="{FF2B5EF4-FFF2-40B4-BE49-F238E27FC236}">
                <a16:creationId xmlns:a16="http://schemas.microsoft.com/office/drawing/2014/main" id="{4C79071A-A453-489A-90E0-E95777B66190}"/>
              </a:ext>
            </a:extLst>
          </p:cNvPr>
          <p:cNvSpPr/>
          <p:nvPr/>
        </p:nvSpPr>
        <p:spPr>
          <a:xfrm>
            <a:off x="6254671" y="6105129"/>
            <a:ext cx="212603" cy="190139"/>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33" name="Group 32">
            <a:extLst>
              <a:ext uri="{FF2B5EF4-FFF2-40B4-BE49-F238E27FC236}">
                <a16:creationId xmlns:a16="http://schemas.microsoft.com/office/drawing/2014/main" id="{C964D0C9-A842-46D0-AC77-ABDAD7B17869}"/>
              </a:ext>
            </a:extLst>
          </p:cNvPr>
          <p:cNvGrpSpPr/>
          <p:nvPr/>
        </p:nvGrpSpPr>
        <p:grpSpPr>
          <a:xfrm>
            <a:off x="198926" y="3732983"/>
            <a:ext cx="5943290" cy="2576255"/>
            <a:chOff x="198926" y="3732983"/>
            <a:chExt cx="5943290" cy="2576255"/>
          </a:xfrm>
        </p:grpSpPr>
        <p:grpSp>
          <p:nvGrpSpPr>
            <p:cNvPr id="105" name="10F1">
              <a:extLst>
                <a:ext uri="{FF2B5EF4-FFF2-40B4-BE49-F238E27FC236}">
                  <a16:creationId xmlns:a16="http://schemas.microsoft.com/office/drawing/2014/main" id="{9EB231F6-BD83-43F6-B711-95B43A84745A}"/>
                </a:ext>
              </a:extLst>
            </p:cNvPr>
            <p:cNvGrpSpPr/>
            <p:nvPr/>
          </p:nvGrpSpPr>
          <p:grpSpPr>
            <a:xfrm>
              <a:off x="198926" y="3732983"/>
              <a:ext cx="5943290" cy="2576255"/>
              <a:chOff x="82772" y="1488403"/>
              <a:chExt cx="5943290" cy="2576255"/>
            </a:xfrm>
          </p:grpSpPr>
          <p:sp>
            <p:nvSpPr>
              <p:cNvPr id="103" name="Rectangle 102">
                <a:extLst>
                  <a:ext uri="{FF2B5EF4-FFF2-40B4-BE49-F238E27FC236}">
                    <a16:creationId xmlns:a16="http://schemas.microsoft.com/office/drawing/2014/main" id="{A7832AA4-8D2C-4E2D-92A9-93051A7ABD6C}"/>
                  </a:ext>
                </a:extLst>
              </p:cNvPr>
              <p:cNvSpPr/>
              <p:nvPr/>
            </p:nvSpPr>
            <p:spPr>
              <a:xfrm>
                <a:off x="84763" y="1488403"/>
                <a:ext cx="5941299" cy="257625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3" name="TextBox 15">
                <a:extLst>
                  <a:ext uri="{FF2B5EF4-FFF2-40B4-BE49-F238E27FC236}">
                    <a16:creationId xmlns:a16="http://schemas.microsoft.com/office/drawing/2014/main" id="{F1691C09-2B9D-44C7-8336-E5051543712A}"/>
                  </a:ext>
                </a:extLst>
              </p:cNvPr>
              <p:cNvSpPr txBox="1"/>
              <p:nvPr/>
            </p:nvSpPr>
            <p:spPr>
              <a:xfrm>
                <a:off x="87415" y="3186751"/>
                <a:ext cx="5877222"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200" dirty="0">
                    <a:solidFill>
                      <a:schemeClr val="tx1"/>
                    </a:solidFill>
                  </a:rPr>
                  <a:t>10.F. (1) </a:t>
                </a:r>
                <a:r>
                  <a:rPr sz="1200" b="0" dirty="0">
                    <a:solidFill>
                      <a:schemeClr val="tx1"/>
                    </a:solidFill>
                  </a:rPr>
                  <a:t>Within the time specified in this clause, a seller must inform the buyer if the property is a condominium, in a planned development, or is in some type of common interest subdivision. While some subdivision properties are walled or gated, others may not be as obvious.</a:t>
                </a:r>
              </a:p>
            </p:txBody>
          </p:sp>
          <p:sp>
            <p:nvSpPr>
              <p:cNvPr id="114" name="Rectangle 2">
                <a:extLst>
                  <a:ext uri="{FF2B5EF4-FFF2-40B4-BE49-F238E27FC236}">
                    <a16:creationId xmlns:a16="http://schemas.microsoft.com/office/drawing/2014/main" id="{A7A8D97D-56A4-4EC4-AFB8-0B0FC2973934}"/>
                  </a:ext>
                </a:extLst>
              </p:cNvPr>
              <p:cNvSpPr txBox="1"/>
              <p:nvPr/>
            </p:nvSpPr>
            <p:spPr>
              <a:xfrm>
                <a:off x="82772" y="1582044"/>
                <a:ext cx="2788657" cy="353939"/>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10.F. (1)</a:t>
                </a:r>
              </a:p>
            </p:txBody>
          </p:sp>
          <p:pic>
            <p:nvPicPr>
              <p:cNvPr id="116" name="Picture 115">
                <a:extLst>
                  <a:ext uri="{FF2B5EF4-FFF2-40B4-BE49-F238E27FC236}">
                    <a16:creationId xmlns:a16="http://schemas.microsoft.com/office/drawing/2014/main" id="{B572ADFA-A71A-47B6-88C6-6A1064810ABA}"/>
                  </a:ext>
                </a:extLst>
              </p:cNvPr>
              <p:cNvPicPr>
                <a:picLocks noChangeAspect="1"/>
              </p:cNvPicPr>
              <p:nvPr/>
            </p:nvPicPr>
            <p:blipFill rotWithShape="1">
              <a:blip r:embed="rId14"/>
              <a:srcRect b="70732"/>
              <a:stretch/>
            </p:blipFill>
            <p:spPr>
              <a:xfrm>
                <a:off x="462475" y="2671700"/>
                <a:ext cx="5328701" cy="368555"/>
              </a:xfrm>
              <a:prstGeom prst="rect">
                <a:avLst/>
              </a:prstGeom>
              <a:ln w="38100">
                <a:solidFill>
                  <a:schemeClr val="tx1"/>
                </a:solidFill>
              </a:ln>
            </p:spPr>
          </p:pic>
          <p:sp>
            <p:nvSpPr>
              <p:cNvPr id="104" name="Rectangle 103">
                <a:extLst>
                  <a:ext uri="{FF2B5EF4-FFF2-40B4-BE49-F238E27FC236}">
                    <a16:creationId xmlns:a16="http://schemas.microsoft.com/office/drawing/2014/main" id="{52D2B586-1262-4183-B5F5-4121ADF0C030}"/>
                  </a:ext>
                </a:extLst>
              </p:cNvPr>
              <p:cNvSpPr/>
              <p:nvPr/>
            </p:nvSpPr>
            <p:spPr>
              <a:xfrm>
                <a:off x="107395" y="2051515"/>
                <a:ext cx="5911252" cy="523220"/>
              </a:xfrm>
              <a:prstGeom prst="rect">
                <a:avLst/>
              </a:prstGeom>
            </p:spPr>
            <p:txBody>
              <a:bodyPr wrap="square">
                <a:spAutoFit/>
              </a:bodyPr>
              <a:lstStyle/>
              <a:p>
                <a:pPr algn="ctr"/>
                <a:r>
                  <a:rPr lang="en-US" sz="1400" b="1" dirty="0">
                    <a:latin typeface="+mn-lt"/>
                  </a:rPr>
                  <a:t>STATUTORY AND OTHER DISCLOSURES…;</a:t>
                </a:r>
              </a:p>
              <a:p>
                <a:pPr algn="ctr"/>
                <a:r>
                  <a:rPr lang="en-US" sz="1400" b="1" dirty="0">
                    <a:latin typeface="+mn-lt"/>
                  </a:rPr>
                  <a:t>CONDOMINIUM/PLANNED DEVELOPMENT DISCLOSURES</a:t>
                </a:r>
              </a:p>
            </p:txBody>
          </p:sp>
        </p:grpSp>
        <p:sp>
          <p:nvSpPr>
            <p:cNvPr id="19" name="TextBox 18">
              <a:extLst>
                <a:ext uri="{FF2B5EF4-FFF2-40B4-BE49-F238E27FC236}">
                  <a16:creationId xmlns:a16="http://schemas.microsoft.com/office/drawing/2014/main" id="{FCE83945-C690-445A-BC80-F59980203051}"/>
                </a:ext>
              </a:extLst>
            </p:cNvPr>
            <p:cNvSpPr txBox="1"/>
            <p:nvPr/>
          </p:nvSpPr>
          <p:spPr>
            <a:xfrm>
              <a:off x="5698863" y="3837562"/>
              <a:ext cx="28575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6" name="Group 35">
            <a:extLst>
              <a:ext uri="{FF2B5EF4-FFF2-40B4-BE49-F238E27FC236}">
                <a16:creationId xmlns:a16="http://schemas.microsoft.com/office/drawing/2014/main" id="{A2D69DD6-1570-46E4-90A7-CAC12B836D70}"/>
              </a:ext>
            </a:extLst>
          </p:cNvPr>
          <p:cNvGrpSpPr/>
          <p:nvPr/>
        </p:nvGrpSpPr>
        <p:grpSpPr>
          <a:xfrm>
            <a:off x="55150" y="3291956"/>
            <a:ext cx="6098695" cy="3030053"/>
            <a:chOff x="55150" y="3291956"/>
            <a:chExt cx="6098695" cy="3030053"/>
          </a:xfrm>
        </p:grpSpPr>
        <p:grpSp>
          <p:nvGrpSpPr>
            <p:cNvPr id="98" name="10E">
              <a:extLst>
                <a:ext uri="{FF2B5EF4-FFF2-40B4-BE49-F238E27FC236}">
                  <a16:creationId xmlns:a16="http://schemas.microsoft.com/office/drawing/2014/main" id="{BCDF56A5-8B4C-4C48-BBEF-EA1778E4AACB}"/>
                </a:ext>
              </a:extLst>
            </p:cNvPr>
            <p:cNvGrpSpPr/>
            <p:nvPr/>
          </p:nvGrpSpPr>
          <p:grpSpPr>
            <a:xfrm>
              <a:off x="55150" y="3291956"/>
              <a:ext cx="6098695" cy="3030053"/>
              <a:chOff x="-10470" y="2005683"/>
              <a:chExt cx="6098695" cy="3030053"/>
            </a:xfrm>
          </p:grpSpPr>
          <p:sp>
            <p:nvSpPr>
              <p:cNvPr id="96" name="Rectangle 95">
                <a:extLst>
                  <a:ext uri="{FF2B5EF4-FFF2-40B4-BE49-F238E27FC236}">
                    <a16:creationId xmlns:a16="http://schemas.microsoft.com/office/drawing/2014/main" id="{A4E67129-7AB8-422F-ABDA-187D6E02C87D}"/>
                  </a:ext>
                </a:extLst>
              </p:cNvPr>
              <p:cNvSpPr/>
              <p:nvPr/>
            </p:nvSpPr>
            <p:spPr>
              <a:xfrm>
                <a:off x="-10470" y="2005683"/>
                <a:ext cx="6098695" cy="3030053"/>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6" name="TextBox 15">
                <a:extLst>
                  <a:ext uri="{FF2B5EF4-FFF2-40B4-BE49-F238E27FC236}">
                    <a16:creationId xmlns:a16="http://schemas.microsoft.com/office/drawing/2014/main" id="{0038EAF9-7611-4B24-99A9-C19EF71FE740}"/>
                  </a:ext>
                </a:extLst>
              </p:cNvPr>
              <p:cNvSpPr txBox="1"/>
              <p:nvPr/>
            </p:nvSpPr>
            <p:spPr>
              <a:xfrm>
                <a:off x="110719" y="3955537"/>
                <a:ext cx="5754303"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10.E. </a:t>
                </a:r>
                <a:r>
                  <a:rPr b="0" dirty="0">
                    <a:solidFill>
                      <a:schemeClr val="tx1"/>
                    </a:solidFill>
                  </a:rPr>
                  <a:t>This paragraph is required by law. The website it references allows a buyer to look up the distance from the property to gas or hazardous liquid pipelines, since this may be a concern in case of a leak or explosion.</a:t>
                </a:r>
              </a:p>
            </p:txBody>
          </p:sp>
          <p:pic>
            <p:nvPicPr>
              <p:cNvPr id="107" name="Screen Shot 2018-05-28 at 10.25.02 AM.png" descr="Screen Shot 2018-05-28 at 10.25.02 AM.png">
                <a:extLst>
                  <a:ext uri="{FF2B5EF4-FFF2-40B4-BE49-F238E27FC236}">
                    <a16:creationId xmlns:a16="http://schemas.microsoft.com/office/drawing/2014/main" id="{924DE61C-D631-441C-88F2-87138701D483}"/>
                  </a:ext>
                </a:extLst>
              </p:cNvPr>
              <p:cNvPicPr>
                <a:picLocks noChangeAspect="1"/>
              </p:cNvPicPr>
              <p:nvPr/>
            </p:nvPicPr>
            <p:blipFill>
              <a:blip r:embed="rId15"/>
              <a:stretch>
                <a:fillRect/>
              </a:stretch>
            </p:blipFill>
            <p:spPr>
              <a:xfrm>
                <a:off x="417071" y="3190651"/>
                <a:ext cx="5271009" cy="581186"/>
              </a:xfrm>
              <a:prstGeom prst="rect">
                <a:avLst/>
              </a:prstGeom>
              <a:ln w="38100">
                <a:solidFill>
                  <a:schemeClr val="tx1"/>
                </a:solidFill>
                <a:miter lim="400000"/>
              </a:ln>
            </p:spPr>
          </p:pic>
          <p:sp>
            <p:nvSpPr>
              <p:cNvPr id="108" name="Rectangle 2">
                <a:extLst>
                  <a:ext uri="{FF2B5EF4-FFF2-40B4-BE49-F238E27FC236}">
                    <a16:creationId xmlns:a16="http://schemas.microsoft.com/office/drawing/2014/main" id="{5872A375-FD79-4D04-BB71-46447AD9D950}"/>
                  </a:ext>
                </a:extLst>
              </p:cNvPr>
              <p:cNvSpPr txBox="1"/>
              <p:nvPr/>
            </p:nvSpPr>
            <p:spPr>
              <a:xfrm>
                <a:off x="8443" y="2135413"/>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10.E.</a:t>
                </a:r>
              </a:p>
            </p:txBody>
          </p:sp>
          <p:sp>
            <p:nvSpPr>
              <p:cNvPr id="97" name="Rectangle 96">
                <a:extLst>
                  <a:ext uri="{FF2B5EF4-FFF2-40B4-BE49-F238E27FC236}">
                    <a16:creationId xmlns:a16="http://schemas.microsoft.com/office/drawing/2014/main" id="{4B134803-D8EF-47B1-AB8F-22F11779D97C}"/>
                  </a:ext>
                </a:extLst>
              </p:cNvPr>
              <p:cNvSpPr/>
              <p:nvPr/>
            </p:nvSpPr>
            <p:spPr>
              <a:xfrm>
                <a:off x="-10470" y="2595007"/>
                <a:ext cx="6098695" cy="523220"/>
              </a:xfrm>
              <a:prstGeom prst="rect">
                <a:avLst/>
              </a:prstGeom>
            </p:spPr>
            <p:txBody>
              <a:bodyPr wrap="square">
                <a:spAutoFit/>
              </a:bodyPr>
              <a:lstStyle/>
              <a:p>
                <a:pPr algn="ctr"/>
                <a:r>
                  <a:rPr lang="en-US" sz="1400" b="1" dirty="0"/>
                  <a:t>STATUTORY AND OTHER DISCLOSURES…;</a:t>
                </a:r>
              </a:p>
              <a:p>
                <a:pPr algn="ctr"/>
                <a:r>
                  <a:rPr lang="en-US" sz="1400" b="1" dirty="0"/>
                  <a:t>NOTICE REGARDING GAS AND HAZARDOUS LIQUID TRANSMISSION PIPELINES</a:t>
                </a:r>
              </a:p>
            </p:txBody>
          </p:sp>
        </p:grpSp>
        <p:sp>
          <p:nvSpPr>
            <p:cNvPr id="35" name="TextBox 34">
              <a:extLst>
                <a:ext uri="{FF2B5EF4-FFF2-40B4-BE49-F238E27FC236}">
                  <a16:creationId xmlns:a16="http://schemas.microsoft.com/office/drawing/2014/main" id="{1E0C25B0-92C9-4611-8CEF-DA5977DB6F9E}"/>
                </a:ext>
              </a:extLst>
            </p:cNvPr>
            <p:cNvSpPr txBox="1"/>
            <p:nvPr/>
          </p:nvSpPr>
          <p:spPr>
            <a:xfrm>
              <a:off x="5681229" y="3496608"/>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8" name="Group 47">
            <a:extLst>
              <a:ext uri="{FF2B5EF4-FFF2-40B4-BE49-F238E27FC236}">
                <a16:creationId xmlns:a16="http://schemas.microsoft.com/office/drawing/2014/main" id="{22DDB3EC-4FB1-459E-84DD-6BA481CA3EF3}"/>
              </a:ext>
            </a:extLst>
          </p:cNvPr>
          <p:cNvGrpSpPr/>
          <p:nvPr/>
        </p:nvGrpSpPr>
        <p:grpSpPr>
          <a:xfrm>
            <a:off x="59252" y="3228910"/>
            <a:ext cx="6065221" cy="3135636"/>
            <a:chOff x="59252" y="3228910"/>
            <a:chExt cx="6065221" cy="3135636"/>
          </a:xfrm>
        </p:grpSpPr>
        <p:grpSp>
          <p:nvGrpSpPr>
            <p:cNvPr id="90" name="10D">
              <a:extLst>
                <a:ext uri="{FF2B5EF4-FFF2-40B4-BE49-F238E27FC236}">
                  <a16:creationId xmlns:a16="http://schemas.microsoft.com/office/drawing/2014/main" id="{01A9C89C-E856-4537-B7A2-1A259AFFA97F}"/>
                </a:ext>
              </a:extLst>
            </p:cNvPr>
            <p:cNvGrpSpPr/>
            <p:nvPr/>
          </p:nvGrpSpPr>
          <p:grpSpPr>
            <a:xfrm>
              <a:off x="59252" y="3228910"/>
              <a:ext cx="6065221" cy="3135636"/>
              <a:chOff x="-10470" y="2076159"/>
              <a:chExt cx="6065221" cy="3135636"/>
            </a:xfrm>
          </p:grpSpPr>
          <p:sp>
            <p:nvSpPr>
              <p:cNvPr id="88" name="Rectangle 87">
                <a:extLst>
                  <a:ext uri="{FF2B5EF4-FFF2-40B4-BE49-F238E27FC236}">
                    <a16:creationId xmlns:a16="http://schemas.microsoft.com/office/drawing/2014/main" id="{99FC8B5C-23E4-40A6-A1FF-B2313D546ED3}"/>
                  </a:ext>
                </a:extLst>
              </p:cNvPr>
              <p:cNvSpPr/>
              <p:nvPr/>
            </p:nvSpPr>
            <p:spPr>
              <a:xfrm>
                <a:off x="-10470" y="2076159"/>
                <a:ext cx="6055087" cy="309424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9" name="TextBox 15">
                <a:extLst>
                  <a:ext uri="{FF2B5EF4-FFF2-40B4-BE49-F238E27FC236}">
                    <a16:creationId xmlns:a16="http://schemas.microsoft.com/office/drawing/2014/main" id="{D93020A8-39CE-4854-826D-DE8BE2B86B83}"/>
                  </a:ext>
                </a:extLst>
              </p:cNvPr>
              <p:cNvSpPr txBox="1"/>
              <p:nvPr/>
            </p:nvSpPr>
            <p:spPr>
              <a:xfrm>
                <a:off x="88289" y="4134581"/>
                <a:ext cx="5767667"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10.D. </a:t>
                </a:r>
                <a:r>
                  <a:rPr b="0" dirty="0">
                    <a:solidFill>
                      <a:schemeClr val="tx1"/>
                    </a:solidFill>
                  </a:rPr>
                  <a:t>This paragraph is required by law. The website it references allows one to find out if there are registered sexual offenders in a particular area, including near the property the buyer is considering purchasing.</a:t>
                </a:r>
              </a:p>
            </p:txBody>
          </p:sp>
          <p:pic>
            <p:nvPicPr>
              <p:cNvPr id="100" name="Screen Shot 2018-05-28 at 10.24.12 AM.png" descr="Screen Shot 2018-05-28 at 10.24.12 AM.png">
                <a:extLst>
                  <a:ext uri="{FF2B5EF4-FFF2-40B4-BE49-F238E27FC236}">
                    <a16:creationId xmlns:a16="http://schemas.microsoft.com/office/drawing/2014/main" id="{365BBC31-6789-4528-96FC-879E1E69D946}"/>
                  </a:ext>
                </a:extLst>
              </p:cNvPr>
              <p:cNvPicPr>
                <a:picLocks noChangeAspect="1"/>
              </p:cNvPicPr>
              <p:nvPr/>
            </p:nvPicPr>
            <p:blipFill>
              <a:blip r:embed="rId16"/>
              <a:stretch>
                <a:fillRect/>
              </a:stretch>
            </p:blipFill>
            <p:spPr>
              <a:xfrm>
                <a:off x="121283" y="3197631"/>
                <a:ext cx="5813502" cy="656946"/>
              </a:xfrm>
              <a:prstGeom prst="rect">
                <a:avLst/>
              </a:prstGeom>
              <a:ln w="38100">
                <a:solidFill>
                  <a:schemeClr val="tx1"/>
                </a:solidFill>
                <a:miter lim="400000"/>
              </a:ln>
            </p:spPr>
          </p:pic>
          <p:sp>
            <p:nvSpPr>
              <p:cNvPr id="101" name="Rectangle 2">
                <a:extLst>
                  <a:ext uri="{FF2B5EF4-FFF2-40B4-BE49-F238E27FC236}">
                    <a16:creationId xmlns:a16="http://schemas.microsoft.com/office/drawing/2014/main" id="{06630B21-B49F-4256-B3EA-BA6E6F795B76}"/>
                  </a:ext>
                </a:extLst>
              </p:cNvPr>
              <p:cNvSpPr txBox="1"/>
              <p:nvPr/>
            </p:nvSpPr>
            <p:spPr>
              <a:xfrm>
                <a:off x="0" y="2174234"/>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10.D.</a:t>
                </a:r>
              </a:p>
            </p:txBody>
          </p:sp>
          <p:sp>
            <p:nvSpPr>
              <p:cNvPr id="89" name="Rectangle 88">
                <a:extLst>
                  <a:ext uri="{FF2B5EF4-FFF2-40B4-BE49-F238E27FC236}">
                    <a16:creationId xmlns:a16="http://schemas.microsoft.com/office/drawing/2014/main" id="{4211AEE7-D9A0-48A8-B9B7-84BC9E48BCB6}"/>
                  </a:ext>
                </a:extLst>
              </p:cNvPr>
              <p:cNvSpPr/>
              <p:nvPr/>
            </p:nvSpPr>
            <p:spPr>
              <a:xfrm>
                <a:off x="-10470" y="2633932"/>
                <a:ext cx="6065221" cy="523220"/>
              </a:xfrm>
              <a:prstGeom prst="rect">
                <a:avLst/>
              </a:prstGeom>
            </p:spPr>
            <p:txBody>
              <a:bodyPr wrap="square">
                <a:spAutoFit/>
              </a:bodyPr>
              <a:lstStyle/>
              <a:p>
                <a:pPr algn="ctr"/>
                <a:r>
                  <a:rPr lang="en-US" sz="1400" b="1" dirty="0"/>
                  <a:t>STATUTORY AND OTHER DISCLOSURES…;</a:t>
                </a:r>
              </a:p>
              <a:p>
                <a:pPr algn="ctr"/>
                <a:r>
                  <a:rPr lang="en-US" sz="1400" b="1" dirty="0"/>
                  <a:t>MEGAN’s LAW DATABASE DISCLOSURE</a:t>
                </a:r>
              </a:p>
            </p:txBody>
          </p:sp>
        </p:grpSp>
        <p:sp>
          <p:nvSpPr>
            <p:cNvPr id="109" name="TextBox 108">
              <a:extLst>
                <a:ext uri="{FF2B5EF4-FFF2-40B4-BE49-F238E27FC236}">
                  <a16:creationId xmlns:a16="http://schemas.microsoft.com/office/drawing/2014/main" id="{741AECDB-50D3-4DBE-A5FF-4F5722F76C7C}"/>
                </a:ext>
              </a:extLst>
            </p:cNvPr>
            <p:cNvSpPr txBox="1"/>
            <p:nvPr/>
          </p:nvSpPr>
          <p:spPr>
            <a:xfrm>
              <a:off x="5671941" y="3372347"/>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9" name="Group 48">
            <a:extLst>
              <a:ext uri="{FF2B5EF4-FFF2-40B4-BE49-F238E27FC236}">
                <a16:creationId xmlns:a16="http://schemas.microsoft.com/office/drawing/2014/main" id="{3A78DEE7-D556-43F8-8560-89CF0D0DA410}"/>
              </a:ext>
            </a:extLst>
          </p:cNvPr>
          <p:cNvGrpSpPr/>
          <p:nvPr/>
        </p:nvGrpSpPr>
        <p:grpSpPr>
          <a:xfrm>
            <a:off x="-10470" y="1581151"/>
            <a:ext cx="6085839" cy="4208200"/>
            <a:chOff x="-10470" y="1581151"/>
            <a:chExt cx="6085839" cy="4208200"/>
          </a:xfrm>
        </p:grpSpPr>
        <p:grpSp>
          <p:nvGrpSpPr>
            <p:cNvPr id="87" name="10C">
              <a:extLst>
                <a:ext uri="{FF2B5EF4-FFF2-40B4-BE49-F238E27FC236}">
                  <a16:creationId xmlns:a16="http://schemas.microsoft.com/office/drawing/2014/main" id="{5F98D33F-0F4F-40A3-8C30-2113266B9AEA}"/>
                </a:ext>
              </a:extLst>
            </p:cNvPr>
            <p:cNvGrpSpPr/>
            <p:nvPr/>
          </p:nvGrpSpPr>
          <p:grpSpPr>
            <a:xfrm>
              <a:off x="-10470" y="1581151"/>
              <a:ext cx="6085839" cy="4208200"/>
              <a:chOff x="-10470" y="1581151"/>
              <a:chExt cx="6085839" cy="4208200"/>
            </a:xfrm>
          </p:grpSpPr>
          <p:sp>
            <p:nvSpPr>
              <p:cNvPr id="81" name="Rectangle 80">
                <a:extLst>
                  <a:ext uri="{FF2B5EF4-FFF2-40B4-BE49-F238E27FC236}">
                    <a16:creationId xmlns:a16="http://schemas.microsoft.com/office/drawing/2014/main" id="{2615A8B1-A404-4B54-87F5-A7EE1A90C60B}"/>
                  </a:ext>
                </a:extLst>
              </p:cNvPr>
              <p:cNvSpPr/>
              <p:nvPr/>
            </p:nvSpPr>
            <p:spPr>
              <a:xfrm>
                <a:off x="-10470" y="1581151"/>
                <a:ext cx="6085839" cy="4208200"/>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1" name="TextBox 15">
                <a:extLst>
                  <a:ext uri="{FF2B5EF4-FFF2-40B4-BE49-F238E27FC236}">
                    <a16:creationId xmlns:a16="http://schemas.microsoft.com/office/drawing/2014/main" id="{D55B11CE-CC66-4ACC-BE72-6021B3C4AD2F}"/>
                  </a:ext>
                </a:extLst>
              </p:cNvPr>
              <p:cNvSpPr txBox="1"/>
              <p:nvPr/>
            </p:nvSpPr>
            <p:spPr>
              <a:xfrm>
                <a:off x="84763" y="2875569"/>
                <a:ext cx="5960305" cy="2323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400" dirty="0">
                    <a:solidFill>
                      <a:schemeClr val="tx1"/>
                    </a:solidFill>
                  </a:rPr>
                  <a:t>10.C.</a:t>
                </a:r>
                <a:r>
                  <a:rPr sz="1400" b="0" dirty="0">
                    <a:solidFill>
                      <a:schemeClr val="tx1"/>
                    </a:solidFill>
                  </a:rPr>
                  <a:t> Federal law requires a buyer to withhold part of the purchase price (10% or 15% depending on the price) and send the amount to the IRS to make sure the seller reports the sale and pays any required taxes. The seller can avoid this if the seller asserts, in writing, that the seller is a U.S. citizen, a green card holder or meets the “substantial presence” test. There is a form to do this. (C.A.R. Form AS) The seller must include a taxpayer ID (social security number) on this form and give it to the buyer.</a:t>
                </a:r>
              </a:p>
              <a:p>
                <a:pPr marL="285750" indent="-285750">
                  <a:spcBef>
                    <a:spcPts val="600"/>
                  </a:spcBef>
                  <a:buClr>
                    <a:srgbClr val="000000"/>
                  </a:buClr>
                  <a:buSzPct val="100000"/>
                  <a:buFont typeface="Arial"/>
                  <a:buChar char="•"/>
                  <a:defRPr sz="1500">
                    <a:solidFill>
                      <a:srgbClr val="44546A"/>
                    </a:solidFill>
                    <a:latin typeface="+mn-lt"/>
                    <a:ea typeface="+mn-ea"/>
                    <a:cs typeface="+mn-cs"/>
                    <a:sym typeface="Helvetica"/>
                  </a:defRPr>
                </a:pPr>
                <a:r>
                  <a:rPr sz="1400" dirty="0">
                    <a:solidFill>
                      <a:schemeClr val="tx1"/>
                    </a:solidFill>
                  </a:rPr>
                  <a:t>Some sellers are concerned about giving their social security number to the buyer. That can be avoided if both of the following occur:</a:t>
                </a:r>
              </a:p>
            </p:txBody>
          </p:sp>
          <p:sp>
            <p:nvSpPr>
              <p:cNvPr id="92" name="The seller gives the fully completed form to the title or escrow company instead…">
                <a:extLst>
                  <a:ext uri="{FF2B5EF4-FFF2-40B4-BE49-F238E27FC236}">
                    <a16:creationId xmlns:a16="http://schemas.microsoft.com/office/drawing/2014/main" id="{5E439CFE-2630-408A-8C1E-2E0234B81095}"/>
                  </a:ext>
                </a:extLst>
              </p:cNvPr>
              <p:cNvSpPr txBox="1"/>
              <p:nvPr/>
            </p:nvSpPr>
            <p:spPr>
              <a:xfrm>
                <a:off x="175562" y="5310158"/>
                <a:ext cx="5749327" cy="4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285750" indent="-285750">
                  <a:lnSpc>
                    <a:spcPct val="80000"/>
                  </a:lnSpc>
                  <a:spcBef>
                    <a:spcPts val="600"/>
                  </a:spcBef>
                  <a:buClr>
                    <a:srgbClr val="000000"/>
                  </a:buClr>
                  <a:buSzPct val="100000"/>
                  <a:buFont typeface="Arial"/>
                  <a:buChar char="✓"/>
                  <a:defRPr sz="1500">
                    <a:solidFill>
                      <a:srgbClr val="44546A"/>
                    </a:solidFill>
                    <a:latin typeface="+mn-lt"/>
                    <a:ea typeface="+mn-ea"/>
                    <a:cs typeface="+mn-cs"/>
                    <a:sym typeface="Helvetica"/>
                  </a:defRPr>
                </a:pPr>
                <a:r>
                  <a:rPr sz="1200" dirty="0">
                    <a:solidFill>
                      <a:schemeClr val="tx1"/>
                    </a:solidFill>
                  </a:rPr>
                  <a:t>The seller gives the fully completed form to the title or escrow company instead</a:t>
                </a:r>
              </a:p>
              <a:p>
                <a:pPr marL="285750" indent="-285750">
                  <a:lnSpc>
                    <a:spcPct val="80000"/>
                  </a:lnSpc>
                  <a:spcBef>
                    <a:spcPts val="600"/>
                  </a:spcBef>
                  <a:buClr>
                    <a:srgbClr val="000000"/>
                  </a:buClr>
                  <a:buSzPct val="100000"/>
                  <a:buFont typeface="Arial"/>
                  <a:buChar char="✓"/>
                  <a:defRPr sz="1500">
                    <a:solidFill>
                      <a:srgbClr val="44546A"/>
                    </a:solidFill>
                    <a:latin typeface="+mn-lt"/>
                    <a:ea typeface="+mn-ea"/>
                    <a:cs typeface="+mn-cs"/>
                    <a:sym typeface="Helvetica"/>
                  </a:defRPr>
                </a:pPr>
                <a:r>
                  <a:rPr sz="1200" dirty="0">
                    <a:solidFill>
                      <a:schemeClr val="tx1"/>
                    </a:solidFill>
                  </a:rPr>
                  <a:t>The title or escrow company agrees to give their own affidavit to the buyer.</a:t>
                </a:r>
              </a:p>
            </p:txBody>
          </p:sp>
          <p:pic>
            <p:nvPicPr>
              <p:cNvPr id="93" name="Screen Shot 2018-05-28 at 10.23.02 AM.png" descr="Screen Shot 2018-05-28 at 10.23.02 AM.png">
                <a:extLst>
                  <a:ext uri="{FF2B5EF4-FFF2-40B4-BE49-F238E27FC236}">
                    <a16:creationId xmlns:a16="http://schemas.microsoft.com/office/drawing/2014/main" id="{D40C49FE-6D70-46F4-AEAD-95D2FD55CD68}"/>
                  </a:ext>
                </a:extLst>
              </p:cNvPr>
              <p:cNvPicPr>
                <a:picLocks noChangeAspect="1"/>
              </p:cNvPicPr>
              <p:nvPr/>
            </p:nvPicPr>
            <p:blipFill>
              <a:blip r:embed="rId17"/>
              <a:stretch>
                <a:fillRect/>
              </a:stretch>
            </p:blipFill>
            <p:spPr>
              <a:xfrm>
                <a:off x="88289" y="2549705"/>
                <a:ext cx="5885808" cy="246385"/>
              </a:xfrm>
              <a:prstGeom prst="rect">
                <a:avLst/>
              </a:prstGeom>
              <a:ln w="38100">
                <a:solidFill>
                  <a:schemeClr val="tx1"/>
                </a:solidFill>
                <a:miter lim="400000"/>
              </a:ln>
            </p:spPr>
          </p:pic>
          <p:sp>
            <p:nvSpPr>
              <p:cNvPr id="94" name="Rectangle 2">
                <a:extLst>
                  <a:ext uri="{FF2B5EF4-FFF2-40B4-BE49-F238E27FC236}">
                    <a16:creationId xmlns:a16="http://schemas.microsoft.com/office/drawing/2014/main" id="{D934D114-658B-4172-B8DA-1BAEE7E78840}"/>
                  </a:ext>
                </a:extLst>
              </p:cNvPr>
              <p:cNvSpPr txBox="1"/>
              <p:nvPr/>
            </p:nvSpPr>
            <p:spPr>
              <a:xfrm>
                <a:off x="8443" y="1660246"/>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10.C.</a:t>
                </a:r>
              </a:p>
            </p:txBody>
          </p:sp>
          <p:sp>
            <p:nvSpPr>
              <p:cNvPr id="82" name="Rectangle 81">
                <a:extLst>
                  <a:ext uri="{FF2B5EF4-FFF2-40B4-BE49-F238E27FC236}">
                    <a16:creationId xmlns:a16="http://schemas.microsoft.com/office/drawing/2014/main" id="{ADEFCFF2-C24A-48CB-ADFB-351D2EB81273}"/>
                  </a:ext>
                </a:extLst>
              </p:cNvPr>
              <p:cNvSpPr/>
              <p:nvPr/>
            </p:nvSpPr>
            <p:spPr>
              <a:xfrm>
                <a:off x="21367" y="2162457"/>
                <a:ext cx="6033384" cy="338554"/>
              </a:xfrm>
              <a:prstGeom prst="rect">
                <a:avLst/>
              </a:prstGeom>
            </p:spPr>
            <p:txBody>
              <a:bodyPr wrap="square">
                <a:spAutoFit/>
              </a:bodyPr>
              <a:lstStyle/>
              <a:p>
                <a:pPr algn="ctr"/>
                <a:r>
                  <a:rPr lang="en-US" sz="1600" b="1" dirty="0"/>
                  <a:t>STATUTORY AND OTHER DISCLOSURES…; WITHHOLDING TAXES</a:t>
                </a:r>
              </a:p>
            </p:txBody>
          </p:sp>
        </p:grpSp>
        <p:sp>
          <p:nvSpPr>
            <p:cNvPr id="110" name="TextBox 109">
              <a:extLst>
                <a:ext uri="{FF2B5EF4-FFF2-40B4-BE49-F238E27FC236}">
                  <a16:creationId xmlns:a16="http://schemas.microsoft.com/office/drawing/2014/main" id="{FDEF6229-DA6B-47EA-A404-037E63A46953}"/>
                </a:ext>
              </a:extLst>
            </p:cNvPr>
            <p:cNvSpPr txBox="1"/>
            <p:nvPr/>
          </p:nvSpPr>
          <p:spPr>
            <a:xfrm>
              <a:off x="5621978" y="1648824"/>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0" name="Group 49">
            <a:extLst>
              <a:ext uri="{FF2B5EF4-FFF2-40B4-BE49-F238E27FC236}">
                <a16:creationId xmlns:a16="http://schemas.microsoft.com/office/drawing/2014/main" id="{8B6255EC-50D3-48F7-9EA8-13699B06172E}"/>
              </a:ext>
            </a:extLst>
          </p:cNvPr>
          <p:cNvGrpSpPr/>
          <p:nvPr/>
        </p:nvGrpSpPr>
        <p:grpSpPr>
          <a:xfrm>
            <a:off x="-10470" y="1976716"/>
            <a:ext cx="6083598" cy="4091182"/>
            <a:chOff x="-10470" y="1976716"/>
            <a:chExt cx="6083598" cy="4091182"/>
          </a:xfrm>
        </p:grpSpPr>
        <p:grpSp>
          <p:nvGrpSpPr>
            <p:cNvPr id="76" name="10B">
              <a:extLst>
                <a:ext uri="{FF2B5EF4-FFF2-40B4-BE49-F238E27FC236}">
                  <a16:creationId xmlns:a16="http://schemas.microsoft.com/office/drawing/2014/main" id="{EE627530-82BB-4026-9B78-5D8D2590CEB8}"/>
                </a:ext>
              </a:extLst>
            </p:cNvPr>
            <p:cNvGrpSpPr/>
            <p:nvPr/>
          </p:nvGrpSpPr>
          <p:grpSpPr>
            <a:xfrm>
              <a:off x="-10470" y="1976716"/>
              <a:ext cx="6083598" cy="4091182"/>
              <a:chOff x="18716" y="847726"/>
              <a:chExt cx="6083598" cy="4091182"/>
            </a:xfrm>
          </p:grpSpPr>
          <p:sp>
            <p:nvSpPr>
              <p:cNvPr id="69" name="Rectangle 68">
                <a:extLst>
                  <a:ext uri="{FF2B5EF4-FFF2-40B4-BE49-F238E27FC236}">
                    <a16:creationId xmlns:a16="http://schemas.microsoft.com/office/drawing/2014/main" id="{1C0A9164-1E1F-4A90-A3FA-D2A8B48186CC}"/>
                  </a:ext>
                </a:extLst>
              </p:cNvPr>
              <p:cNvSpPr/>
              <p:nvPr/>
            </p:nvSpPr>
            <p:spPr>
              <a:xfrm>
                <a:off x="18716" y="847726"/>
                <a:ext cx="6083598" cy="4062124"/>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3" name="TextBox 15">
                <a:extLst>
                  <a:ext uri="{FF2B5EF4-FFF2-40B4-BE49-F238E27FC236}">
                    <a16:creationId xmlns:a16="http://schemas.microsoft.com/office/drawing/2014/main" id="{0D77F5B5-4972-4FE7-967B-DA71254047A0}"/>
                  </a:ext>
                </a:extLst>
              </p:cNvPr>
              <p:cNvSpPr txBox="1"/>
              <p:nvPr/>
            </p:nvSpPr>
            <p:spPr>
              <a:xfrm>
                <a:off x="165053" y="2999920"/>
                <a:ext cx="5846453"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500" dirty="0">
                    <a:solidFill>
                      <a:schemeClr val="tx1"/>
                    </a:solidFill>
                  </a:rPr>
                  <a:t>10.B. </a:t>
                </a:r>
                <a:r>
                  <a:rPr sz="1500" b="0" dirty="0">
                    <a:solidFill>
                      <a:schemeClr val="tx1"/>
                    </a:solidFill>
                  </a:rPr>
                  <a:t>Unless exempt, the seller must provide the buyer with a specific form called the NHD. This form discloses if the Property is in one of 6 hazard zones (2 fire zones, 2 flood zones, 2 earthquake zones). Even if the seller does not have to give that specific form, the seller must still disclose if the Property is in one of these 6 hazard zones. Regardless, most sellers satisfy this obligation by paying a third-party reporting company to check public records and make the disclosure.</a:t>
                </a:r>
              </a:p>
            </p:txBody>
          </p:sp>
          <p:pic>
            <p:nvPicPr>
              <p:cNvPr id="84" name="Screen Shot 2018-05-28 at 10.22.21 AM.png" descr="Screen Shot 2018-05-28 at 10.22.21 AM.png">
                <a:extLst>
                  <a:ext uri="{FF2B5EF4-FFF2-40B4-BE49-F238E27FC236}">
                    <a16:creationId xmlns:a16="http://schemas.microsoft.com/office/drawing/2014/main" id="{A4E181CD-B3EE-45CF-B719-C23C3D39BEE3}"/>
                  </a:ext>
                </a:extLst>
              </p:cNvPr>
              <p:cNvPicPr>
                <a:picLocks noChangeAspect="1"/>
              </p:cNvPicPr>
              <p:nvPr/>
            </p:nvPicPr>
            <p:blipFill>
              <a:blip r:embed="rId18"/>
              <a:stretch>
                <a:fillRect/>
              </a:stretch>
            </p:blipFill>
            <p:spPr>
              <a:xfrm>
                <a:off x="142801" y="2195067"/>
                <a:ext cx="5820661" cy="638633"/>
              </a:xfrm>
              <a:prstGeom prst="rect">
                <a:avLst/>
              </a:prstGeom>
              <a:ln w="38100">
                <a:solidFill>
                  <a:schemeClr val="tx1"/>
                </a:solidFill>
                <a:miter lim="400000"/>
              </a:ln>
            </p:spPr>
          </p:pic>
          <p:sp>
            <p:nvSpPr>
              <p:cNvPr id="85" name="Rectangle 2">
                <a:extLst>
                  <a:ext uri="{FF2B5EF4-FFF2-40B4-BE49-F238E27FC236}">
                    <a16:creationId xmlns:a16="http://schemas.microsoft.com/office/drawing/2014/main" id="{72BBABB6-094B-4CE7-9E05-74FF4AD2FD7C}"/>
                  </a:ext>
                </a:extLst>
              </p:cNvPr>
              <p:cNvSpPr txBox="1"/>
              <p:nvPr/>
            </p:nvSpPr>
            <p:spPr>
              <a:xfrm>
                <a:off x="25813" y="947169"/>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10.b.</a:t>
                </a:r>
              </a:p>
            </p:txBody>
          </p:sp>
          <p:sp>
            <p:nvSpPr>
              <p:cNvPr id="75" name="Rectangle 74">
                <a:extLst>
                  <a:ext uri="{FF2B5EF4-FFF2-40B4-BE49-F238E27FC236}">
                    <a16:creationId xmlns:a16="http://schemas.microsoft.com/office/drawing/2014/main" id="{EBA433FA-6940-447A-BD5B-B9B1337AD213}"/>
                  </a:ext>
                </a:extLst>
              </p:cNvPr>
              <p:cNvSpPr/>
              <p:nvPr/>
            </p:nvSpPr>
            <p:spPr>
              <a:xfrm>
                <a:off x="48857" y="1415768"/>
                <a:ext cx="6046481" cy="584775"/>
              </a:xfrm>
              <a:prstGeom prst="rect">
                <a:avLst/>
              </a:prstGeom>
            </p:spPr>
            <p:txBody>
              <a:bodyPr wrap="square">
                <a:spAutoFit/>
              </a:bodyPr>
              <a:lstStyle/>
              <a:p>
                <a:pPr algn="ctr"/>
                <a:r>
                  <a:rPr lang="en-US" sz="1600" b="1" dirty="0"/>
                  <a:t>STATUTORY AND OTHER DISCLOSURES…; NATURAL AND ENVIRONMENTAL HAZARD DISCLOSURES AND OTHER BOOKLETS</a:t>
                </a:r>
              </a:p>
            </p:txBody>
          </p:sp>
        </p:grpSp>
        <p:sp>
          <p:nvSpPr>
            <p:cNvPr id="111" name="TextBox 110">
              <a:extLst>
                <a:ext uri="{FF2B5EF4-FFF2-40B4-BE49-F238E27FC236}">
                  <a16:creationId xmlns:a16="http://schemas.microsoft.com/office/drawing/2014/main" id="{8E010993-E426-4FEA-A4F2-1EAA93F046A5}"/>
                </a:ext>
              </a:extLst>
            </p:cNvPr>
            <p:cNvSpPr txBox="1"/>
            <p:nvPr/>
          </p:nvSpPr>
          <p:spPr>
            <a:xfrm>
              <a:off x="5691516" y="2048083"/>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1" name="Group 50">
            <a:extLst>
              <a:ext uri="{FF2B5EF4-FFF2-40B4-BE49-F238E27FC236}">
                <a16:creationId xmlns:a16="http://schemas.microsoft.com/office/drawing/2014/main" id="{161D695C-C94A-4D74-BCF1-3BD839A8B0C9}"/>
              </a:ext>
            </a:extLst>
          </p:cNvPr>
          <p:cNvGrpSpPr/>
          <p:nvPr/>
        </p:nvGrpSpPr>
        <p:grpSpPr>
          <a:xfrm>
            <a:off x="148778" y="3347265"/>
            <a:ext cx="6000421" cy="2838581"/>
            <a:chOff x="148778" y="3347265"/>
            <a:chExt cx="6000421" cy="2838581"/>
          </a:xfrm>
        </p:grpSpPr>
        <p:grpSp>
          <p:nvGrpSpPr>
            <p:cNvPr id="64" name="10A7">
              <a:extLst>
                <a:ext uri="{FF2B5EF4-FFF2-40B4-BE49-F238E27FC236}">
                  <a16:creationId xmlns:a16="http://schemas.microsoft.com/office/drawing/2014/main" id="{91B2CFC2-F7CC-43B2-98F0-4277E745ECBC}"/>
                </a:ext>
              </a:extLst>
            </p:cNvPr>
            <p:cNvGrpSpPr/>
            <p:nvPr/>
          </p:nvGrpSpPr>
          <p:grpSpPr>
            <a:xfrm>
              <a:off x="148778" y="3347265"/>
              <a:ext cx="6000421" cy="2838581"/>
              <a:chOff x="136388" y="938460"/>
              <a:chExt cx="6000421" cy="2838581"/>
            </a:xfrm>
          </p:grpSpPr>
          <p:sp>
            <p:nvSpPr>
              <p:cNvPr id="63" name="Rectangle 62">
                <a:extLst>
                  <a:ext uri="{FF2B5EF4-FFF2-40B4-BE49-F238E27FC236}">
                    <a16:creationId xmlns:a16="http://schemas.microsoft.com/office/drawing/2014/main" id="{D4C50F7F-D777-4F26-A142-84EFE35181B2}"/>
                  </a:ext>
                </a:extLst>
              </p:cNvPr>
              <p:cNvSpPr/>
              <p:nvPr/>
            </p:nvSpPr>
            <p:spPr>
              <a:xfrm>
                <a:off x="136388" y="938460"/>
                <a:ext cx="6000421" cy="2799550"/>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7" name="TextBox 15">
                <a:extLst>
                  <a:ext uri="{FF2B5EF4-FFF2-40B4-BE49-F238E27FC236}">
                    <a16:creationId xmlns:a16="http://schemas.microsoft.com/office/drawing/2014/main" id="{1C80E24E-18B4-4A72-A125-C364FAC3B67A}"/>
                  </a:ext>
                </a:extLst>
              </p:cNvPr>
              <p:cNvSpPr txBox="1"/>
              <p:nvPr/>
            </p:nvSpPr>
            <p:spPr>
              <a:xfrm>
                <a:off x="274845" y="2449041"/>
                <a:ext cx="5726530" cy="132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10.A. (7)</a:t>
                </a:r>
                <a:r>
                  <a:rPr b="0" dirty="0">
                    <a:solidFill>
                      <a:schemeClr val="tx1"/>
                    </a:solidFill>
                  </a:rPr>
                  <a:t> If the buyer gets the </a:t>
                </a:r>
                <a:r>
                  <a:rPr b="0" dirty="0">
                    <a:solidFill>
                      <a:schemeClr val="tx1"/>
                    </a:solidFill>
                    <a:uFill>
                      <a:solidFill>
                        <a:srgbClr val="0000FF"/>
                      </a:solidFill>
                    </a:uFill>
                  </a:rPr>
                  <a:t>TDS</a:t>
                </a:r>
                <a:r>
                  <a:rPr b="0" dirty="0">
                    <a:solidFill>
                      <a:schemeClr val="tx1"/>
                    </a:solidFill>
                  </a:rPr>
                  <a:t> and </a:t>
                </a:r>
                <a:r>
                  <a:rPr b="0" dirty="0">
                    <a:solidFill>
                      <a:schemeClr val="tx1"/>
                    </a:solidFill>
                    <a:uFill>
                      <a:solidFill>
                        <a:srgbClr val="0000FF"/>
                      </a:solidFill>
                    </a:uFill>
                  </a:rPr>
                  <a:t>SPQ</a:t>
                </a:r>
                <a:r>
                  <a:rPr b="0" dirty="0">
                    <a:solidFill>
                      <a:schemeClr val="tx1"/>
                    </a:solidFill>
                  </a:rPr>
                  <a:t> after the buyer has already given an offer to the seller, and the buyer does not like what is in the disclosures, the law and contract give the buyer the right, for a few days, to cancel the contract.</a:t>
                </a:r>
              </a:p>
            </p:txBody>
          </p:sp>
          <p:pic>
            <p:nvPicPr>
              <p:cNvPr id="78" name="Screen Shot 2018-05-28 at 10.21.30 AM.png" descr="Screen Shot 2018-05-28 at 10.21.30 AM.png">
                <a:extLst>
                  <a:ext uri="{FF2B5EF4-FFF2-40B4-BE49-F238E27FC236}">
                    <a16:creationId xmlns:a16="http://schemas.microsoft.com/office/drawing/2014/main" id="{803D236A-8202-4A59-8A06-301BDB0D67B0}"/>
                  </a:ext>
                </a:extLst>
              </p:cNvPr>
              <p:cNvPicPr>
                <a:picLocks noChangeAspect="1"/>
              </p:cNvPicPr>
              <p:nvPr/>
            </p:nvPicPr>
            <p:blipFill>
              <a:blip r:embed="rId19"/>
              <a:stretch>
                <a:fillRect/>
              </a:stretch>
            </p:blipFill>
            <p:spPr>
              <a:xfrm>
                <a:off x="276250" y="1941883"/>
                <a:ext cx="5737422" cy="341845"/>
              </a:xfrm>
              <a:prstGeom prst="rect">
                <a:avLst/>
              </a:prstGeom>
              <a:ln w="38100">
                <a:solidFill>
                  <a:schemeClr val="tx1"/>
                </a:solidFill>
                <a:miter lim="400000"/>
              </a:ln>
            </p:spPr>
          </p:pic>
          <p:sp>
            <p:nvSpPr>
              <p:cNvPr id="79" name="Rectangle 2">
                <a:extLst>
                  <a:ext uri="{FF2B5EF4-FFF2-40B4-BE49-F238E27FC236}">
                    <a16:creationId xmlns:a16="http://schemas.microsoft.com/office/drawing/2014/main" id="{46C1790B-AEF6-42EB-80A0-EE1F274A48E2}"/>
                  </a:ext>
                </a:extLst>
              </p:cNvPr>
              <p:cNvSpPr txBox="1"/>
              <p:nvPr/>
            </p:nvSpPr>
            <p:spPr>
              <a:xfrm>
                <a:off x="152664" y="1033383"/>
                <a:ext cx="266753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10.A.(7)</a:t>
                </a:r>
              </a:p>
            </p:txBody>
          </p:sp>
          <p:sp>
            <p:nvSpPr>
              <p:cNvPr id="80" name="TextBox 14">
                <a:extLst>
                  <a:ext uri="{FF2B5EF4-FFF2-40B4-BE49-F238E27FC236}">
                    <a16:creationId xmlns:a16="http://schemas.microsoft.com/office/drawing/2014/main" id="{93687AC1-54BF-4E75-A5F1-9541D9EE9350}"/>
                  </a:ext>
                </a:extLst>
              </p:cNvPr>
              <p:cNvSpPr txBox="1"/>
              <p:nvPr/>
            </p:nvSpPr>
            <p:spPr>
              <a:xfrm>
                <a:off x="136388" y="1462252"/>
                <a:ext cx="5975695" cy="387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spAutoFit/>
              </a:bodyPr>
              <a:lstStyle>
                <a:lvl1pPr>
                  <a:lnSpc>
                    <a:spcPct val="80000"/>
                  </a:lnSpc>
                  <a:defRPr sz="3500" b="1" cap="all">
                    <a:solidFill>
                      <a:srgbClr val="2B2027"/>
                    </a:solidFill>
                    <a:latin typeface="+mn-lt"/>
                    <a:ea typeface="+mn-ea"/>
                    <a:cs typeface="+mn-cs"/>
                    <a:sym typeface="Helvetica"/>
                  </a:defRPr>
                </a:lvl1pPr>
              </a:lstStyle>
              <a:p>
                <a:pPr algn="ctr"/>
                <a:r>
                  <a:rPr sz="1200" dirty="0"/>
                  <a:t>STATUTORY AND OTHER DISCLOSURES (INCLUDING LEAD-BASED PAINT HAZARD DISCLOSURES) AND CANCELLATION RIGHTS</a:t>
                </a:r>
              </a:p>
            </p:txBody>
          </p:sp>
        </p:grpSp>
        <p:sp>
          <p:nvSpPr>
            <p:cNvPr id="112" name="TextBox 111">
              <a:extLst>
                <a:ext uri="{FF2B5EF4-FFF2-40B4-BE49-F238E27FC236}">
                  <a16:creationId xmlns:a16="http://schemas.microsoft.com/office/drawing/2014/main" id="{6BA89195-9FD7-40E8-A93E-F0F1A2910AB2}"/>
                </a:ext>
              </a:extLst>
            </p:cNvPr>
            <p:cNvSpPr txBox="1"/>
            <p:nvPr/>
          </p:nvSpPr>
          <p:spPr>
            <a:xfrm>
              <a:off x="5691516" y="3382452"/>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3" name="Group 52">
            <a:extLst>
              <a:ext uri="{FF2B5EF4-FFF2-40B4-BE49-F238E27FC236}">
                <a16:creationId xmlns:a16="http://schemas.microsoft.com/office/drawing/2014/main" id="{63C7E1F1-70C7-46DD-A6B4-52462C894751}"/>
              </a:ext>
            </a:extLst>
          </p:cNvPr>
          <p:cNvGrpSpPr/>
          <p:nvPr/>
        </p:nvGrpSpPr>
        <p:grpSpPr>
          <a:xfrm>
            <a:off x="60188" y="1671179"/>
            <a:ext cx="6028714" cy="4463080"/>
            <a:chOff x="60188" y="1671179"/>
            <a:chExt cx="6028714" cy="4463080"/>
          </a:xfrm>
        </p:grpSpPr>
        <p:grpSp>
          <p:nvGrpSpPr>
            <p:cNvPr id="58" name="10A5 and 10A6">
              <a:extLst>
                <a:ext uri="{FF2B5EF4-FFF2-40B4-BE49-F238E27FC236}">
                  <a16:creationId xmlns:a16="http://schemas.microsoft.com/office/drawing/2014/main" id="{86DCE279-3275-4D22-AAE6-F03D2C68A10D}"/>
                </a:ext>
              </a:extLst>
            </p:cNvPr>
            <p:cNvGrpSpPr/>
            <p:nvPr/>
          </p:nvGrpSpPr>
          <p:grpSpPr>
            <a:xfrm>
              <a:off x="60188" y="1671179"/>
              <a:ext cx="6028714" cy="4463080"/>
              <a:chOff x="60188" y="1671179"/>
              <a:chExt cx="6028714" cy="4463080"/>
            </a:xfrm>
          </p:grpSpPr>
          <p:sp>
            <p:nvSpPr>
              <p:cNvPr id="57" name="Rectangle 56">
                <a:extLst>
                  <a:ext uri="{FF2B5EF4-FFF2-40B4-BE49-F238E27FC236}">
                    <a16:creationId xmlns:a16="http://schemas.microsoft.com/office/drawing/2014/main" id="{259FEB7F-C709-4494-9E92-FF33CAA7D0A5}"/>
                  </a:ext>
                </a:extLst>
              </p:cNvPr>
              <p:cNvSpPr/>
              <p:nvPr/>
            </p:nvSpPr>
            <p:spPr>
              <a:xfrm>
                <a:off x="91838" y="1671179"/>
                <a:ext cx="5993516" cy="4410231"/>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1" name="TextBox 15">
                <a:extLst>
                  <a:ext uri="{FF2B5EF4-FFF2-40B4-BE49-F238E27FC236}">
                    <a16:creationId xmlns:a16="http://schemas.microsoft.com/office/drawing/2014/main" id="{AF1869EF-FD49-4A2F-953A-8F3F4F240970}"/>
                  </a:ext>
                </a:extLst>
              </p:cNvPr>
              <p:cNvSpPr txBox="1"/>
              <p:nvPr/>
            </p:nvSpPr>
            <p:spPr>
              <a:xfrm>
                <a:off x="186566" y="3518162"/>
                <a:ext cx="5835865" cy="2616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10.A. (5) </a:t>
                </a:r>
                <a:r>
                  <a:rPr b="0" dirty="0">
                    <a:solidFill>
                      <a:schemeClr val="tx1"/>
                    </a:solidFill>
                  </a:rPr>
                  <a:t>Once the buyer receives these disclosures, they should be reviewed carefully, and the buyer should sign them within the time specified in paragraph 14.B. (1)</a:t>
                </a:r>
              </a:p>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10.A. (6)</a:t>
                </a:r>
                <a:r>
                  <a:rPr b="0" dirty="0">
                    <a:solidFill>
                      <a:schemeClr val="tx1"/>
                    </a:solidFill>
                  </a:rPr>
                  <a:t> If prior to the Close of Escrow, seller finds out about something that negatively and materially impacts the property, or a material inaccuracy in one of their disclosures previously provided, that seller must promptly update or amend their disclosure in writing to reflect this new information!</a:t>
                </a:r>
              </a:p>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EXCEPTION: </a:t>
                </a:r>
                <a:r>
                  <a:rPr lang="en-US" dirty="0">
                    <a:solidFill>
                      <a:schemeClr val="tx1"/>
                    </a:solidFill>
                  </a:rPr>
                  <a:t>I</a:t>
                </a:r>
                <a:r>
                  <a:rPr b="0" dirty="0">
                    <a:solidFill>
                      <a:schemeClr val="tx1"/>
                    </a:solidFill>
                  </a:rPr>
                  <a:t>f the buyer discovers the new information or inaccuracy on their own, or if it’s found in a report provided to or paid by the buyer, the seller is NOT obligated to update their disclosure.</a:t>
                </a:r>
              </a:p>
            </p:txBody>
          </p:sp>
          <p:sp>
            <p:nvSpPr>
              <p:cNvPr id="72" name="Rectangle 2">
                <a:extLst>
                  <a:ext uri="{FF2B5EF4-FFF2-40B4-BE49-F238E27FC236}">
                    <a16:creationId xmlns:a16="http://schemas.microsoft.com/office/drawing/2014/main" id="{694151A9-A516-4D08-A0D6-118B77453345}"/>
                  </a:ext>
                </a:extLst>
              </p:cNvPr>
              <p:cNvSpPr txBox="1"/>
              <p:nvPr/>
            </p:nvSpPr>
            <p:spPr>
              <a:xfrm>
                <a:off x="109659" y="1735702"/>
                <a:ext cx="279590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10.A.(5&amp;6)</a:t>
                </a:r>
              </a:p>
            </p:txBody>
          </p:sp>
          <p:pic>
            <p:nvPicPr>
              <p:cNvPr id="73" name="Screen Shot 2018-07-01 at 12.11.31 PM.png" descr="Screen Shot 2018-07-01 at 12.11.31 PM.png">
                <a:extLst>
                  <a:ext uri="{FF2B5EF4-FFF2-40B4-BE49-F238E27FC236}">
                    <a16:creationId xmlns:a16="http://schemas.microsoft.com/office/drawing/2014/main" id="{128A25D4-9BC8-482B-B77E-8938E7291A45}"/>
                  </a:ext>
                </a:extLst>
              </p:cNvPr>
              <p:cNvPicPr>
                <a:picLocks noChangeAspect="1"/>
              </p:cNvPicPr>
              <p:nvPr/>
            </p:nvPicPr>
            <p:blipFill>
              <a:blip r:embed="rId20"/>
              <a:stretch>
                <a:fillRect/>
              </a:stretch>
            </p:blipFill>
            <p:spPr>
              <a:xfrm>
                <a:off x="298025" y="2623040"/>
                <a:ext cx="5659938" cy="786310"/>
              </a:xfrm>
              <a:prstGeom prst="rect">
                <a:avLst/>
              </a:prstGeom>
              <a:ln w="38100">
                <a:solidFill>
                  <a:schemeClr val="tx1"/>
                </a:solidFill>
                <a:miter lim="400000"/>
              </a:ln>
            </p:spPr>
          </p:pic>
          <p:sp>
            <p:nvSpPr>
              <p:cNvPr id="74" name="TextBox 14">
                <a:extLst>
                  <a:ext uri="{FF2B5EF4-FFF2-40B4-BE49-F238E27FC236}">
                    <a16:creationId xmlns:a16="http://schemas.microsoft.com/office/drawing/2014/main" id="{9B531051-C456-4830-921E-0A0FEC5AF385}"/>
                  </a:ext>
                </a:extLst>
              </p:cNvPr>
              <p:cNvSpPr txBox="1"/>
              <p:nvPr/>
            </p:nvSpPr>
            <p:spPr>
              <a:xfrm>
                <a:off x="60188" y="2176844"/>
                <a:ext cx="6028714" cy="402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noAutofit/>
              </a:bodyPr>
              <a:lstStyle>
                <a:lvl1pPr>
                  <a:lnSpc>
                    <a:spcPct val="80000"/>
                  </a:lnSpc>
                  <a:defRPr sz="3500" b="1" cap="all">
                    <a:solidFill>
                      <a:srgbClr val="2B2027"/>
                    </a:solidFill>
                    <a:latin typeface="+mn-lt"/>
                    <a:ea typeface="+mn-ea"/>
                    <a:cs typeface="+mn-cs"/>
                    <a:sym typeface="Helvetica"/>
                  </a:defRPr>
                </a:lvl1pPr>
              </a:lstStyle>
              <a:p>
                <a:pPr algn="ctr"/>
                <a:r>
                  <a:rPr sz="1200" dirty="0">
                    <a:solidFill>
                      <a:sysClr val="windowText" lastClr="000000"/>
                    </a:solidFill>
                  </a:rPr>
                  <a:t>STATUTORY AND OTHER DISCLOSURES (INCLUDING LEAD-BASED PAINT HAZARD DISCLOSURES) AND CANCELLATION RIGHTS</a:t>
                </a:r>
              </a:p>
            </p:txBody>
          </p:sp>
        </p:grpSp>
        <p:sp>
          <p:nvSpPr>
            <p:cNvPr id="115" name="TextBox 114">
              <a:extLst>
                <a:ext uri="{FF2B5EF4-FFF2-40B4-BE49-F238E27FC236}">
                  <a16:creationId xmlns:a16="http://schemas.microsoft.com/office/drawing/2014/main" id="{00FF141C-D87E-4416-99B7-6E607B33B4FD}"/>
                </a:ext>
              </a:extLst>
            </p:cNvPr>
            <p:cNvSpPr txBox="1"/>
            <p:nvPr/>
          </p:nvSpPr>
          <p:spPr>
            <a:xfrm>
              <a:off x="5708056" y="1725650"/>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4" name="Group 53">
            <a:extLst>
              <a:ext uri="{FF2B5EF4-FFF2-40B4-BE49-F238E27FC236}">
                <a16:creationId xmlns:a16="http://schemas.microsoft.com/office/drawing/2014/main" id="{3052F24F-3208-479E-82A0-84177F8C7D3B}"/>
              </a:ext>
            </a:extLst>
          </p:cNvPr>
          <p:cNvGrpSpPr/>
          <p:nvPr/>
        </p:nvGrpSpPr>
        <p:grpSpPr>
          <a:xfrm>
            <a:off x="155682" y="2906681"/>
            <a:ext cx="5980198" cy="3188241"/>
            <a:chOff x="155682" y="2906681"/>
            <a:chExt cx="5980198" cy="3188241"/>
          </a:xfrm>
        </p:grpSpPr>
        <p:grpSp>
          <p:nvGrpSpPr>
            <p:cNvPr id="52" name="10A4">
              <a:extLst>
                <a:ext uri="{FF2B5EF4-FFF2-40B4-BE49-F238E27FC236}">
                  <a16:creationId xmlns:a16="http://schemas.microsoft.com/office/drawing/2014/main" id="{62CAA3DE-237E-4BF6-98AB-A9B1D2D8AE23}"/>
                </a:ext>
              </a:extLst>
            </p:cNvPr>
            <p:cNvGrpSpPr/>
            <p:nvPr/>
          </p:nvGrpSpPr>
          <p:grpSpPr>
            <a:xfrm>
              <a:off x="155682" y="2906681"/>
              <a:ext cx="5980198" cy="3188241"/>
              <a:chOff x="89372" y="1251513"/>
              <a:chExt cx="5980198" cy="3188241"/>
            </a:xfrm>
          </p:grpSpPr>
          <p:sp>
            <p:nvSpPr>
              <p:cNvPr id="47" name="Rectangle 46">
                <a:extLst>
                  <a:ext uri="{FF2B5EF4-FFF2-40B4-BE49-F238E27FC236}">
                    <a16:creationId xmlns:a16="http://schemas.microsoft.com/office/drawing/2014/main" id="{D264CACB-87BD-441F-BF40-808E951216BA}"/>
                  </a:ext>
                </a:extLst>
              </p:cNvPr>
              <p:cNvSpPr/>
              <p:nvPr/>
            </p:nvSpPr>
            <p:spPr>
              <a:xfrm>
                <a:off x="99356" y="1251513"/>
                <a:ext cx="5970214" cy="3188241"/>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5" name="TextBox 15">
                <a:extLst>
                  <a:ext uri="{FF2B5EF4-FFF2-40B4-BE49-F238E27FC236}">
                    <a16:creationId xmlns:a16="http://schemas.microsoft.com/office/drawing/2014/main" id="{89FA8B9A-65BB-4B11-867D-77505022435E}"/>
                  </a:ext>
                </a:extLst>
              </p:cNvPr>
              <p:cNvSpPr txBox="1"/>
              <p:nvPr/>
            </p:nvSpPr>
            <p:spPr>
              <a:xfrm>
                <a:off x="231715" y="2870098"/>
                <a:ext cx="5647561"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10.A. (4)</a:t>
                </a:r>
                <a:r>
                  <a:rPr b="0" dirty="0">
                    <a:solidFill>
                      <a:schemeClr val="tx1"/>
                    </a:solidFill>
                  </a:rPr>
                  <a:t> The contract also requires the seller to answer additional questions (C.A.R. Form SPQ). Since some things that are not important to a seller may be important to the buyer, or the seller may not remember everything, buyers should not just rely on the seller to make disclosures but should also hire their own inspector!</a:t>
                </a:r>
              </a:p>
            </p:txBody>
          </p:sp>
          <p:pic>
            <p:nvPicPr>
              <p:cNvPr id="66" name="Screen Shot 2018-05-28 at 10.19.37 AM.png" descr="Screen Shot 2018-05-28 at 10.19.37 AM.png">
                <a:extLst>
                  <a:ext uri="{FF2B5EF4-FFF2-40B4-BE49-F238E27FC236}">
                    <a16:creationId xmlns:a16="http://schemas.microsoft.com/office/drawing/2014/main" id="{DB5D0D1C-9FCC-44DA-917F-953FC33AACB3}"/>
                  </a:ext>
                </a:extLst>
              </p:cNvPr>
              <p:cNvPicPr>
                <a:picLocks noChangeAspect="1"/>
              </p:cNvPicPr>
              <p:nvPr/>
            </p:nvPicPr>
            <p:blipFill>
              <a:blip r:embed="rId21"/>
              <a:stretch>
                <a:fillRect/>
              </a:stretch>
            </p:blipFill>
            <p:spPr>
              <a:xfrm>
                <a:off x="316703" y="2267803"/>
                <a:ext cx="5594530" cy="324321"/>
              </a:xfrm>
              <a:prstGeom prst="rect">
                <a:avLst/>
              </a:prstGeom>
              <a:ln w="38100">
                <a:solidFill>
                  <a:schemeClr val="tx1"/>
                </a:solidFill>
                <a:miter lim="400000"/>
              </a:ln>
            </p:spPr>
          </p:pic>
          <p:sp>
            <p:nvSpPr>
              <p:cNvPr id="67" name="Rectangle 2">
                <a:extLst>
                  <a:ext uri="{FF2B5EF4-FFF2-40B4-BE49-F238E27FC236}">
                    <a16:creationId xmlns:a16="http://schemas.microsoft.com/office/drawing/2014/main" id="{5EF19274-56D6-4F61-99AE-EC9D8C9F2621}"/>
                  </a:ext>
                </a:extLst>
              </p:cNvPr>
              <p:cNvSpPr txBox="1"/>
              <p:nvPr/>
            </p:nvSpPr>
            <p:spPr>
              <a:xfrm>
                <a:off x="89372" y="1326174"/>
                <a:ext cx="266753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10.A.(4)</a:t>
                </a:r>
              </a:p>
            </p:txBody>
          </p:sp>
          <p:sp>
            <p:nvSpPr>
              <p:cNvPr id="68" name="TextBox 14">
                <a:extLst>
                  <a:ext uri="{FF2B5EF4-FFF2-40B4-BE49-F238E27FC236}">
                    <a16:creationId xmlns:a16="http://schemas.microsoft.com/office/drawing/2014/main" id="{6AB2D548-4E45-4691-9D03-6661C1C388E5}"/>
                  </a:ext>
                </a:extLst>
              </p:cNvPr>
              <p:cNvSpPr txBox="1"/>
              <p:nvPr/>
            </p:nvSpPr>
            <p:spPr>
              <a:xfrm>
                <a:off x="123767" y="1806565"/>
                <a:ext cx="5942292" cy="387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noAutofit/>
              </a:bodyPr>
              <a:lstStyle>
                <a:lvl1pPr>
                  <a:lnSpc>
                    <a:spcPct val="80000"/>
                  </a:lnSpc>
                  <a:defRPr sz="3500" b="1" cap="all">
                    <a:solidFill>
                      <a:srgbClr val="2B2027"/>
                    </a:solidFill>
                    <a:latin typeface="+mn-lt"/>
                    <a:ea typeface="+mn-ea"/>
                    <a:cs typeface="+mn-cs"/>
                    <a:sym typeface="Helvetica"/>
                  </a:defRPr>
                </a:lvl1pPr>
              </a:lstStyle>
              <a:p>
                <a:pPr algn="ctr"/>
                <a:r>
                  <a:rPr sz="1200" dirty="0">
                    <a:solidFill>
                      <a:sysClr val="windowText" lastClr="000000"/>
                    </a:solidFill>
                  </a:rPr>
                  <a:t>STATUTORY AND OTHER DISCLOSURES (INCLUDING LEAD-BASED PAINT HAZARD DISCLOSURES) AND CANCELLATION RIGHTS</a:t>
                </a:r>
              </a:p>
            </p:txBody>
          </p:sp>
        </p:grpSp>
        <p:sp>
          <p:nvSpPr>
            <p:cNvPr id="118" name="TextBox 117">
              <a:extLst>
                <a:ext uri="{FF2B5EF4-FFF2-40B4-BE49-F238E27FC236}">
                  <a16:creationId xmlns:a16="http://schemas.microsoft.com/office/drawing/2014/main" id="{21608223-1813-4977-9B1E-F608241B939D}"/>
                </a:ext>
              </a:extLst>
            </p:cNvPr>
            <p:cNvSpPr txBox="1"/>
            <p:nvPr/>
          </p:nvSpPr>
          <p:spPr>
            <a:xfrm>
              <a:off x="5669931" y="2936267"/>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5" name="Group 54">
            <a:extLst>
              <a:ext uri="{FF2B5EF4-FFF2-40B4-BE49-F238E27FC236}">
                <a16:creationId xmlns:a16="http://schemas.microsoft.com/office/drawing/2014/main" id="{C407A836-8C16-40EE-843A-A8B0F882D567}"/>
              </a:ext>
            </a:extLst>
          </p:cNvPr>
          <p:cNvGrpSpPr/>
          <p:nvPr/>
        </p:nvGrpSpPr>
        <p:grpSpPr>
          <a:xfrm>
            <a:off x="155683" y="2139760"/>
            <a:ext cx="5942286" cy="4190123"/>
            <a:chOff x="155683" y="2139760"/>
            <a:chExt cx="5942286" cy="4190123"/>
          </a:xfrm>
        </p:grpSpPr>
        <p:grpSp>
          <p:nvGrpSpPr>
            <p:cNvPr id="42" name="10A2 and 10A3">
              <a:extLst>
                <a:ext uri="{FF2B5EF4-FFF2-40B4-BE49-F238E27FC236}">
                  <a16:creationId xmlns:a16="http://schemas.microsoft.com/office/drawing/2014/main" id="{907AB1B1-01F2-4655-983D-5D647A70B7AB}"/>
                </a:ext>
              </a:extLst>
            </p:cNvPr>
            <p:cNvGrpSpPr/>
            <p:nvPr/>
          </p:nvGrpSpPr>
          <p:grpSpPr>
            <a:xfrm>
              <a:off x="155683" y="2139760"/>
              <a:ext cx="5942286" cy="4190123"/>
              <a:chOff x="136388" y="1110546"/>
              <a:chExt cx="5942286" cy="4190123"/>
            </a:xfrm>
          </p:grpSpPr>
          <p:sp>
            <p:nvSpPr>
              <p:cNvPr id="41" name="Rectangle 40">
                <a:extLst>
                  <a:ext uri="{FF2B5EF4-FFF2-40B4-BE49-F238E27FC236}">
                    <a16:creationId xmlns:a16="http://schemas.microsoft.com/office/drawing/2014/main" id="{3F1A7316-1287-4375-85B8-77572EE9CC7C}"/>
                  </a:ext>
                </a:extLst>
              </p:cNvPr>
              <p:cNvSpPr/>
              <p:nvPr/>
            </p:nvSpPr>
            <p:spPr>
              <a:xfrm>
                <a:off x="136388" y="1110546"/>
                <a:ext cx="5942286" cy="4190123"/>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9" name="TextBox 15">
                <a:extLst>
                  <a:ext uri="{FF2B5EF4-FFF2-40B4-BE49-F238E27FC236}">
                    <a16:creationId xmlns:a16="http://schemas.microsoft.com/office/drawing/2014/main" id="{B523E96F-6F33-4617-97D6-7CEB7C477A1E}"/>
                  </a:ext>
                </a:extLst>
              </p:cNvPr>
              <p:cNvSpPr txBox="1"/>
              <p:nvPr/>
            </p:nvSpPr>
            <p:spPr>
              <a:xfrm>
                <a:off x="321091" y="3158098"/>
                <a:ext cx="5505402" cy="2092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200" dirty="0">
                    <a:solidFill>
                      <a:schemeClr val="tx1"/>
                    </a:solidFill>
                  </a:rPr>
                  <a:t>10.A.(2) </a:t>
                </a:r>
                <a:r>
                  <a:rPr sz="1200" b="0" dirty="0">
                    <a:solidFill>
                      <a:schemeClr val="tx1"/>
                    </a:solidFill>
                  </a:rPr>
                  <a:t>A seller and the listing agent have to disclose all material issues that affect the value or desirability of the property to a buyer. In most cases, a seller will also have to provide the California mandated, Real Estate Transfer Disclosure Statement (C.A.R. Form TDS). This form should be completely filled out by the seller.</a:t>
                </a:r>
              </a:p>
              <a:p>
                <a:pPr marL="285750" indent="-285750">
                  <a:spcBef>
                    <a:spcPts val="600"/>
                  </a:spcBef>
                  <a:buClr>
                    <a:srgbClr val="000000"/>
                  </a:buClr>
                  <a:buSzPct val="100000"/>
                  <a:buFont typeface="Arial"/>
                  <a:buChar char="•"/>
                  <a:defRPr sz="1500">
                    <a:solidFill>
                      <a:srgbClr val="44546A"/>
                    </a:solidFill>
                    <a:latin typeface="+mn-lt"/>
                    <a:ea typeface="+mn-ea"/>
                    <a:cs typeface="+mn-cs"/>
                    <a:sym typeface="Helvetica"/>
                  </a:defRPr>
                </a:pPr>
                <a:r>
                  <a:rPr sz="1200" dirty="0">
                    <a:solidFill>
                      <a:schemeClr val="tx1"/>
                    </a:solidFill>
                  </a:rPr>
                  <a:t>The real estate brokers, through their agents, also have a duty to do a thorough visual inspection of the property and disclose material issues. This can be done on C.A.R. form AVID or the last page of TDS.</a:t>
                </a:r>
              </a:p>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200" dirty="0">
                    <a:solidFill>
                      <a:schemeClr val="tx1"/>
                    </a:solidFill>
                  </a:rPr>
                  <a:t>10.A.(3)</a:t>
                </a:r>
                <a:r>
                  <a:rPr sz="1200" b="0" dirty="0">
                    <a:solidFill>
                      <a:schemeClr val="tx1"/>
                    </a:solidFill>
                  </a:rPr>
                  <a:t> Even if a buyer is not interested, the seller must still make the legally mandated disclosures.</a:t>
                </a:r>
              </a:p>
            </p:txBody>
          </p:sp>
          <p:pic>
            <p:nvPicPr>
              <p:cNvPr id="60" name="Screen Shot 2018-05-28 at 10.18.23 AM.png" descr="Screen Shot 2018-05-28 at 10.18.23 AM.png">
                <a:extLst>
                  <a:ext uri="{FF2B5EF4-FFF2-40B4-BE49-F238E27FC236}">
                    <a16:creationId xmlns:a16="http://schemas.microsoft.com/office/drawing/2014/main" id="{3FEBDB00-252E-4B3D-823D-2548261D9D49}"/>
                  </a:ext>
                </a:extLst>
              </p:cNvPr>
              <p:cNvPicPr>
                <a:picLocks noChangeAspect="1"/>
              </p:cNvPicPr>
              <p:nvPr/>
            </p:nvPicPr>
            <p:blipFill>
              <a:blip r:embed="rId22"/>
              <a:srcRect t="2399"/>
              <a:stretch>
                <a:fillRect/>
              </a:stretch>
            </p:blipFill>
            <p:spPr>
              <a:xfrm>
                <a:off x="295373" y="2196572"/>
                <a:ext cx="5624588" cy="787315"/>
              </a:xfrm>
              <a:prstGeom prst="rect">
                <a:avLst/>
              </a:prstGeom>
              <a:ln w="38100">
                <a:solidFill>
                  <a:schemeClr val="tx1"/>
                </a:solidFill>
                <a:miter lim="400000"/>
              </a:ln>
            </p:spPr>
          </p:pic>
          <p:sp>
            <p:nvSpPr>
              <p:cNvPr id="61" name="Rectangle 2">
                <a:extLst>
                  <a:ext uri="{FF2B5EF4-FFF2-40B4-BE49-F238E27FC236}">
                    <a16:creationId xmlns:a16="http://schemas.microsoft.com/office/drawing/2014/main" id="{0203C772-38AA-4D0B-8467-EEA06924F64F}"/>
                  </a:ext>
                </a:extLst>
              </p:cNvPr>
              <p:cNvSpPr txBox="1"/>
              <p:nvPr/>
            </p:nvSpPr>
            <p:spPr>
              <a:xfrm>
                <a:off x="152812" y="1238589"/>
                <a:ext cx="279254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10.A.(2&amp;3)</a:t>
                </a:r>
              </a:p>
            </p:txBody>
          </p:sp>
          <p:sp>
            <p:nvSpPr>
              <p:cNvPr id="62" name="TextBox 14">
                <a:extLst>
                  <a:ext uri="{FF2B5EF4-FFF2-40B4-BE49-F238E27FC236}">
                    <a16:creationId xmlns:a16="http://schemas.microsoft.com/office/drawing/2014/main" id="{18E6CEEF-622B-41F2-8085-C51587D8DEE9}"/>
                  </a:ext>
                </a:extLst>
              </p:cNvPr>
              <p:cNvSpPr txBox="1"/>
              <p:nvPr/>
            </p:nvSpPr>
            <p:spPr>
              <a:xfrm>
                <a:off x="212420" y="1702379"/>
                <a:ext cx="5864240" cy="387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noAutofit/>
              </a:bodyPr>
              <a:lstStyle>
                <a:lvl1pPr>
                  <a:lnSpc>
                    <a:spcPct val="80000"/>
                  </a:lnSpc>
                  <a:defRPr sz="3500" b="1" cap="all">
                    <a:solidFill>
                      <a:srgbClr val="2B2027"/>
                    </a:solidFill>
                    <a:latin typeface="+mn-lt"/>
                    <a:ea typeface="+mn-ea"/>
                    <a:cs typeface="+mn-cs"/>
                    <a:sym typeface="Helvetica"/>
                  </a:defRPr>
                </a:lvl1pPr>
              </a:lstStyle>
              <a:p>
                <a:pPr algn="ctr"/>
                <a:r>
                  <a:rPr sz="1200" dirty="0">
                    <a:solidFill>
                      <a:sysClr val="windowText" lastClr="000000"/>
                    </a:solidFill>
                  </a:rPr>
                  <a:t>STATUTORY AND OTHER DISCLOSURES (INCLUDING LEAD-BASED PAINT HAZARD DISCLOSURES) AND CANCELLATION RIGHTS</a:t>
                </a:r>
              </a:p>
            </p:txBody>
          </p:sp>
        </p:grpSp>
        <p:sp>
          <p:nvSpPr>
            <p:cNvPr id="119" name="TextBox 118">
              <a:extLst>
                <a:ext uri="{FF2B5EF4-FFF2-40B4-BE49-F238E27FC236}">
                  <a16:creationId xmlns:a16="http://schemas.microsoft.com/office/drawing/2014/main" id="{4D8AD210-D971-4141-8597-50B1720D2546}"/>
                </a:ext>
              </a:extLst>
            </p:cNvPr>
            <p:cNvSpPr txBox="1"/>
            <p:nvPr/>
          </p:nvSpPr>
          <p:spPr>
            <a:xfrm>
              <a:off x="5661614" y="2242235"/>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6" name="Group 55">
            <a:extLst>
              <a:ext uri="{FF2B5EF4-FFF2-40B4-BE49-F238E27FC236}">
                <a16:creationId xmlns:a16="http://schemas.microsoft.com/office/drawing/2014/main" id="{A68A2561-5A16-482B-B6D1-BE3FC43965A1}"/>
              </a:ext>
            </a:extLst>
          </p:cNvPr>
          <p:cNvGrpSpPr/>
          <p:nvPr/>
        </p:nvGrpSpPr>
        <p:grpSpPr>
          <a:xfrm>
            <a:off x="-335" y="1942129"/>
            <a:ext cx="6055087" cy="3491416"/>
            <a:chOff x="-335" y="1942129"/>
            <a:chExt cx="6055087" cy="3491416"/>
          </a:xfrm>
        </p:grpSpPr>
        <p:grpSp>
          <p:nvGrpSpPr>
            <p:cNvPr id="30" name="10A1">
              <a:extLst>
                <a:ext uri="{FF2B5EF4-FFF2-40B4-BE49-F238E27FC236}">
                  <a16:creationId xmlns:a16="http://schemas.microsoft.com/office/drawing/2014/main" id="{7B4AFB65-6E8E-4E52-A174-9494D1715F8D}"/>
                </a:ext>
              </a:extLst>
            </p:cNvPr>
            <p:cNvGrpSpPr/>
            <p:nvPr/>
          </p:nvGrpSpPr>
          <p:grpSpPr>
            <a:xfrm>
              <a:off x="-335" y="1942129"/>
              <a:ext cx="6055087" cy="3491416"/>
              <a:chOff x="18715" y="1942129"/>
              <a:chExt cx="6055087" cy="3491416"/>
            </a:xfrm>
          </p:grpSpPr>
          <p:sp>
            <p:nvSpPr>
              <p:cNvPr id="29" name="Rectangle 28">
                <a:extLst>
                  <a:ext uri="{FF2B5EF4-FFF2-40B4-BE49-F238E27FC236}">
                    <a16:creationId xmlns:a16="http://schemas.microsoft.com/office/drawing/2014/main" id="{AB92DF67-3DD2-4B6E-9006-A4FABEEB55C6}"/>
                  </a:ext>
                </a:extLst>
              </p:cNvPr>
              <p:cNvSpPr/>
              <p:nvPr/>
            </p:nvSpPr>
            <p:spPr>
              <a:xfrm>
                <a:off x="18715" y="1942129"/>
                <a:ext cx="6055087" cy="3491416"/>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3" name="TextBox 15">
                <a:extLst>
                  <a:ext uri="{FF2B5EF4-FFF2-40B4-BE49-F238E27FC236}">
                    <a16:creationId xmlns:a16="http://schemas.microsoft.com/office/drawing/2014/main" id="{1128E5F6-BBF6-4CFF-87D1-DCE3371A9C7B}"/>
                  </a:ext>
                </a:extLst>
              </p:cNvPr>
              <p:cNvSpPr txBox="1"/>
              <p:nvPr/>
            </p:nvSpPr>
            <p:spPr>
              <a:xfrm>
                <a:off x="110888" y="4356331"/>
                <a:ext cx="5833277"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10.A. (1)</a:t>
                </a:r>
                <a:r>
                  <a:rPr b="0" dirty="0">
                    <a:solidFill>
                      <a:schemeClr val="tx1"/>
                    </a:solidFill>
                  </a:rPr>
                  <a:t> California requires sellers to tell buyers about important things concerning the house – But only if the seller is aware of them. The legislature has provided a form (C.A.R. Form TDS) for the seller to make these disclosures.</a:t>
                </a:r>
              </a:p>
            </p:txBody>
          </p:sp>
          <p:sp>
            <p:nvSpPr>
              <p:cNvPr id="44" name="Rectangle 2">
                <a:extLst>
                  <a:ext uri="{FF2B5EF4-FFF2-40B4-BE49-F238E27FC236}">
                    <a16:creationId xmlns:a16="http://schemas.microsoft.com/office/drawing/2014/main" id="{0A7E8670-71D6-41B0-9312-6D1B5DE4CBD2}"/>
                  </a:ext>
                </a:extLst>
              </p:cNvPr>
              <p:cNvSpPr txBox="1"/>
              <p:nvPr/>
            </p:nvSpPr>
            <p:spPr>
              <a:xfrm>
                <a:off x="27493" y="2020297"/>
                <a:ext cx="266753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10.A.(1)</a:t>
                </a:r>
              </a:p>
            </p:txBody>
          </p:sp>
          <p:sp>
            <p:nvSpPr>
              <p:cNvPr id="45" name="TextBox 14">
                <a:extLst>
                  <a:ext uri="{FF2B5EF4-FFF2-40B4-BE49-F238E27FC236}">
                    <a16:creationId xmlns:a16="http://schemas.microsoft.com/office/drawing/2014/main" id="{D0C76628-2127-4339-9283-543F24CAE5CB}"/>
                  </a:ext>
                </a:extLst>
              </p:cNvPr>
              <p:cNvSpPr txBox="1"/>
              <p:nvPr/>
            </p:nvSpPr>
            <p:spPr>
              <a:xfrm>
                <a:off x="31310" y="2559591"/>
                <a:ext cx="6035389" cy="387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noAutofit/>
              </a:bodyPr>
              <a:lstStyle>
                <a:lvl1pPr>
                  <a:lnSpc>
                    <a:spcPct val="80000"/>
                  </a:lnSpc>
                  <a:defRPr sz="3500" b="1" cap="all">
                    <a:solidFill>
                      <a:srgbClr val="2B2027"/>
                    </a:solidFill>
                    <a:latin typeface="+mn-lt"/>
                    <a:ea typeface="+mn-ea"/>
                    <a:cs typeface="+mn-cs"/>
                    <a:sym typeface="Helvetica"/>
                  </a:defRPr>
                </a:lvl1pPr>
              </a:lstStyle>
              <a:p>
                <a:pPr algn="ctr"/>
                <a:r>
                  <a:rPr sz="1200" dirty="0">
                    <a:solidFill>
                      <a:schemeClr val="tx1"/>
                    </a:solidFill>
                  </a:rPr>
                  <a:t>STATUTORY AND OTHER DISCLOSURES (INCLUDING LEAD-BASED PAINT HAZARD DISCLOSURES) AND CANCELLATION RIGHTS</a:t>
                </a:r>
              </a:p>
            </p:txBody>
          </p:sp>
          <p:pic>
            <p:nvPicPr>
              <p:cNvPr id="46" name="Screen Shot 2018-07-01 at 12.10.37 PM.png" descr="Screen Shot 2018-07-01 at 12.10.37 PM.png">
                <a:extLst>
                  <a:ext uri="{FF2B5EF4-FFF2-40B4-BE49-F238E27FC236}">
                    <a16:creationId xmlns:a16="http://schemas.microsoft.com/office/drawing/2014/main" id="{AC5F6AF1-1B35-4BDE-A99F-312769D25377}"/>
                  </a:ext>
                </a:extLst>
              </p:cNvPr>
              <p:cNvPicPr>
                <a:picLocks noChangeAspect="1"/>
              </p:cNvPicPr>
              <p:nvPr/>
            </p:nvPicPr>
            <p:blipFill>
              <a:blip r:embed="rId23"/>
              <a:stretch>
                <a:fillRect/>
              </a:stretch>
            </p:blipFill>
            <p:spPr>
              <a:xfrm>
                <a:off x="83736" y="3024208"/>
                <a:ext cx="5933287" cy="1112037"/>
              </a:xfrm>
              <a:prstGeom prst="rect">
                <a:avLst/>
              </a:prstGeom>
              <a:ln w="38100">
                <a:solidFill>
                  <a:schemeClr val="tx1"/>
                </a:solidFill>
                <a:miter lim="400000"/>
              </a:ln>
            </p:spPr>
          </p:pic>
        </p:grpSp>
        <p:sp>
          <p:nvSpPr>
            <p:cNvPr id="120" name="TextBox 119">
              <a:extLst>
                <a:ext uri="{FF2B5EF4-FFF2-40B4-BE49-F238E27FC236}">
                  <a16:creationId xmlns:a16="http://schemas.microsoft.com/office/drawing/2014/main" id="{DFE5A077-AF54-414C-826C-ED51F8D045A2}"/>
                </a:ext>
              </a:extLst>
            </p:cNvPr>
            <p:cNvSpPr txBox="1"/>
            <p:nvPr/>
          </p:nvSpPr>
          <p:spPr>
            <a:xfrm>
              <a:off x="5612183" y="2021148"/>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70" name="Group 69">
            <a:extLst>
              <a:ext uri="{FF2B5EF4-FFF2-40B4-BE49-F238E27FC236}">
                <a16:creationId xmlns:a16="http://schemas.microsoft.com/office/drawing/2014/main" id="{1746177A-1458-4941-A604-0774FEE7733F}"/>
              </a:ext>
            </a:extLst>
          </p:cNvPr>
          <p:cNvGrpSpPr/>
          <p:nvPr/>
        </p:nvGrpSpPr>
        <p:grpSpPr>
          <a:xfrm>
            <a:off x="12281" y="1243634"/>
            <a:ext cx="6066638" cy="3907885"/>
            <a:chOff x="12281" y="1243634"/>
            <a:chExt cx="6066638" cy="3907885"/>
          </a:xfrm>
        </p:grpSpPr>
        <p:grpSp>
          <p:nvGrpSpPr>
            <p:cNvPr id="28" name="9E and 9F">
              <a:extLst>
                <a:ext uri="{FF2B5EF4-FFF2-40B4-BE49-F238E27FC236}">
                  <a16:creationId xmlns:a16="http://schemas.microsoft.com/office/drawing/2014/main" id="{465D1633-0BFD-40AB-B5C3-3322D1CD539D}"/>
                </a:ext>
              </a:extLst>
            </p:cNvPr>
            <p:cNvGrpSpPr/>
            <p:nvPr/>
          </p:nvGrpSpPr>
          <p:grpSpPr>
            <a:xfrm>
              <a:off x="12281" y="1243634"/>
              <a:ext cx="6066638" cy="3907885"/>
              <a:chOff x="12281" y="1243634"/>
              <a:chExt cx="6066638" cy="3907885"/>
            </a:xfrm>
          </p:grpSpPr>
          <p:sp>
            <p:nvSpPr>
              <p:cNvPr id="24" name="Rectangle 23">
                <a:extLst>
                  <a:ext uri="{FF2B5EF4-FFF2-40B4-BE49-F238E27FC236}">
                    <a16:creationId xmlns:a16="http://schemas.microsoft.com/office/drawing/2014/main" id="{1A667F75-43AF-4D02-A336-40C249BE2051}"/>
                  </a:ext>
                </a:extLst>
              </p:cNvPr>
              <p:cNvSpPr/>
              <p:nvPr/>
            </p:nvSpPr>
            <p:spPr>
              <a:xfrm>
                <a:off x="12281" y="1243634"/>
                <a:ext cx="6066638" cy="390788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7" name="TextBox 15">
                <a:extLst>
                  <a:ext uri="{FF2B5EF4-FFF2-40B4-BE49-F238E27FC236}">
                    <a16:creationId xmlns:a16="http://schemas.microsoft.com/office/drawing/2014/main" id="{C15FF0FA-378E-48E4-AE64-907263CA1BA3}"/>
                  </a:ext>
                </a:extLst>
              </p:cNvPr>
              <p:cNvSpPr txBox="1"/>
              <p:nvPr/>
            </p:nvSpPr>
            <p:spPr>
              <a:xfrm>
                <a:off x="110888" y="3012476"/>
                <a:ext cx="5874741" cy="2139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9.E. </a:t>
                </a:r>
                <a:r>
                  <a:rPr b="0" dirty="0">
                    <a:solidFill>
                      <a:schemeClr val="tx1"/>
                    </a:solidFill>
                  </a:rPr>
                  <a:t>Third-party warranties are automatically assigned by the contract on the close of escrow. The buyer should receive copies of any such warranties. There could be warranties for personal property remaining or fixtures such as an air conditioner, heater or roof.</a:t>
                </a:r>
              </a:p>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9.F. </a:t>
                </a:r>
                <a:r>
                  <a:rPr b="0" dirty="0">
                    <a:solidFill>
                      <a:schemeClr val="tx1"/>
                    </a:solidFill>
                  </a:rPr>
                  <a:t>At the Close of Escrow, seller has to give the buyer all the keys, codes and passwords etc. This includes garage openers!</a:t>
                </a:r>
              </a:p>
            </p:txBody>
          </p:sp>
          <p:sp>
            <p:nvSpPr>
              <p:cNvPr id="38" name="Rectangle 2">
                <a:extLst>
                  <a:ext uri="{FF2B5EF4-FFF2-40B4-BE49-F238E27FC236}">
                    <a16:creationId xmlns:a16="http://schemas.microsoft.com/office/drawing/2014/main" id="{BC517089-B2AB-4376-8AE1-88D46BF6CF13}"/>
                  </a:ext>
                </a:extLst>
              </p:cNvPr>
              <p:cNvSpPr txBox="1"/>
              <p:nvPr/>
            </p:nvSpPr>
            <p:spPr>
              <a:xfrm>
                <a:off x="18716" y="1325742"/>
                <a:ext cx="2480225"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9.E.&amp;F.</a:t>
                </a:r>
              </a:p>
            </p:txBody>
          </p:sp>
          <p:pic>
            <p:nvPicPr>
              <p:cNvPr id="39" name="Screen Shot 2018-07-01 at 12.09.59 PM.png" descr="Screen Shot 2018-07-01 at 12.09.59 PM.png">
                <a:extLst>
                  <a:ext uri="{FF2B5EF4-FFF2-40B4-BE49-F238E27FC236}">
                    <a16:creationId xmlns:a16="http://schemas.microsoft.com/office/drawing/2014/main" id="{F221A2CB-C29A-4E8E-BC51-12B5D0AD4849}"/>
                  </a:ext>
                </a:extLst>
              </p:cNvPr>
              <p:cNvPicPr>
                <a:picLocks noChangeAspect="1"/>
              </p:cNvPicPr>
              <p:nvPr/>
            </p:nvPicPr>
            <p:blipFill>
              <a:blip r:embed="rId24"/>
              <a:stretch>
                <a:fillRect/>
              </a:stretch>
            </p:blipFill>
            <p:spPr>
              <a:xfrm>
                <a:off x="99356" y="2069808"/>
                <a:ext cx="5874741" cy="710053"/>
              </a:xfrm>
              <a:prstGeom prst="rect">
                <a:avLst/>
              </a:prstGeom>
              <a:ln w="38100">
                <a:solidFill>
                  <a:schemeClr val="tx1"/>
                </a:solidFill>
                <a:miter lim="400000"/>
              </a:ln>
            </p:spPr>
          </p:pic>
          <p:sp>
            <p:nvSpPr>
              <p:cNvPr id="40" name="TextBox 14">
                <a:extLst>
                  <a:ext uri="{FF2B5EF4-FFF2-40B4-BE49-F238E27FC236}">
                    <a16:creationId xmlns:a16="http://schemas.microsoft.com/office/drawing/2014/main" id="{6A09A841-F7BF-4024-B3E6-0C559921DCFA}"/>
                  </a:ext>
                </a:extLst>
              </p:cNvPr>
              <p:cNvSpPr txBox="1"/>
              <p:nvPr/>
            </p:nvSpPr>
            <p:spPr>
              <a:xfrm>
                <a:off x="18716" y="1734908"/>
                <a:ext cx="6056655" cy="313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pPr algn="ctr"/>
                <a:r>
                  <a:rPr sz="1800" dirty="0"/>
                  <a:t>CLOSING AND POSSESSION</a:t>
                </a:r>
              </a:p>
            </p:txBody>
          </p:sp>
        </p:grpSp>
        <p:sp>
          <p:nvSpPr>
            <p:cNvPr id="122" name="TextBox 121">
              <a:extLst>
                <a:ext uri="{FF2B5EF4-FFF2-40B4-BE49-F238E27FC236}">
                  <a16:creationId xmlns:a16="http://schemas.microsoft.com/office/drawing/2014/main" id="{9E97907E-3E57-4DE9-804F-C26CC54974AF}"/>
                </a:ext>
              </a:extLst>
            </p:cNvPr>
            <p:cNvSpPr txBox="1"/>
            <p:nvPr/>
          </p:nvSpPr>
          <p:spPr>
            <a:xfrm>
              <a:off x="5651969" y="1306336"/>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86" name="Group 85">
            <a:extLst>
              <a:ext uri="{FF2B5EF4-FFF2-40B4-BE49-F238E27FC236}">
                <a16:creationId xmlns:a16="http://schemas.microsoft.com/office/drawing/2014/main" id="{8BAF1875-6221-4B1D-8DCC-6A6A1CF3CE4B}"/>
              </a:ext>
            </a:extLst>
          </p:cNvPr>
          <p:cNvGrpSpPr/>
          <p:nvPr/>
        </p:nvGrpSpPr>
        <p:grpSpPr>
          <a:xfrm>
            <a:off x="60188" y="938459"/>
            <a:ext cx="5999436" cy="4625950"/>
            <a:chOff x="60188" y="938459"/>
            <a:chExt cx="5999436" cy="4625950"/>
          </a:xfrm>
        </p:grpSpPr>
        <p:grpSp>
          <p:nvGrpSpPr>
            <p:cNvPr id="23" name="9D">
              <a:extLst>
                <a:ext uri="{FF2B5EF4-FFF2-40B4-BE49-F238E27FC236}">
                  <a16:creationId xmlns:a16="http://schemas.microsoft.com/office/drawing/2014/main" id="{95BE2988-B0AD-4AED-BDB1-21012E7DCA7C}"/>
                </a:ext>
              </a:extLst>
            </p:cNvPr>
            <p:cNvGrpSpPr/>
            <p:nvPr/>
          </p:nvGrpSpPr>
          <p:grpSpPr>
            <a:xfrm>
              <a:off x="60188" y="938459"/>
              <a:ext cx="5999436" cy="4625950"/>
              <a:chOff x="136388" y="938459"/>
              <a:chExt cx="5999436" cy="4625950"/>
            </a:xfrm>
          </p:grpSpPr>
          <p:sp>
            <p:nvSpPr>
              <p:cNvPr id="21" name="Rectangle 20">
                <a:extLst>
                  <a:ext uri="{FF2B5EF4-FFF2-40B4-BE49-F238E27FC236}">
                    <a16:creationId xmlns:a16="http://schemas.microsoft.com/office/drawing/2014/main" id="{44463C27-123C-4970-BEAA-4AE03F0A119A}"/>
                  </a:ext>
                </a:extLst>
              </p:cNvPr>
              <p:cNvSpPr/>
              <p:nvPr/>
            </p:nvSpPr>
            <p:spPr>
              <a:xfrm>
                <a:off x="136388" y="938459"/>
                <a:ext cx="5999436" cy="4625950"/>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CLOSING AND POSSESSION</a:t>
                </a:r>
              </a:p>
            </p:txBody>
          </p:sp>
          <p:sp>
            <p:nvSpPr>
              <p:cNvPr id="31" name="TextBox 15">
                <a:extLst>
                  <a:ext uri="{FF2B5EF4-FFF2-40B4-BE49-F238E27FC236}">
                    <a16:creationId xmlns:a16="http://schemas.microsoft.com/office/drawing/2014/main" id="{78EC17F6-961E-4433-8F3C-494A32309174}"/>
                  </a:ext>
                </a:extLst>
              </p:cNvPr>
              <p:cNvSpPr txBox="1"/>
              <p:nvPr/>
            </p:nvSpPr>
            <p:spPr>
              <a:xfrm>
                <a:off x="259609" y="2440481"/>
                <a:ext cx="5827720" cy="3123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9.D. </a:t>
                </a:r>
                <a:r>
                  <a:rPr b="0" dirty="0">
                    <a:solidFill>
                      <a:schemeClr val="tx1"/>
                    </a:solidFill>
                  </a:rPr>
                  <a:t>This clause addresses properties that are occupied by tenants, not by the seller. The default language of the purchase agreement is that the Property will be delivered vacant. In that case, it is the responsibility of the seller to get the tenant out.</a:t>
                </a:r>
              </a:p>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dirty="0">
                    <a:solidFill>
                      <a:schemeClr val="tx1"/>
                    </a:solidFill>
                  </a:rPr>
                  <a:t>If the second box is checked, stating “Tenant to remain in possession”, make sure to use the proper addendum (C.A.R. Form TIP) and the forms the addendum requests, such as a Lease Agreement. This is important because if a buyer purchases a property with a tenant, the buyer will become the landlord. All the important information, such as lease terms, should be reviewed.</a:t>
                </a:r>
              </a:p>
            </p:txBody>
          </p:sp>
          <p:pic>
            <p:nvPicPr>
              <p:cNvPr id="32" name="Screen Shot 2018-05-28 at 10.13.10 AM.png" descr="Screen Shot 2018-05-28 at 10.13.10 AM.png">
                <a:extLst>
                  <a:ext uri="{FF2B5EF4-FFF2-40B4-BE49-F238E27FC236}">
                    <a16:creationId xmlns:a16="http://schemas.microsoft.com/office/drawing/2014/main" id="{9B33DE04-F588-4043-82EF-07FA4BAC5401}"/>
                  </a:ext>
                </a:extLst>
              </p:cNvPr>
              <p:cNvPicPr>
                <a:picLocks noChangeAspect="1"/>
              </p:cNvPicPr>
              <p:nvPr/>
            </p:nvPicPr>
            <p:blipFill>
              <a:blip r:embed="rId25"/>
              <a:stretch>
                <a:fillRect/>
              </a:stretch>
            </p:blipFill>
            <p:spPr>
              <a:xfrm>
                <a:off x="229012" y="1878577"/>
                <a:ext cx="5814187" cy="495284"/>
              </a:xfrm>
              <a:prstGeom prst="rect">
                <a:avLst/>
              </a:prstGeom>
              <a:ln w="38100">
                <a:solidFill>
                  <a:schemeClr val="tx1"/>
                </a:solidFill>
                <a:miter lim="400000"/>
              </a:ln>
            </p:spPr>
          </p:pic>
          <p:sp>
            <p:nvSpPr>
              <p:cNvPr id="34" name="Rectangle 2">
                <a:extLst>
                  <a:ext uri="{FF2B5EF4-FFF2-40B4-BE49-F238E27FC236}">
                    <a16:creationId xmlns:a16="http://schemas.microsoft.com/office/drawing/2014/main" id="{82859BE8-DC12-4758-9862-A34C135B14AB}"/>
                  </a:ext>
                </a:extLst>
              </p:cNvPr>
              <p:cNvSpPr txBox="1"/>
              <p:nvPr/>
            </p:nvSpPr>
            <p:spPr>
              <a:xfrm>
                <a:off x="140396" y="1049845"/>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9.d.</a:t>
                </a:r>
              </a:p>
            </p:txBody>
          </p:sp>
        </p:grpSp>
        <p:sp>
          <p:nvSpPr>
            <p:cNvPr id="124" name="TextBox 123">
              <a:extLst>
                <a:ext uri="{FF2B5EF4-FFF2-40B4-BE49-F238E27FC236}">
                  <a16:creationId xmlns:a16="http://schemas.microsoft.com/office/drawing/2014/main" id="{5B1D039A-F080-47CC-BBAE-E5BDD70ED563}"/>
                </a:ext>
              </a:extLst>
            </p:cNvPr>
            <p:cNvSpPr txBox="1"/>
            <p:nvPr/>
          </p:nvSpPr>
          <p:spPr>
            <a:xfrm>
              <a:off x="5650184" y="1049684"/>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5" name="Group 94">
            <a:extLst>
              <a:ext uri="{FF2B5EF4-FFF2-40B4-BE49-F238E27FC236}">
                <a16:creationId xmlns:a16="http://schemas.microsoft.com/office/drawing/2014/main" id="{86B47B5B-7D5B-41AE-B660-6DF00B289215}"/>
              </a:ext>
            </a:extLst>
          </p:cNvPr>
          <p:cNvGrpSpPr/>
          <p:nvPr/>
        </p:nvGrpSpPr>
        <p:grpSpPr>
          <a:xfrm>
            <a:off x="5183" y="95147"/>
            <a:ext cx="6083720" cy="4627315"/>
            <a:chOff x="5183" y="95147"/>
            <a:chExt cx="6083720" cy="4627315"/>
          </a:xfrm>
        </p:grpSpPr>
        <p:grpSp>
          <p:nvGrpSpPr>
            <p:cNvPr id="20" name="9C">
              <a:extLst>
                <a:ext uri="{FF2B5EF4-FFF2-40B4-BE49-F238E27FC236}">
                  <a16:creationId xmlns:a16="http://schemas.microsoft.com/office/drawing/2014/main" id="{8D0E0AEB-F74F-4682-A03B-7EC75DE49BBB}"/>
                </a:ext>
              </a:extLst>
            </p:cNvPr>
            <p:cNvGrpSpPr/>
            <p:nvPr/>
          </p:nvGrpSpPr>
          <p:grpSpPr>
            <a:xfrm>
              <a:off x="5183" y="95147"/>
              <a:ext cx="6083720" cy="4627315"/>
              <a:chOff x="5183" y="95147"/>
              <a:chExt cx="6083720" cy="4627315"/>
            </a:xfrm>
          </p:grpSpPr>
          <p:sp>
            <p:nvSpPr>
              <p:cNvPr id="18" name="Rectangle 17">
                <a:extLst>
                  <a:ext uri="{FF2B5EF4-FFF2-40B4-BE49-F238E27FC236}">
                    <a16:creationId xmlns:a16="http://schemas.microsoft.com/office/drawing/2014/main" id="{595C0A9E-B704-49C7-B87D-98C167CD94C2}"/>
                  </a:ext>
                </a:extLst>
              </p:cNvPr>
              <p:cNvSpPr/>
              <p:nvPr/>
            </p:nvSpPr>
            <p:spPr>
              <a:xfrm>
                <a:off x="5183" y="95147"/>
                <a:ext cx="6083720" cy="462731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CLOSING AND POSSESSION</a:t>
                </a:r>
              </a:p>
            </p:txBody>
          </p:sp>
          <p:pic>
            <p:nvPicPr>
              <p:cNvPr id="25" name="Screen Shot 2018-05-28 at 10.11.58 AM.png" descr="Screen Shot 2018-05-28 at 10.11.58 AM.png">
                <a:extLst>
                  <a:ext uri="{FF2B5EF4-FFF2-40B4-BE49-F238E27FC236}">
                    <a16:creationId xmlns:a16="http://schemas.microsoft.com/office/drawing/2014/main" id="{B6489651-B274-45C6-AACA-80969AF15C37}"/>
                  </a:ext>
                </a:extLst>
              </p:cNvPr>
              <p:cNvPicPr>
                <a:picLocks noChangeAspect="1"/>
              </p:cNvPicPr>
              <p:nvPr/>
            </p:nvPicPr>
            <p:blipFill>
              <a:blip r:embed="rId26"/>
              <a:stretch>
                <a:fillRect/>
              </a:stretch>
            </p:blipFill>
            <p:spPr>
              <a:xfrm>
                <a:off x="149921" y="1068650"/>
                <a:ext cx="5761312" cy="634177"/>
              </a:xfrm>
              <a:prstGeom prst="rect">
                <a:avLst/>
              </a:prstGeom>
              <a:ln w="38100">
                <a:solidFill>
                  <a:schemeClr val="tx1"/>
                </a:solidFill>
                <a:miter lim="400000"/>
              </a:ln>
            </p:spPr>
          </p:pic>
          <p:sp>
            <p:nvSpPr>
              <p:cNvPr id="26" name="Rectangle 2">
                <a:extLst>
                  <a:ext uri="{FF2B5EF4-FFF2-40B4-BE49-F238E27FC236}">
                    <a16:creationId xmlns:a16="http://schemas.microsoft.com/office/drawing/2014/main" id="{1B594973-A08D-4220-B6C1-B311012F54F7}"/>
                  </a:ext>
                </a:extLst>
              </p:cNvPr>
              <p:cNvSpPr txBox="1"/>
              <p:nvPr/>
            </p:nvSpPr>
            <p:spPr>
              <a:xfrm>
                <a:off x="5183" y="181190"/>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9.c.</a:t>
                </a:r>
              </a:p>
            </p:txBody>
          </p:sp>
          <p:sp>
            <p:nvSpPr>
              <p:cNvPr id="27" name="TextBox 15">
                <a:extLst>
                  <a:ext uri="{FF2B5EF4-FFF2-40B4-BE49-F238E27FC236}">
                    <a16:creationId xmlns:a16="http://schemas.microsoft.com/office/drawing/2014/main" id="{B8AEFC18-B290-4B2B-8EB4-70F5B1D0E968}"/>
                  </a:ext>
                </a:extLst>
              </p:cNvPr>
              <p:cNvSpPr txBox="1"/>
              <p:nvPr/>
            </p:nvSpPr>
            <p:spPr>
              <a:xfrm>
                <a:off x="136388" y="1885575"/>
                <a:ext cx="5938982" cy="2754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9.C. </a:t>
                </a:r>
                <a:r>
                  <a:rPr sz="1400" b="0" dirty="0">
                    <a:solidFill>
                      <a:schemeClr val="tx1"/>
                    </a:solidFill>
                  </a:rPr>
                  <a:t>Sometimes even though Parties have a scheduled Close of Escrow day, the seller may need to stay on the property after title is transferred. This situation often occurs when the seller needs additional time to move. A buyer does not have to agree to this; this is a point of negotiation. If Parties do agree to have a seller stay in the Property after the Close of Escrow, make sure to check the appropriate box AND have the appropriate form filled out, (C.A.R. Forms SIP or RLAS), depending on how long the seller remains.</a:t>
                </a:r>
              </a:p>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sz="1400" dirty="0">
                    <a:solidFill>
                      <a:schemeClr val="tx1"/>
                    </a:solidFill>
                  </a:rPr>
                  <a:t>Beware, that allowing a seller to remain can have unintended consequences such </a:t>
                </a:r>
                <a:r>
                  <a:rPr lang="en-US" sz="1400" dirty="0">
                    <a:solidFill>
                      <a:schemeClr val="tx1"/>
                    </a:solidFill>
                  </a:rPr>
                  <a:t>as </a:t>
                </a:r>
                <a:r>
                  <a:rPr sz="1400" dirty="0">
                    <a:solidFill>
                      <a:schemeClr val="tx1"/>
                    </a:solidFill>
                  </a:rPr>
                  <a:t>turning the buyer/seller relationship into a landlord/tenant relationship with corresponding responsibilities and liability.</a:t>
                </a:r>
              </a:p>
            </p:txBody>
          </p:sp>
        </p:grpSp>
        <p:sp>
          <p:nvSpPr>
            <p:cNvPr id="126" name="TextBox 125">
              <a:extLst>
                <a:ext uri="{FF2B5EF4-FFF2-40B4-BE49-F238E27FC236}">
                  <a16:creationId xmlns:a16="http://schemas.microsoft.com/office/drawing/2014/main" id="{18BD066F-FF10-4CFD-8BCC-00F00A1C219E}"/>
                </a:ext>
              </a:extLst>
            </p:cNvPr>
            <p:cNvSpPr txBox="1"/>
            <p:nvPr/>
          </p:nvSpPr>
          <p:spPr>
            <a:xfrm>
              <a:off x="5622426" y="163297"/>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4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4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50"/>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5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54"/>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55"/>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2" restart="whenNotActive" fill="hold" evtFilter="cancelBubble" nodeType="interactiveSeq">
                <p:stCondLst>
                  <p:cond evt="onClick" delay="0">
                    <p:tgtEl>
                      <p:spTgt spid="8"/>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97" restart="whenNotActive" fill="hold" evtFilter="cancelBubble" nodeType="interactiveSeq">
                <p:stCondLst>
                  <p:cond evt="onClick" delay="0">
                    <p:tgtEl>
                      <p:spTgt spid="56"/>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2" restart="whenNotActive" fill="hold" evtFilter="cancelBubble" nodeType="interactiveSeq">
                <p:stCondLst>
                  <p:cond evt="onClick" delay="0">
                    <p:tgtEl>
                      <p:spTgt spid="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07" restart="whenNotActive" fill="hold" evtFilter="cancelBubble" nodeType="interactiveSeq">
                <p:stCondLst>
                  <p:cond evt="onClick" delay="0">
                    <p:tgtEl>
                      <p:spTgt spid="70"/>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12" restart="whenNotActive" fill="hold" evtFilter="cancelBubble" nodeType="interactiveSeq">
                <p:stCondLst>
                  <p:cond evt="onClick" delay="0">
                    <p:tgtEl>
                      <p:spTgt spid="6"/>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17" restart="whenNotActive" fill="hold" evtFilter="cancelBubble" nodeType="interactiveSeq">
                <p:stCondLst>
                  <p:cond evt="onClick" delay="0">
                    <p:tgtEl>
                      <p:spTgt spid="86"/>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22" restart="whenNotActive" fill="hold" evtFilter="cancelBubble" nodeType="interactiveSeq">
                <p:stCondLst>
                  <p:cond evt="onClick" delay="0">
                    <p:tgtEl>
                      <p:spTgt spid="5"/>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7" restart="whenNotActive" fill="hold" evtFilter="cancelBubble" nodeType="interactiveSeq">
                <p:stCondLst>
                  <p:cond evt="onClick" delay="0">
                    <p:tgtEl>
                      <p:spTgt spid="95"/>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sp>
        <p:nvSpPr>
          <p:cNvPr id="1355" name="TextBox 14"/>
          <p:cNvSpPr txBox="1"/>
          <p:nvPr/>
        </p:nvSpPr>
        <p:spPr>
          <a:xfrm>
            <a:off x="700585" y="1016000"/>
            <a:ext cx="11441531" cy="1386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MULTIPLE LISTING SERVICE</a:t>
            </a:r>
            <a:r>
              <a:rPr>
                <a:solidFill>
                  <a:srgbClr val="FFFFFF"/>
                </a:solidFill>
              </a:rPr>
              <a:t> </a:t>
            </a:r>
          </a:p>
          <a:p>
            <a:pPr>
              <a:lnSpc>
                <a:spcPct val="80000"/>
              </a:lnSpc>
              <a:defRPr sz="4500" b="1" cap="all">
                <a:solidFill>
                  <a:srgbClr val="2B2625"/>
                </a:solidFill>
                <a:latin typeface="+mn-lt"/>
                <a:ea typeface="+mn-ea"/>
                <a:cs typeface="+mn-cs"/>
                <a:sym typeface="Helvetica"/>
              </a:defRPr>
            </a:pPr>
            <a:r>
              <a:t>(“MLS”)</a:t>
            </a:r>
          </a:p>
        </p:txBody>
      </p:sp>
      <p:sp>
        <p:nvSpPr>
          <p:cNvPr id="1358" name="TextBox 15"/>
          <p:cNvSpPr txBox="1"/>
          <p:nvPr/>
        </p:nvSpPr>
        <p:spPr>
          <a:xfrm>
            <a:off x="1016000" y="4002578"/>
            <a:ext cx="8144934"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24. MLS</a:t>
            </a:r>
            <a:r>
              <a:rPr b="0" dirty="0">
                <a:solidFill>
                  <a:schemeClr val="tx1"/>
                </a:solidFill>
              </a:rPr>
              <a:t> is a company/tool that brokers use to find and/or market properties that are for sale. The MLS used to be a really big book with information on all the properties offered for sale. Today, of course, all of the information is online. This clause gives permission to brokers to release the sales price and some other terms to the MLS. Having that information allows buyers and sellers to compare properties and price.</a:t>
            </a:r>
          </a:p>
        </p:txBody>
      </p:sp>
      <p:pic>
        <p:nvPicPr>
          <p:cNvPr id="1359" name="Screen Shot 2018-06-01 at 11.27.39 AM.png" descr="Screen Shot 2018-06-01 at 11.27.39 AM.png"/>
          <p:cNvPicPr>
            <a:picLocks noChangeAspect="1"/>
          </p:cNvPicPr>
          <p:nvPr/>
        </p:nvPicPr>
        <p:blipFill>
          <a:blip r:embed="rId2"/>
          <a:stretch>
            <a:fillRect/>
          </a:stretch>
        </p:blipFill>
        <p:spPr>
          <a:xfrm>
            <a:off x="762000" y="2657199"/>
            <a:ext cx="8788400" cy="482603"/>
          </a:xfrm>
          <a:prstGeom prst="rect">
            <a:avLst/>
          </a:prstGeom>
          <a:ln w="38100">
            <a:solidFill>
              <a:schemeClr val="tx1"/>
            </a:solidFill>
            <a:miter lim="400000"/>
          </a:ln>
        </p:spPr>
      </p:pic>
      <p:sp>
        <p:nvSpPr>
          <p:cNvPr id="1360"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24.</a:t>
            </a:r>
          </a:p>
        </p:txBody>
      </p:sp>
      <p:sp>
        <p:nvSpPr>
          <p:cNvPr id="10" name="TextBox 14">
            <a:extLst>
              <a:ext uri="{FF2B5EF4-FFF2-40B4-BE49-F238E27FC236}">
                <a16:creationId xmlns:a16="http://schemas.microsoft.com/office/drawing/2014/main" id="{86F2D009-7463-4EE6-9D8E-2633ADFDA3B9}"/>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111</a:t>
            </a:fld>
            <a:endParaRPr/>
          </a:p>
        </p:txBody>
      </p:sp>
      <p:sp>
        <p:nvSpPr>
          <p:cNvPr id="1364" name="TextBox 14"/>
          <p:cNvSpPr txBox="1"/>
          <p:nvPr/>
        </p:nvSpPr>
        <p:spPr>
          <a:xfrm>
            <a:off x="700585" y="11430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ATTORNEY FEES</a:t>
            </a:r>
          </a:p>
        </p:txBody>
      </p:sp>
      <p:sp>
        <p:nvSpPr>
          <p:cNvPr id="1367" name="TextBox 15"/>
          <p:cNvSpPr txBox="1"/>
          <p:nvPr/>
        </p:nvSpPr>
        <p:spPr>
          <a:xfrm>
            <a:off x="1016000" y="3916355"/>
            <a:ext cx="9561098"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25. </a:t>
            </a:r>
            <a:r>
              <a:rPr b="0" dirty="0">
                <a:solidFill>
                  <a:schemeClr val="tx1"/>
                </a:solidFill>
              </a:rPr>
              <a:t>Unfortunately, sometimes it can cost more to resolve a dispute than the amount in dispute. This paragraph says that the losing side in the dispute must pay the attorney’s fees for the winning side. The loser will not only have to pay their own attorney, and the judgement, but also pay for the winner’s attorney. Thus, someone will win big and someone will lose big, if the matter does not get resolved – another good reason to try to reach resolution in mediation (</a:t>
            </a:r>
            <a:r>
              <a:rPr b="0" i="1" dirty="0">
                <a:solidFill>
                  <a:schemeClr val="tx1"/>
                </a:solidFill>
              </a:rPr>
              <a:t>see </a:t>
            </a:r>
            <a:r>
              <a:rPr b="0" dirty="0">
                <a:solidFill>
                  <a:schemeClr val="tx1"/>
                </a:solidFill>
                <a:uFill>
                  <a:solidFill>
                    <a:srgbClr val="0000FF"/>
                  </a:solidFill>
                </a:uFill>
              </a:rPr>
              <a:t>paragraph 22A</a:t>
            </a:r>
            <a:r>
              <a:rPr b="0" dirty="0">
                <a:solidFill>
                  <a:schemeClr val="tx1"/>
                </a:solidFill>
              </a:rPr>
              <a:t>). There is an exception to this rule for any party who does not try to mediate the dispute, even if they wind up prevailing in an eventual lawsuit.</a:t>
            </a:r>
          </a:p>
        </p:txBody>
      </p:sp>
      <p:pic>
        <p:nvPicPr>
          <p:cNvPr id="1368" name="Screen Shot 2018-06-01 at 11.28.40 AM.png" descr="Screen Shot 2018-06-01 at 11.28.40 AM.png"/>
          <p:cNvPicPr>
            <a:picLocks noChangeAspect="1"/>
          </p:cNvPicPr>
          <p:nvPr/>
        </p:nvPicPr>
        <p:blipFill>
          <a:blip r:embed="rId2"/>
          <a:stretch>
            <a:fillRect/>
          </a:stretch>
        </p:blipFill>
        <p:spPr>
          <a:xfrm>
            <a:off x="762000" y="2624441"/>
            <a:ext cx="9124507" cy="508368"/>
          </a:xfrm>
          <a:prstGeom prst="rect">
            <a:avLst/>
          </a:prstGeom>
          <a:ln w="38100">
            <a:solidFill>
              <a:schemeClr val="tx1"/>
            </a:solidFill>
            <a:miter lim="400000"/>
          </a:ln>
        </p:spPr>
      </p:pic>
      <p:sp>
        <p:nvSpPr>
          <p:cNvPr id="1369"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25.</a:t>
            </a:r>
          </a:p>
        </p:txBody>
      </p:sp>
      <p:sp>
        <p:nvSpPr>
          <p:cNvPr id="10" name="TextBox 14">
            <a:extLst>
              <a:ext uri="{FF2B5EF4-FFF2-40B4-BE49-F238E27FC236}">
                <a16:creationId xmlns:a16="http://schemas.microsoft.com/office/drawing/2014/main" id="{2B289981-E1C9-4027-8CB7-CEDD67ECAD6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112</a:t>
            </a:fld>
            <a:endParaRPr/>
          </a:p>
        </p:txBody>
      </p:sp>
      <p:sp>
        <p:nvSpPr>
          <p:cNvPr id="1373" name="TextBox 14"/>
          <p:cNvSpPr txBox="1"/>
          <p:nvPr/>
        </p:nvSpPr>
        <p:spPr>
          <a:xfrm>
            <a:off x="700585" y="11430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ASSIGNMENT</a:t>
            </a:r>
          </a:p>
        </p:txBody>
      </p:sp>
      <p:sp>
        <p:nvSpPr>
          <p:cNvPr id="1376" name="TextBox 15"/>
          <p:cNvSpPr txBox="1"/>
          <p:nvPr/>
        </p:nvSpPr>
        <p:spPr>
          <a:xfrm>
            <a:off x="1015999" y="3865371"/>
            <a:ext cx="9633927" cy="1691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26. </a:t>
            </a:r>
            <a:r>
              <a:rPr b="0" dirty="0">
                <a:solidFill>
                  <a:schemeClr val="tx1"/>
                </a:solidFill>
              </a:rPr>
              <a:t>When a seller signs the contract, there is an agreement to sell to a particular buyer, and no one else. Of course, after the buyer takes title, the buyer can transfer to anyone the buyer wants. But if the buyer wants to bring in additional buyers or remove some named buyers before the purchase is complete, the buyer must get the seller’s consent. For example, maybe an individual wrote the offer but prefers to buy in the name of a corporation instead. Or maybe the buyer needs to add a parent as an additional buyer in order to qualify for a loan. A separate form must be presented to the seller so the seller can evaluate whether the change puts the transaction or seller at risk for delays or breach. Everyone is not interchangeable.</a:t>
            </a:r>
          </a:p>
        </p:txBody>
      </p:sp>
      <p:pic>
        <p:nvPicPr>
          <p:cNvPr id="1377" name="Screen Shot 2018-06-01 at 11.29.07 AM.png" descr="Screen Shot 2018-06-01 at 11.29.07 AM.png"/>
          <p:cNvPicPr>
            <a:picLocks noChangeAspect="1"/>
          </p:cNvPicPr>
          <p:nvPr/>
        </p:nvPicPr>
        <p:blipFill>
          <a:blip r:embed="rId2"/>
          <a:stretch>
            <a:fillRect/>
          </a:stretch>
        </p:blipFill>
        <p:spPr>
          <a:xfrm>
            <a:off x="762000" y="2624441"/>
            <a:ext cx="8750300" cy="622303"/>
          </a:xfrm>
          <a:prstGeom prst="rect">
            <a:avLst/>
          </a:prstGeom>
          <a:ln w="38100">
            <a:solidFill>
              <a:schemeClr val="tx1"/>
            </a:solidFill>
            <a:miter lim="400000"/>
          </a:ln>
        </p:spPr>
      </p:pic>
      <p:sp>
        <p:nvSpPr>
          <p:cNvPr id="1378"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26.</a:t>
            </a:r>
          </a:p>
        </p:txBody>
      </p:sp>
      <p:sp>
        <p:nvSpPr>
          <p:cNvPr id="10" name="TextBox 14">
            <a:extLst>
              <a:ext uri="{FF2B5EF4-FFF2-40B4-BE49-F238E27FC236}">
                <a16:creationId xmlns:a16="http://schemas.microsoft.com/office/drawing/2014/main" id="{245731EC-19DF-4E66-8568-E7616820C01E}"/>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113</a:t>
            </a:fld>
            <a:endParaRPr/>
          </a:p>
        </p:txBody>
      </p:sp>
      <p:sp>
        <p:nvSpPr>
          <p:cNvPr id="1384" name="TextBox 15"/>
          <p:cNvSpPr txBox="1"/>
          <p:nvPr/>
        </p:nvSpPr>
        <p:spPr>
          <a:xfrm>
            <a:off x="1015999" y="4175852"/>
            <a:ext cx="8356918"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27.</a:t>
            </a:r>
            <a:r>
              <a:rPr b="0" dirty="0">
                <a:solidFill>
                  <a:schemeClr val="tx1"/>
                </a:solidFill>
              </a:rPr>
              <a:t> The law tries to make sure people are treated fairly when deciding to purchase or sell property. As a result, it’s illegal to discriminate against someone based on things like race, color, religion, sex, handicap, familial status or national origin, to name a few.</a:t>
            </a:r>
          </a:p>
        </p:txBody>
      </p:sp>
      <p:pic>
        <p:nvPicPr>
          <p:cNvPr id="1385" name="Screen Shot 2018-06-01 at 11.29.41 AM.png" descr="Screen Shot 2018-06-01 at 11.29.41 AM.png"/>
          <p:cNvPicPr>
            <a:picLocks noChangeAspect="1"/>
          </p:cNvPicPr>
          <p:nvPr/>
        </p:nvPicPr>
        <p:blipFill>
          <a:blip r:embed="rId2"/>
          <a:stretch>
            <a:fillRect/>
          </a:stretch>
        </p:blipFill>
        <p:spPr>
          <a:xfrm>
            <a:off x="762000" y="2724940"/>
            <a:ext cx="9579975" cy="202682"/>
          </a:xfrm>
          <a:prstGeom prst="rect">
            <a:avLst/>
          </a:prstGeom>
          <a:ln w="38100">
            <a:solidFill>
              <a:schemeClr val="tx1"/>
            </a:solidFill>
            <a:miter lim="400000"/>
          </a:ln>
        </p:spPr>
      </p:pic>
      <p:pic>
        <p:nvPicPr>
          <p:cNvPr id="1386" name="equal.png" descr="equal.png"/>
          <p:cNvPicPr>
            <a:picLocks noChangeAspect="1"/>
          </p:cNvPicPr>
          <p:nvPr/>
        </p:nvPicPr>
        <p:blipFill>
          <a:blip r:embed="rId3"/>
          <a:stretch>
            <a:fillRect/>
          </a:stretch>
        </p:blipFill>
        <p:spPr>
          <a:xfrm>
            <a:off x="9876052" y="3834822"/>
            <a:ext cx="1481129" cy="1466316"/>
          </a:xfrm>
          <a:prstGeom prst="rect">
            <a:avLst/>
          </a:prstGeom>
          <a:ln w="12700">
            <a:miter lim="400000"/>
          </a:ln>
        </p:spPr>
      </p:pic>
      <p:sp>
        <p:nvSpPr>
          <p:cNvPr id="1387" name="TextBox 14"/>
          <p:cNvSpPr txBox="1"/>
          <p:nvPr/>
        </p:nvSpPr>
        <p:spPr>
          <a:xfrm>
            <a:off x="700585" y="11430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EQUAL HOUSING OPPORTUNITY</a:t>
            </a:r>
          </a:p>
        </p:txBody>
      </p:sp>
      <p:sp>
        <p:nvSpPr>
          <p:cNvPr id="1388"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27.</a:t>
            </a:r>
          </a:p>
        </p:txBody>
      </p:sp>
      <p:sp>
        <p:nvSpPr>
          <p:cNvPr id="11" name="TextBox 14">
            <a:extLst>
              <a:ext uri="{FF2B5EF4-FFF2-40B4-BE49-F238E27FC236}">
                <a16:creationId xmlns:a16="http://schemas.microsoft.com/office/drawing/2014/main" id="{88BBCE75-FDD9-4102-BFD4-7C49D090DF4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114</a:t>
            </a:fld>
            <a:endParaRPr/>
          </a:p>
        </p:txBody>
      </p:sp>
      <p:sp>
        <p:nvSpPr>
          <p:cNvPr id="1392" name="TextBox 14"/>
          <p:cNvSpPr txBox="1"/>
          <p:nvPr/>
        </p:nvSpPr>
        <p:spPr>
          <a:xfrm>
            <a:off x="700585" y="1016000"/>
            <a:ext cx="11441531" cy="1257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70000"/>
              </a:lnSpc>
              <a:defRPr sz="4500" b="1" cap="all">
                <a:solidFill>
                  <a:srgbClr val="2B2027"/>
                </a:solidFill>
                <a:latin typeface="+mn-lt"/>
                <a:ea typeface="+mn-ea"/>
                <a:cs typeface="+mn-cs"/>
                <a:sym typeface="Helvetica"/>
              </a:defRPr>
            </a:pPr>
            <a:r>
              <a:t>TERMS AND CONDITIONS </a:t>
            </a:r>
          </a:p>
          <a:p>
            <a:pPr>
              <a:lnSpc>
                <a:spcPct val="70000"/>
              </a:lnSpc>
              <a:defRPr sz="4500" b="1" cap="all">
                <a:solidFill>
                  <a:srgbClr val="2B2027"/>
                </a:solidFill>
                <a:latin typeface="+mn-lt"/>
                <a:ea typeface="+mn-ea"/>
                <a:cs typeface="+mn-cs"/>
                <a:sym typeface="Helvetica"/>
              </a:defRPr>
            </a:pPr>
            <a:r>
              <a:t>OF OFFER</a:t>
            </a:r>
          </a:p>
        </p:txBody>
      </p:sp>
      <p:sp>
        <p:nvSpPr>
          <p:cNvPr id="1395" name="TextBox 15"/>
          <p:cNvSpPr txBox="1"/>
          <p:nvPr/>
        </p:nvSpPr>
        <p:spPr>
          <a:xfrm>
            <a:off x="1015999" y="3934986"/>
            <a:ext cx="10561782" cy="197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28.</a:t>
            </a:r>
            <a:r>
              <a:rPr b="0" dirty="0">
                <a:solidFill>
                  <a:schemeClr val="tx1"/>
                </a:solidFill>
              </a:rPr>
              <a:t> Under California law, certain contract terms need to be initialed by both buyer and seller. These clauses are the Liquidated Damages clause (</a:t>
            </a:r>
            <a:r>
              <a:rPr b="0" dirty="0">
                <a:solidFill>
                  <a:schemeClr val="tx1"/>
                </a:solidFill>
                <a:uFill>
                  <a:solidFill>
                    <a:srgbClr val="0000FF"/>
                  </a:solidFill>
                </a:uFill>
              </a:rPr>
              <a:t>paragraph 21.B</a:t>
            </a:r>
            <a:r>
              <a:rPr b="0" i="1" dirty="0">
                <a:solidFill>
                  <a:schemeClr val="tx1"/>
                </a:solidFill>
              </a:rPr>
              <a:t>.</a:t>
            </a:r>
            <a:r>
              <a:rPr b="0" dirty="0">
                <a:solidFill>
                  <a:schemeClr val="tx1"/>
                </a:solidFill>
              </a:rPr>
              <a:t>) and Arbitration clause (</a:t>
            </a:r>
            <a:r>
              <a:rPr b="0" dirty="0">
                <a:solidFill>
                  <a:schemeClr val="tx1"/>
                </a:solidFill>
                <a:uFill>
                  <a:solidFill>
                    <a:srgbClr val="0000FF"/>
                  </a:solidFill>
                </a:uFill>
              </a:rPr>
              <a:t>paragraph 22.B.</a:t>
            </a:r>
            <a:r>
              <a:rPr b="0" dirty="0">
                <a:solidFill>
                  <a:schemeClr val="tx1"/>
                </a:solidFill>
              </a:rPr>
              <a:t>). If either of those two paragraphs is initialed by one and not the other it is important to address the issue before the offer is accepted.</a:t>
            </a:r>
          </a:p>
          <a:p>
            <a:pPr marL="285750" indent="-285750">
              <a:spcBef>
                <a:spcPts val="600"/>
              </a:spcBef>
              <a:buClr>
                <a:srgbClr val="000000"/>
              </a:buClr>
              <a:buSzPct val="100000"/>
              <a:buFont typeface="Arial"/>
              <a:buChar char="•"/>
              <a:defRPr sz="1400">
                <a:solidFill>
                  <a:srgbClr val="44546A"/>
                </a:solidFill>
                <a:latin typeface="+mn-lt"/>
                <a:ea typeface="+mn-ea"/>
                <a:cs typeface="+mn-cs"/>
                <a:sym typeface="Helvetica"/>
              </a:defRPr>
            </a:pPr>
            <a:r>
              <a:rPr dirty="0">
                <a:solidFill>
                  <a:schemeClr val="tx1"/>
                </a:solidFill>
              </a:rPr>
              <a:t>Even if a buyer writes an offer, the seller can keep advertising the property, and negotiate with other buyers until the offer has been accepted (see</a:t>
            </a:r>
            <a:r>
              <a:rPr i="1" dirty="0">
                <a:solidFill>
                  <a:schemeClr val="tx1"/>
                </a:solidFill>
              </a:rPr>
              <a:t> </a:t>
            </a:r>
            <a:r>
              <a:rPr dirty="0">
                <a:solidFill>
                  <a:schemeClr val="tx1"/>
                </a:solidFill>
                <a:uFill>
                  <a:solidFill>
                    <a:srgbClr val="0000FF"/>
                  </a:solidFill>
                </a:uFill>
              </a:rPr>
              <a:t>paragraph 30.A.</a:t>
            </a:r>
            <a:r>
              <a:rPr dirty="0">
                <a:solidFill>
                  <a:schemeClr val="tx1"/>
                </a:solidFill>
              </a:rPr>
              <a:t>).</a:t>
            </a:r>
          </a:p>
          <a:p>
            <a:pPr marL="285750" indent="-285750">
              <a:spcBef>
                <a:spcPts val="600"/>
              </a:spcBef>
              <a:buClr>
                <a:srgbClr val="000000"/>
              </a:buClr>
              <a:buSzPct val="100000"/>
              <a:buFont typeface="Arial"/>
              <a:buChar char="•"/>
              <a:defRPr sz="1400">
                <a:solidFill>
                  <a:srgbClr val="44546A"/>
                </a:solidFill>
                <a:latin typeface="+mn-lt"/>
                <a:ea typeface="+mn-ea"/>
                <a:cs typeface="+mn-cs"/>
                <a:sym typeface="Helvetica"/>
              </a:defRPr>
            </a:pPr>
            <a:r>
              <a:rPr dirty="0">
                <a:solidFill>
                  <a:schemeClr val="tx1"/>
                </a:solidFill>
              </a:rPr>
              <a:t>The buyer and seller do not have to sign the offer at the same time (they usually do not), or even sign the same piece of paper that the offer is written on. And, since many signatures are electronic, there may not be a paper document with signatures but the computer program will show who signed and when.</a:t>
            </a:r>
          </a:p>
        </p:txBody>
      </p:sp>
      <p:pic>
        <p:nvPicPr>
          <p:cNvPr id="1396" name="Screen Shot 2018-06-01 at 11.30.20 AM.png" descr="Screen Shot 2018-06-01 at 11.30.20 AM.png"/>
          <p:cNvPicPr>
            <a:picLocks noChangeAspect="1"/>
          </p:cNvPicPr>
          <p:nvPr/>
        </p:nvPicPr>
        <p:blipFill>
          <a:blip r:embed="rId2"/>
          <a:stretch>
            <a:fillRect/>
          </a:stretch>
        </p:blipFill>
        <p:spPr>
          <a:xfrm>
            <a:off x="762000" y="2251169"/>
            <a:ext cx="8524858" cy="1340463"/>
          </a:xfrm>
          <a:prstGeom prst="rect">
            <a:avLst/>
          </a:prstGeom>
          <a:ln w="38100">
            <a:solidFill>
              <a:schemeClr val="tx1"/>
            </a:solidFill>
            <a:miter lim="400000"/>
          </a:ln>
        </p:spPr>
      </p:pic>
      <p:sp>
        <p:nvSpPr>
          <p:cNvPr id="139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28.</a:t>
            </a:r>
          </a:p>
        </p:txBody>
      </p:sp>
      <p:sp>
        <p:nvSpPr>
          <p:cNvPr id="10" name="TextBox 14">
            <a:extLst>
              <a:ext uri="{FF2B5EF4-FFF2-40B4-BE49-F238E27FC236}">
                <a16:creationId xmlns:a16="http://schemas.microsoft.com/office/drawing/2014/main" id="{1B4D8418-FAD2-46C5-BAFF-8C7D0777054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115</a:t>
            </a:fld>
            <a:endParaRPr/>
          </a:p>
        </p:txBody>
      </p:sp>
      <p:sp>
        <p:nvSpPr>
          <p:cNvPr id="1401" name="TextBox 14"/>
          <p:cNvSpPr txBox="1"/>
          <p:nvPr/>
        </p:nvSpPr>
        <p:spPr>
          <a:xfrm>
            <a:off x="700585" y="1079500"/>
            <a:ext cx="11441531" cy="1325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4500" b="1" cap="all">
                <a:solidFill>
                  <a:srgbClr val="2B2027"/>
                </a:solidFill>
                <a:latin typeface="+mn-lt"/>
                <a:ea typeface="+mn-ea"/>
                <a:cs typeface="+mn-cs"/>
                <a:sym typeface="Helvetica"/>
              </a:defRPr>
            </a:pPr>
            <a:r>
              <a:t>TIME OF ESSENCE; </a:t>
            </a:r>
          </a:p>
          <a:p>
            <a:pPr>
              <a:lnSpc>
                <a:spcPct val="80000"/>
              </a:lnSpc>
              <a:defRPr sz="4500" b="1" cap="all">
                <a:solidFill>
                  <a:srgbClr val="2B2027"/>
                </a:solidFill>
                <a:latin typeface="+mn-lt"/>
                <a:ea typeface="+mn-ea"/>
                <a:cs typeface="+mn-cs"/>
                <a:sym typeface="Helvetica"/>
              </a:defRPr>
            </a:pPr>
            <a:r>
              <a:t>ENTIRE CONTRACT; CHANGES</a:t>
            </a:r>
          </a:p>
        </p:txBody>
      </p:sp>
      <p:sp>
        <p:nvSpPr>
          <p:cNvPr id="1404" name="TextBox 15"/>
          <p:cNvSpPr txBox="1"/>
          <p:nvPr/>
        </p:nvSpPr>
        <p:spPr>
          <a:xfrm>
            <a:off x="1016000" y="4236684"/>
            <a:ext cx="10160000"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29.</a:t>
            </a:r>
            <a:r>
              <a:rPr b="0" dirty="0">
                <a:solidFill>
                  <a:schemeClr val="tx1"/>
                </a:solidFill>
              </a:rPr>
              <a:t> The contract requires buyers and sellers to do various things at various times (see, for example, </a:t>
            </a:r>
            <a:r>
              <a:rPr b="0" dirty="0">
                <a:solidFill>
                  <a:schemeClr val="tx1"/>
                </a:solidFill>
                <a:uFill>
                  <a:solidFill>
                    <a:srgbClr val="0000FF"/>
                  </a:solidFill>
                </a:uFill>
              </a:rPr>
              <a:t>paragraph 14</a:t>
            </a:r>
            <a:r>
              <a:rPr b="0" dirty="0">
                <a:solidFill>
                  <a:schemeClr val="tx1"/>
                </a:solidFill>
              </a:rPr>
              <a:t>). This paragraph says it is important to meet those deadlines and there are consequences for failing to do so. There are no automatic extensions. Remember, the </a:t>
            </a:r>
            <a:r>
              <a:rPr b="0" dirty="0">
                <a:solidFill>
                  <a:schemeClr val="tx1"/>
                </a:solidFill>
                <a:uFill>
                  <a:solidFill>
                    <a:srgbClr val="0000FF"/>
                  </a:solidFill>
                </a:uFill>
              </a:rPr>
              <a:t>Notices to Perform</a:t>
            </a:r>
            <a:r>
              <a:rPr b="0" dirty="0">
                <a:solidFill>
                  <a:schemeClr val="tx1"/>
                </a:solidFill>
              </a:rPr>
              <a:t> can be given in advance of a deadline to make sure everything goes as scheduled. Verbal agreements changing the contract are unenforceable. A handshake or a verbal promise is only as good as the paper it is written on. If something or some time needs to be changed, DO IT IN WRITING.</a:t>
            </a:r>
          </a:p>
        </p:txBody>
      </p:sp>
      <p:pic>
        <p:nvPicPr>
          <p:cNvPr id="1405" name="Screen Shot 2018-06-01 at 11.31.46 AM.png" descr="Screen Shot 2018-06-01 at 11.31.46 AM.png"/>
          <p:cNvPicPr>
            <a:picLocks noChangeAspect="1"/>
          </p:cNvPicPr>
          <p:nvPr/>
        </p:nvPicPr>
        <p:blipFill>
          <a:blip r:embed="rId2"/>
          <a:stretch>
            <a:fillRect/>
          </a:stretch>
        </p:blipFill>
        <p:spPr>
          <a:xfrm>
            <a:off x="762000" y="2575828"/>
            <a:ext cx="9385300" cy="1155703"/>
          </a:xfrm>
          <a:prstGeom prst="rect">
            <a:avLst/>
          </a:prstGeom>
          <a:ln w="38100">
            <a:solidFill>
              <a:schemeClr val="tx1"/>
            </a:solidFill>
            <a:miter lim="400000"/>
          </a:ln>
        </p:spPr>
      </p:pic>
      <p:sp>
        <p:nvSpPr>
          <p:cNvPr id="140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29.</a:t>
            </a:r>
          </a:p>
        </p:txBody>
      </p:sp>
      <p:sp>
        <p:nvSpPr>
          <p:cNvPr id="10" name="TextBox 14">
            <a:extLst>
              <a:ext uri="{FF2B5EF4-FFF2-40B4-BE49-F238E27FC236}">
                <a16:creationId xmlns:a16="http://schemas.microsoft.com/office/drawing/2014/main" id="{C50054C9-3D97-487F-A2D9-3947D7FBF81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116</a:t>
            </a:fld>
            <a:endParaRPr/>
          </a:p>
        </p:txBody>
      </p:sp>
      <p:sp>
        <p:nvSpPr>
          <p:cNvPr id="1410"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DEFINITIONS</a:t>
            </a:r>
          </a:p>
        </p:txBody>
      </p:sp>
      <p:sp>
        <p:nvSpPr>
          <p:cNvPr id="1413" name="TextBox 15"/>
          <p:cNvSpPr txBox="1"/>
          <p:nvPr/>
        </p:nvSpPr>
        <p:spPr>
          <a:xfrm>
            <a:off x="8779616" y="2655872"/>
            <a:ext cx="2736627"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30. </a:t>
            </a:r>
            <a:r>
              <a:rPr b="0" dirty="0">
                <a:solidFill>
                  <a:schemeClr val="tx1"/>
                </a:solidFill>
              </a:rPr>
              <a:t>Some words are frequently used throughout the RPA, and have a meaning specific to this agreement. Those frequently used words or phrases are defined here.</a:t>
            </a:r>
          </a:p>
        </p:txBody>
      </p:sp>
      <p:pic>
        <p:nvPicPr>
          <p:cNvPr id="1414" name="Screen Shot 2018-06-01 at 11.32.24 AM.png" descr="Screen Shot 2018-06-01 at 11.32.24 AM.png"/>
          <p:cNvPicPr>
            <a:picLocks noChangeAspect="1"/>
          </p:cNvPicPr>
          <p:nvPr/>
        </p:nvPicPr>
        <p:blipFill>
          <a:blip r:embed="rId2"/>
          <a:srcRect t="394"/>
          <a:stretch>
            <a:fillRect/>
          </a:stretch>
        </p:blipFill>
        <p:spPr>
          <a:xfrm>
            <a:off x="762000" y="2182479"/>
            <a:ext cx="7084087" cy="3202012"/>
          </a:xfrm>
          <a:prstGeom prst="rect">
            <a:avLst/>
          </a:prstGeom>
          <a:ln w="38100">
            <a:solidFill>
              <a:schemeClr val="tx1"/>
            </a:solidFill>
            <a:miter lim="400000"/>
          </a:ln>
        </p:spPr>
      </p:pic>
      <p:sp>
        <p:nvSpPr>
          <p:cNvPr id="141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30.</a:t>
            </a:r>
          </a:p>
        </p:txBody>
      </p:sp>
      <p:sp>
        <p:nvSpPr>
          <p:cNvPr id="10" name="TextBox 14">
            <a:extLst>
              <a:ext uri="{FF2B5EF4-FFF2-40B4-BE49-F238E27FC236}">
                <a16:creationId xmlns:a16="http://schemas.microsoft.com/office/drawing/2014/main" id="{E5980E2C-B05A-4E4B-AE46-4EADA515CD7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117</a:t>
            </a:fld>
            <a:endParaRPr/>
          </a:p>
        </p:txBody>
      </p:sp>
      <p:sp>
        <p:nvSpPr>
          <p:cNvPr id="1419" name="TextBox 14"/>
          <p:cNvSpPr txBox="1"/>
          <p:nvPr/>
        </p:nvSpPr>
        <p:spPr>
          <a:xfrm>
            <a:off x="700585" y="10160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rPr dirty="0"/>
              <a:t>DEFINITIONS - </a:t>
            </a:r>
          </a:p>
          <a:p>
            <a:pPr>
              <a:lnSpc>
                <a:spcPct val="80000"/>
              </a:lnSpc>
              <a:defRPr sz="4000" b="1" cap="all">
                <a:solidFill>
                  <a:srgbClr val="FFFFFF"/>
                </a:solidFill>
                <a:latin typeface="+mn-lt"/>
                <a:ea typeface="+mn-ea"/>
                <a:cs typeface="+mn-cs"/>
                <a:sym typeface="Helvetica"/>
              </a:defRPr>
            </a:pPr>
            <a:r>
              <a:rPr dirty="0"/>
              <a:t>ACCEPTANCE</a:t>
            </a:r>
          </a:p>
        </p:txBody>
      </p:sp>
      <p:sp>
        <p:nvSpPr>
          <p:cNvPr id="1422" name="TextBox 15"/>
          <p:cNvSpPr txBox="1"/>
          <p:nvPr/>
        </p:nvSpPr>
        <p:spPr>
          <a:xfrm>
            <a:off x="1015999" y="3861770"/>
            <a:ext cx="8356918"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30.A. </a:t>
            </a:r>
            <a:r>
              <a:rPr b="0" dirty="0">
                <a:solidFill>
                  <a:schemeClr val="tx1"/>
                </a:solidFill>
              </a:rPr>
              <a:t>Acceptance is when the contract begins. The acceptance date is not when the buyer signs the offer, or even when the seller signs the offer. The contract begins when the last person who signs the offer or counter offer delivers back a copy of that signed document to the other side. A lot of dates and deadlines in the RPA are based on the day of Acceptance; for example, you may have to remove a contingency 17 days after acceptance or the close of escrow date may be 30 days after acceptance.</a:t>
            </a:r>
          </a:p>
        </p:txBody>
      </p:sp>
      <p:pic>
        <p:nvPicPr>
          <p:cNvPr id="1423" name="Screen Shot 2018-06-01 at 11.33.28 AM.png" descr="Screen Shot 2018-06-01 at 11.33.28 AM.png"/>
          <p:cNvPicPr>
            <a:picLocks noChangeAspect="1"/>
          </p:cNvPicPr>
          <p:nvPr/>
        </p:nvPicPr>
        <p:blipFill>
          <a:blip r:embed="rId2"/>
          <a:srcRect t="34949"/>
          <a:stretch>
            <a:fillRect/>
          </a:stretch>
        </p:blipFill>
        <p:spPr>
          <a:xfrm>
            <a:off x="762000" y="2682598"/>
            <a:ext cx="9296400" cy="338722"/>
          </a:xfrm>
          <a:prstGeom prst="rect">
            <a:avLst/>
          </a:prstGeom>
          <a:ln w="38100">
            <a:solidFill>
              <a:schemeClr val="tx1"/>
            </a:solidFill>
            <a:miter lim="400000"/>
          </a:ln>
        </p:spPr>
      </p:pic>
      <p:sp>
        <p:nvSpPr>
          <p:cNvPr id="142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30.a.</a:t>
            </a:r>
          </a:p>
        </p:txBody>
      </p:sp>
      <p:sp>
        <p:nvSpPr>
          <p:cNvPr id="10" name="TextBox 14">
            <a:extLst>
              <a:ext uri="{FF2B5EF4-FFF2-40B4-BE49-F238E27FC236}">
                <a16:creationId xmlns:a16="http://schemas.microsoft.com/office/drawing/2014/main" id="{E4627F1E-CEE6-4F21-B847-A4A4644811E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118</a:t>
            </a:fld>
            <a:endParaRPr/>
          </a:p>
        </p:txBody>
      </p:sp>
      <p:sp>
        <p:nvSpPr>
          <p:cNvPr id="1430" name="TextBox 15"/>
          <p:cNvSpPr txBox="1"/>
          <p:nvPr/>
        </p:nvSpPr>
        <p:spPr>
          <a:xfrm>
            <a:off x="1015999" y="3938778"/>
            <a:ext cx="7732636"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30.F. </a:t>
            </a:r>
            <a:r>
              <a:rPr b="0" dirty="0">
                <a:solidFill>
                  <a:schemeClr val="tx1"/>
                </a:solidFill>
              </a:rPr>
              <a:t>Days. When referring to days, the contract means calendar days, with a few exceptions. However, after Acceptance, the last day to perform anything required by the contract can’t fall on a Saturday, Sunday, or a legal holiday. If the last day to perform falls on one of these days, the last day to perform will be the next possible day that doesn’t fall on a weekend or a legal holiday.</a:t>
            </a:r>
          </a:p>
        </p:txBody>
      </p:sp>
      <p:pic>
        <p:nvPicPr>
          <p:cNvPr id="1431" name="Screen Shot 2018-06-01 at 11.34.04 AM.png" descr="Screen Shot 2018-06-01 at 11.34.04 AM.png"/>
          <p:cNvPicPr>
            <a:picLocks noChangeAspect="1"/>
          </p:cNvPicPr>
          <p:nvPr/>
        </p:nvPicPr>
        <p:blipFill>
          <a:blip r:embed="rId2"/>
          <a:stretch>
            <a:fillRect/>
          </a:stretch>
        </p:blipFill>
        <p:spPr>
          <a:xfrm>
            <a:off x="762000" y="2681996"/>
            <a:ext cx="8991600" cy="342903"/>
          </a:xfrm>
          <a:prstGeom prst="rect">
            <a:avLst/>
          </a:prstGeom>
          <a:ln w="38100">
            <a:solidFill>
              <a:schemeClr val="tx1"/>
            </a:solidFill>
            <a:miter lim="400000"/>
          </a:ln>
        </p:spPr>
      </p:pic>
      <p:pic>
        <p:nvPicPr>
          <p:cNvPr id="1432" name="calendar3.png" descr="calendar3.png"/>
          <p:cNvPicPr>
            <a:picLocks noChangeAspect="1"/>
          </p:cNvPicPr>
          <p:nvPr/>
        </p:nvPicPr>
        <p:blipFill>
          <a:blip r:embed="rId3"/>
          <a:stretch>
            <a:fillRect/>
          </a:stretch>
        </p:blipFill>
        <p:spPr>
          <a:xfrm>
            <a:off x="9246916" y="3728885"/>
            <a:ext cx="2101004" cy="1869895"/>
          </a:xfrm>
          <a:prstGeom prst="rect">
            <a:avLst/>
          </a:prstGeom>
          <a:ln w="12700">
            <a:miter lim="400000"/>
          </a:ln>
          <a:effectLst>
            <a:outerShdw blurRad="12700" dist="48100" dir="3198374" rotWithShape="0">
              <a:srgbClr val="000000">
                <a:alpha val="33523"/>
              </a:srgbClr>
            </a:outerShdw>
          </a:effectLst>
        </p:spPr>
      </p:pic>
      <p:sp>
        <p:nvSpPr>
          <p:cNvPr id="1433" name="TextBox 14"/>
          <p:cNvSpPr txBox="1"/>
          <p:nvPr/>
        </p:nvSpPr>
        <p:spPr>
          <a:xfrm>
            <a:off x="700585" y="10160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DEFINITIONS - </a:t>
            </a:r>
          </a:p>
          <a:p>
            <a:pPr>
              <a:lnSpc>
                <a:spcPct val="80000"/>
              </a:lnSpc>
              <a:defRPr sz="4000" b="1" cap="all">
                <a:solidFill>
                  <a:srgbClr val="FFFFFF"/>
                </a:solidFill>
                <a:latin typeface="+mn-lt"/>
                <a:ea typeface="+mn-ea"/>
                <a:cs typeface="+mn-cs"/>
                <a:sym typeface="Helvetica"/>
              </a:defRPr>
            </a:pPr>
            <a:r>
              <a:t>DAYS</a:t>
            </a:r>
          </a:p>
        </p:txBody>
      </p:sp>
      <p:sp>
        <p:nvSpPr>
          <p:cNvPr id="143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30.f.</a:t>
            </a:r>
          </a:p>
        </p:txBody>
      </p:sp>
      <p:sp>
        <p:nvSpPr>
          <p:cNvPr id="11" name="TextBox 14">
            <a:extLst>
              <a:ext uri="{FF2B5EF4-FFF2-40B4-BE49-F238E27FC236}">
                <a16:creationId xmlns:a16="http://schemas.microsoft.com/office/drawing/2014/main" id="{30B0BA3C-1F34-4687-A774-9D39596D863E}"/>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119</a:t>
            </a:fld>
            <a:endParaRPr/>
          </a:p>
        </p:txBody>
      </p:sp>
      <p:sp>
        <p:nvSpPr>
          <p:cNvPr id="1438"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EXPIRATION OF OFFER</a:t>
            </a:r>
          </a:p>
        </p:txBody>
      </p:sp>
      <p:sp>
        <p:nvSpPr>
          <p:cNvPr id="1441" name="TextBox 15"/>
          <p:cNvSpPr txBox="1"/>
          <p:nvPr/>
        </p:nvSpPr>
        <p:spPr>
          <a:xfrm>
            <a:off x="1016000" y="4124743"/>
            <a:ext cx="10160000" cy="1602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a:solidFill>
                  <a:srgbClr val="44546A"/>
                </a:solidFill>
                <a:latin typeface="+mn-lt"/>
                <a:ea typeface="+mn-ea"/>
                <a:cs typeface="+mn-cs"/>
                <a:sym typeface="Helvetica"/>
              </a:defRPr>
            </a:pPr>
            <a:r>
              <a:rPr dirty="0">
                <a:solidFill>
                  <a:schemeClr val="tx1"/>
                </a:solidFill>
              </a:rPr>
              <a:t>31. Here is where the buyer signs. Once the buyer signs, a contract has not yet been formed. The seller has to respond within the stated period. Even after the seller signs on the next page a contract has still not yet been formed. The document with the seller’s signature has to be delivered back to the buyer or the buyer’s designated agent specified in this paragraph. If the person signing is not the actual buyer, the box above the signature line should be checked and the RCSD form attached (</a:t>
            </a:r>
            <a:r>
              <a:rPr i="1" dirty="0">
                <a:solidFill>
                  <a:schemeClr val="tx1"/>
                </a:solidFill>
              </a:rPr>
              <a:t>see </a:t>
            </a:r>
            <a:r>
              <a:rPr dirty="0">
                <a:solidFill>
                  <a:schemeClr val="tx1"/>
                </a:solidFill>
                <a:uFill>
                  <a:solidFill>
                    <a:srgbClr val="0000FF"/>
                  </a:solidFill>
                </a:uFill>
              </a:rPr>
              <a:t>paragraph 19</a:t>
            </a:r>
            <a:r>
              <a:rPr dirty="0">
                <a:solidFill>
                  <a:schemeClr val="tx1"/>
                </a:solidFill>
              </a:rPr>
              <a:t>). If there are more than two buyers, the box below the signature line should be checked and another form (C.A.R. Form ASA) added to show that the additional buyers agree with the offer (</a:t>
            </a:r>
            <a:r>
              <a:rPr i="1" dirty="0">
                <a:solidFill>
                  <a:schemeClr val="tx1"/>
                </a:solidFill>
              </a:rPr>
              <a:t>see </a:t>
            </a:r>
            <a:r>
              <a:rPr dirty="0">
                <a:solidFill>
                  <a:schemeClr val="tx1"/>
                </a:solidFill>
                <a:uFill>
                  <a:solidFill>
                    <a:srgbClr val="0000FF"/>
                  </a:solidFill>
                </a:uFill>
              </a:rPr>
              <a:t>paragraph 1</a:t>
            </a:r>
            <a:r>
              <a:rPr dirty="0">
                <a:solidFill>
                  <a:schemeClr val="tx1"/>
                </a:solidFill>
              </a:rPr>
              <a:t>). The process is far from over, but by making an offer, the buyer is on the way.</a:t>
            </a:r>
          </a:p>
        </p:txBody>
      </p:sp>
      <p:pic>
        <p:nvPicPr>
          <p:cNvPr id="1442" name="Screen Shot 2018-06-01 at 11.34.42 AM.png" descr="Screen Shot 2018-06-01 at 11.34.42 AM.png"/>
          <p:cNvPicPr>
            <a:picLocks noChangeAspect="1"/>
          </p:cNvPicPr>
          <p:nvPr/>
        </p:nvPicPr>
        <p:blipFill>
          <a:blip r:embed="rId2"/>
          <a:srcRect t="816"/>
          <a:stretch>
            <a:fillRect/>
          </a:stretch>
        </p:blipFill>
        <p:spPr>
          <a:xfrm>
            <a:off x="762000" y="2227370"/>
            <a:ext cx="8380209" cy="1543462"/>
          </a:xfrm>
          <a:prstGeom prst="rect">
            <a:avLst/>
          </a:prstGeom>
          <a:ln w="38100">
            <a:solidFill>
              <a:schemeClr val="tx1"/>
            </a:solidFill>
            <a:miter lim="400000"/>
          </a:ln>
        </p:spPr>
      </p:pic>
      <p:sp>
        <p:nvSpPr>
          <p:cNvPr id="144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31.</a:t>
            </a:r>
          </a:p>
        </p:txBody>
      </p:sp>
      <p:sp>
        <p:nvSpPr>
          <p:cNvPr id="11" name="TextBox 14">
            <a:extLst>
              <a:ext uri="{FF2B5EF4-FFF2-40B4-BE49-F238E27FC236}">
                <a16:creationId xmlns:a16="http://schemas.microsoft.com/office/drawing/2014/main" id="{A3AAEC7A-2204-4003-8628-2108A954752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EA0E3-0023-47B8-BBCB-980E69BAE2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878" y="21227"/>
            <a:ext cx="5014452" cy="6858000"/>
          </a:xfrm>
          <a:prstGeom prst="rect">
            <a:avLst/>
          </a:prstGeom>
        </p:spPr>
      </p:pic>
      <p:sp>
        <p:nvSpPr>
          <p:cNvPr id="27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grpSp>
        <p:nvGrpSpPr>
          <p:cNvPr id="292" name="Group"/>
          <p:cNvGrpSpPr/>
          <p:nvPr/>
        </p:nvGrpSpPr>
        <p:grpSpPr>
          <a:xfrm>
            <a:off x="-5" y="6334204"/>
            <a:ext cx="12192008" cy="542804"/>
            <a:chOff x="0" y="0"/>
            <a:chExt cx="12192006" cy="542803"/>
          </a:xfrm>
        </p:grpSpPr>
        <p:sp>
          <p:nvSpPr>
            <p:cNvPr id="289"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290"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291"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8" name="TextBox 14">
            <a:extLst>
              <a:ext uri="{FF2B5EF4-FFF2-40B4-BE49-F238E27FC236}">
                <a16:creationId xmlns:a16="http://schemas.microsoft.com/office/drawing/2014/main" id="{03DE08EB-8BB9-47A5-9278-7FD11CE7AB26}"/>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067D9F9C-5ABF-4404-BB64-50B64A2FA89F}"/>
              </a:ext>
            </a:extLst>
          </p:cNvPr>
          <p:cNvSpPr txBox="1"/>
          <p:nvPr/>
        </p:nvSpPr>
        <p:spPr>
          <a:xfrm>
            <a:off x="203200" y="184727"/>
            <a:ext cx="5570392"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p.5.</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2E9DD61A-FBE6-42E5-9283-66B9B21AE1FC}"/>
              </a:ext>
            </a:extLst>
          </p:cNvPr>
          <p:cNvSpPr txBox="1"/>
          <p:nvPr/>
        </p:nvSpPr>
        <p:spPr>
          <a:xfrm>
            <a:off x="203200" y="2863273"/>
            <a:ext cx="5828452"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10 – Statutory and Other Disclosures (Including Lead-Based Paint Hazard Disclosures) and Cancellation Rights, F(2)</a:t>
            </a:r>
          </a:p>
          <a:p>
            <a:pPr marL="0" marR="0" indent="0" algn="l" defTabSz="914400" rtl="0" fontAlgn="auto" latinLnBrk="0" hangingPunct="0">
              <a:lnSpc>
                <a:spcPct val="100000"/>
              </a:lnSpc>
              <a:spcBef>
                <a:spcPts val="0"/>
              </a:spcBef>
              <a:spcAft>
                <a:spcPts val="0"/>
              </a:spcAft>
              <a:buClrTx/>
              <a:buSzTx/>
              <a:buFontTx/>
              <a:buNone/>
              <a:tabLst/>
            </a:pPr>
            <a:r>
              <a:rPr lang="en-US" dirty="0"/>
              <a:t>11 – Condition of Property, A-C</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12 – Buyer’s Investigation of Property and Matters Affecting Property, A-D</a:t>
            </a:r>
          </a:p>
          <a:p>
            <a:pPr marL="0" marR="0" indent="0" algn="l" defTabSz="914400" rtl="0" fontAlgn="auto" latinLnBrk="0" hangingPunct="0">
              <a:lnSpc>
                <a:spcPct val="100000"/>
              </a:lnSpc>
              <a:spcBef>
                <a:spcPts val="0"/>
              </a:spcBef>
              <a:spcAft>
                <a:spcPts val="0"/>
              </a:spcAft>
              <a:buClrTx/>
              <a:buSzTx/>
              <a:buFontTx/>
              <a:buNone/>
              <a:tabLst/>
            </a:pPr>
            <a:r>
              <a:rPr lang="en-US" dirty="0"/>
              <a:t>13 – Title and Vesting, A-E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Blue dot for 10F2">
            <a:extLst>
              <a:ext uri="{FF2B5EF4-FFF2-40B4-BE49-F238E27FC236}">
                <a16:creationId xmlns:a16="http://schemas.microsoft.com/office/drawing/2014/main" id="{C193AE6F-0C71-43D7-9DF3-C0BB2FCB3EFA}"/>
              </a:ext>
            </a:extLst>
          </p:cNvPr>
          <p:cNvSpPr/>
          <p:nvPr/>
        </p:nvSpPr>
        <p:spPr>
          <a:xfrm>
            <a:off x="6374283" y="560954"/>
            <a:ext cx="181049" cy="17087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for 11A, 11B, 11C">
            <a:extLst>
              <a:ext uri="{FF2B5EF4-FFF2-40B4-BE49-F238E27FC236}">
                <a16:creationId xmlns:a16="http://schemas.microsoft.com/office/drawing/2014/main" id="{6F44B31A-EB7A-4A0A-BA47-77422ED0BF06}"/>
              </a:ext>
            </a:extLst>
          </p:cNvPr>
          <p:cNvSpPr/>
          <p:nvPr/>
        </p:nvSpPr>
        <p:spPr>
          <a:xfrm>
            <a:off x="6105802" y="1233489"/>
            <a:ext cx="168743" cy="16635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for 12A">
            <a:extLst>
              <a:ext uri="{FF2B5EF4-FFF2-40B4-BE49-F238E27FC236}">
                <a16:creationId xmlns:a16="http://schemas.microsoft.com/office/drawing/2014/main" id="{3E8EFBD4-B63F-4441-A4CA-C8F7947DC9B2}"/>
              </a:ext>
            </a:extLst>
          </p:cNvPr>
          <p:cNvSpPr/>
          <p:nvPr/>
        </p:nvSpPr>
        <p:spPr>
          <a:xfrm>
            <a:off x="6254119" y="2217186"/>
            <a:ext cx="160662" cy="15278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for 12B and 12C">
            <a:extLst>
              <a:ext uri="{FF2B5EF4-FFF2-40B4-BE49-F238E27FC236}">
                <a16:creationId xmlns:a16="http://schemas.microsoft.com/office/drawing/2014/main" id="{98F32412-FCC5-4F52-BCAA-4BF5E50A640F}"/>
              </a:ext>
            </a:extLst>
          </p:cNvPr>
          <p:cNvSpPr/>
          <p:nvPr/>
        </p:nvSpPr>
        <p:spPr>
          <a:xfrm>
            <a:off x="6273859" y="3624504"/>
            <a:ext cx="164994" cy="15350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for 12D">
            <a:extLst>
              <a:ext uri="{FF2B5EF4-FFF2-40B4-BE49-F238E27FC236}">
                <a16:creationId xmlns:a16="http://schemas.microsoft.com/office/drawing/2014/main" id="{3C4EFE68-DBD4-4556-AB8C-82CE228881CB}"/>
              </a:ext>
            </a:extLst>
          </p:cNvPr>
          <p:cNvSpPr/>
          <p:nvPr/>
        </p:nvSpPr>
        <p:spPr>
          <a:xfrm>
            <a:off x="6273858" y="3964334"/>
            <a:ext cx="164995" cy="15300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for 13A">
            <a:extLst>
              <a:ext uri="{FF2B5EF4-FFF2-40B4-BE49-F238E27FC236}">
                <a16:creationId xmlns:a16="http://schemas.microsoft.com/office/drawing/2014/main" id="{81AC1719-F5C8-428C-BCF6-4C65BEB2E7A9}"/>
              </a:ext>
            </a:extLst>
          </p:cNvPr>
          <p:cNvSpPr/>
          <p:nvPr/>
        </p:nvSpPr>
        <p:spPr>
          <a:xfrm>
            <a:off x="6287026" y="4733752"/>
            <a:ext cx="164995" cy="15769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for 13B and 13C">
            <a:extLst>
              <a:ext uri="{FF2B5EF4-FFF2-40B4-BE49-F238E27FC236}">
                <a16:creationId xmlns:a16="http://schemas.microsoft.com/office/drawing/2014/main" id="{A3E0EFB7-BA2E-44D2-A1C5-F1B96B029DF7}"/>
              </a:ext>
            </a:extLst>
          </p:cNvPr>
          <p:cNvSpPr/>
          <p:nvPr/>
        </p:nvSpPr>
        <p:spPr>
          <a:xfrm>
            <a:off x="6330658" y="5350164"/>
            <a:ext cx="164995" cy="15769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for 13D and 13E">
            <a:extLst>
              <a:ext uri="{FF2B5EF4-FFF2-40B4-BE49-F238E27FC236}">
                <a16:creationId xmlns:a16="http://schemas.microsoft.com/office/drawing/2014/main" id="{22CFF681-7A50-417A-B838-1B3D266ED752}"/>
              </a:ext>
            </a:extLst>
          </p:cNvPr>
          <p:cNvSpPr/>
          <p:nvPr/>
        </p:nvSpPr>
        <p:spPr>
          <a:xfrm>
            <a:off x="6297918" y="5836675"/>
            <a:ext cx="164996" cy="15769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27" name="Group 26">
            <a:extLst>
              <a:ext uri="{FF2B5EF4-FFF2-40B4-BE49-F238E27FC236}">
                <a16:creationId xmlns:a16="http://schemas.microsoft.com/office/drawing/2014/main" id="{FB995F6E-8861-43C2-93FE-26DD24FE5DA7}"/>
              </a:ext>
            </a:extLst>
          </p:cNvPr>
          <p:cNvGrpSpPr/>
          <p:nvPr/>
        </p:nvGrpSpPr>
        <p:grpSpPr>
          <a:xfrm>
            <a:off x="228314" y="1507271"/>
            <a:ext cx="5813622" cy="4826932"/>
            <a:chOff x="228314" y="1507271"/>
            <a:chExt cx="5813622" cy="4826932"/>
          </a:xfrm>
        </p:grpSpPr>
        <p:grpSp>
          <p:nvGrpSpPr>
            <p:cNvPr id="60" name="13D and 13E">
              <a:extLst>
                <a:ext uri="{FF2B5EF4-FFF2-40B4-BE49-F238E27FC236}">
                  <a16:creationId xmlns:a16="http://schemas.microsoft.com/office/drawing/2014/main" id="{932716EE-549F-4F15-8005-28D359AA7B33}"/>
                </a:ext>
              </a:extLst>
            </p:cNvPr>
            <p:cNvGrpSpPr/>
            <p:nvPr/>
          </p:nvGrpSpPr>
          <p:grpSpPr>
            <a:xfrm>
              <a:off x="228314" y="1507271"/>
              <a:ext cx="5813622" cy="4826932"/>
              <a:chOff x="228314" y="1507271"/>
              <a:chExt cx="5813622" cy="4826932"/>
            </a:xfrm>
          </p:grpSpPr>
          <p:sp>
            <p:nvSpPr>
              <p:cNvPr id="58" name="Rectangle 57">
                <a:extLst>
                  <a:ext uri="{FF2B5EF4-FFF2-40B4-BE49-F238E27FC236}">
                    <a16:creationId xmlns:a16="http://schemas.microsoft.com/office/drawing/2014/main" id="{4B1D0368-C4DE-4C09-8FB8-B438FD7C3925}"/>
                  </a:ext>
                </a:extLst>
              </p:cNvPr>
              <p:cNvSpPr/>
              <p:nvPr/>
            </p:nvSpPr>
            <p:spPr>
              <a:xfrm>
                <a:off x="228314" y="1507271"/>
                <a:ext cx="5790602" cy="4826932"/>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8" name="TextBox 15">
                <a:extLst>
                  <a:ext uri="{FF2B5EF4-FFF2-40B4-BE49-F238E27FC236}">
                    <a16:creationId xmlns:a16="http://schemas.microsoft.com/office/drawing/2014/main" id="{072E6758-07AC-4A51-AD5A-C2949D3A095C}"/>
                  </a:ext>
                </a:extLst>
              </p:cNvPr>
              <p:cNvSpPr txBox="1"/>
              <p:nvPr/>
            </p:nvSpPr>
            <p:spPr>
              <a:xfrm>
                <a:off x="240588" y="3638636"/>
                <a:ext cx="5736629" cy="2677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200" b="1">
                    <a:solidFill>
                      <a:srgbClr val="44546A"/>
                    </a:solidFill>
                    <a:latin typeface="+mn-lt"/>
                    <a:ea typeface="+mn-ea"/>
                    <a:cs typeface="+mn-cs"/>
                    <a:sym typeface="Helvetica"/>
                  </a:defRPr>
                </a:pPr>
                <a:r>
                  <a:rPr sz="1100" dirty="0">
                    <a:solidFill>
                      <a:schemeClr val="tx1"/>
                    </a:solidFill>
                  </a:rPr>
                  <a:t>13.D. </a:t>
                </a:r>
                <a:r>
                  <a:rPr sz="1100" b="0" dirty="0">
                    <a:solidFill>
                      <a:schemeClr val="tx1"/>
                    </a:solidFill>
                  </a:rPr>
                  <a:t>Title will be transferred to the buyer through a grant deed including rights to the Property’s oil, mineral, and water rights if the seller currently owns them. For example, a previous owner may have sold the oil rights to a gas or energy company years or decades earlier. The current owner may or may not be due royalty fees.</a:t>
                </a:r>
              </a:p>
              <a:p>
                <a:pPr marL="285750" indent="-285750">
                  <a:spcBef>
                    <a:spcPts val="600"/>
                  </a:spcBef>
                  <a:buClr>
                    <a:srgbClr val="000000"/>
                  </a:buClr>
                  <a:buSzPct val="100000"/>
                  <a:buFont typeface="Arial"/>
                  <a:buChar char="•"/>
                  <a:defRPr sz="1200">
                    <a:solidFill>
                      <a:srgbClr val="44546A"/>
                    </a:solidFill>
                    <a:latin typeface="+mn-lt"/>
                    <a:ea typeface="+mn-ea"/>
                    <a:cs typeface="+mn-cs"/>
                    <a:sym typeface="Helvetica"/>
                  </a:defRPr>
                </a:pPr>
                <a:r>
                  <a:rPr sz="1100" dirty="0">
                    <a:solidFill>
                      <a:schemeClr val="tx1"/>
                    </a:solidFill>
                  </a:rPr>
                  <a:t>Of course, the way the buyer takes title can make a big difference. For example, the buyer can choose to take title solely, with a friend as a joint tenant, or with a business partner as a tenant-in-common, or a spouse as community property. How the buyer chooses to take title can have serious tax and legal consequences, so make sure to check with escrow, a tax consultant, or an attorney to make sure they’re transferring title in a way that best suits their needs!</a:t>
                </a:r>
              </a:p>
              <a:p>
                <a:pPr marL="285750" indent="-285750">
                  <a:spcBef>
                    <a:spcPts val="600"/>
                  </a:spcBef>
                  <a:buClr>
                    <a:srgbClr val="000000"/>
                  </a:buClr>
                  <a:buSzPct val="100000"/>
                  <a:buFont typeface="Arial"/>
                  <a:buChar char="•"/>
                  <a:defRPr sz="1200" b="1">
                    <a:solidFill>
                      <a:srgbClr val="44546A"/>
                    </a:solidFill>
                    <a:latin typeface="+mn-lt"/>
                    <a:ea typeface="+mn-ea"/>
                    <a:cs typeface="+mn-cs"/>
                    <a:sym typeface="Helvetica"/>
                  </a:defRPr>
                </a:pPr>
                <a:r>
                  <a:rPr sz="1100" dirty="0">
                    <a:solidFill>
                      <a:schemeClr val="tx1"/>
                    </a:solidFill>
                  </a:rPr>
                  <a:t>13.E. </a:t>
                </a:r>
                <a:r>
                  <a:rPr sz="1100" b="0" dirty="0">
                    <a:solidFill>
                      <a:schemeClr val="tx1"/>
                    </a:solidFill>
                  </a:rPr>
                  <a:t>The CLTA/ALTA Homeowners policy is the type of title insurance that is standard in the real estate industry and provides greater protection to the buyer than other types of title coverage. The buyer will get the Homeowners policy if it’s available to them, depending on the type of situation.</a:t>
                </a:r>
              </a:p>
            </p:txBody>
          </p:sp>
          <p:pic>
            <p:nvPicPr>
              <p:cNvPr id="69" name="Picture 3" descr="Picture 3">
                <a:extLst>
                  <a:ext uri="{FF2B5EF4-FFF2-40B4-BE49-F238E27FC236}">
                    <a16:creationId xmlns:a16="http://schemas.microsoft.com/office/drawing/2014/main" id="{C32052C1-9A87-454C-8723-84C2AD302731}"/>
                  </a:ext>
                </a:extLst>
              </p:cNvPr>
              <p:cNvPicPr>
                <a:picLocks noChangeAspect="1"/>
              </p:cNvPicPr>
              <p:nvPr/>
            </p:nvPicPr>
            <p:blipFill>
              <a:blip r:embed="rId14"/>
              <a:stretch>
                <a:fillRect/>
              </a:stretch>
            </p:blipFill>
            <p:spPr>
              <a:xfrm>
                <a:off x="256746" y="2498719"/>
                <a:ext cx="5738381" cy="1018326"/>
              </a:xfrm>
              <a:prstGeom prst="rect">
                <a:avLst/>
              </a:prstGeom>
              <a:ln w="38100">
                <a:solidFill>
                  <a:schemeClr val="tx1"/>
                </a:solidFill>
                <a:miter lim="400000"/>
              </a:ln>
            </p:spPr>
          </p:pic>
          <p:sp>
            <p:nvSpPr>
              <p:cNvPr id="70" name="Rectangle 2">
                <a:extLst>
                  <a:ext uri="{FF2B5EF4-FFF2-40B4-BE49-F238E27FC236}">
                    <a16:creationId xmlns:a16="http://schemas.microsoft.com/office/drawing/2014/main" id="{7C01543A-B097-462C-A48C-90B9B60A52B7}"/>
                  </a:ext>
                </a:extLst>
              </p:cNvPr>
              <p:cNvSpPr txBox="1"/>
              <p:nvPr/>
            </p:nvSpPr>
            <p:spPr>
              <a:xfrm>
                <a:off x="240588" y="1615823"/>
                <a:ext cx="2630058"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13.D.&amp;E.</a:t>
                </a:r>
              </a:p>
            </p:txBody>
          </p:sp>
          <p:sp>
            <p:nvSpPr>
              <p:cNvPr id="59" name="Rectangle 58">
                <a:extLst>
                  <a:ext uri="{FF2B5EF4-FFF2-40B4-BE49-F238E27FC236}">
                    <a16:creationId xmlns:a16="http://schemas.microsoft.com/office/drawing/2014/main" id="{FA3D2BCD-3DCC-4172-9239-36A4A22E81D8}"/>
                  </a:ext>
                </a:extLst>
              </p:cNvPr>
              <p:cNvSpPr/>
              <p:nvPr/>
            </p:nvSpPr>
            <p:spPr>
              <a:xfrm>
                <a:off x="283996" y="2104440"/>
                <a:ext cx="5757940" cy="338554"/>
              </a:xfrm>
              <a:prstGeom prst="rect">
                <a:avLst/>
              </a:prstGeom>
            </p:spPr>
            <p:txBody>
              <a:bodyPr wrap="square">
                <a:spAutoFit/>
              </a:bodyPr>
              <a:lstStyle/>
              <a:p>
                <a:pPr algn="ctr"/>
                <a:r>
                  <a:rPr lang="en-US" sz="1600" b="1" dirty="0">
                    <a:latin typeface="+mn-lt"/>
                  </a:rPr>
                  <a:t>TITLE AND VESTING</a:t>
                </a:r>
              </a:p>
            </p:txBody>
          </p:sp>
        </p:grpSp>
        <p:sp>
          <p:nvSpPr>
            <p:cNvPr id="67" name="TextBox 66">
              <a:extLst>
                <a:ext uri="{FF2B5EF4-FFF2-40B4-BE49-F238E27FC236}">
                  <a16:creationId xmlns:a16="http://schemas.microsoft.com/office/drawing/2014/main" id="{0CD096C2-4BBF-4A49-8A60-0CA9D2245EE0}"/>
                </a:ext>
              </a:extLst>
            </p:cNvPr>
            <p:cNvSpPr txBox="1"/>
            <p:nvPr/>
          </p:nvSpPr>
          <p:spPr>
            <a:xfrm>
              <a:off x="5501420" y="1612462"/>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4" name="Group 33">
            <a:extLst>
              <a:ext uri="{FF2B5EF4-FFF2-40B4-BE49-F238E27FC236}">
                <a16:creationId xmlns:a16="http://schemas.microsoft.com/office/drawing/2014/main" id="{A96A1A1A-0831-428C-8D57-74DCAB0CFACC}"/>
              </a:ext>
            </a:extLst>
          </p:cNvPr>
          <p:cNvGrpSpPr/>
          <p:nvPr/>
        </p:nvGrpSpPr>
        <p:grpSpPr>
          <a:xfrm>
            <a:off x="52409" y="2756193"/>
            <a:ext cx="6034132" cy="3599159"/>
            <a:chOff x="52409" y="2756193"/>
            <a:chExt cx="6034132" cy="3599159"/>
          </a:xfrm>
        </p:grpSpPr>
        <p:grpSp>
          <p:nvGrpSpPr>
            <p:cNvPr id="53" name="13B and 13C">
              <a:extLst>
                <a:ext uri="{FF2B5EF4-FFF2-40B4-BE49-F238E27FC236}">
                  <a16:creationId xmlns:a16="http://schemas.microsoft.com/office/drawing/2014/main" id="{A13EF75D-5DEF-46D7-8AE9-7A4F7C1696C1}"/>
                </a:ext>
              </a:extLst>
            </p:cNvPr>
            <p:cNvGrpSpPr/>
            <p:nvPr/>
          </p:nvGrpSpPr>
          <p:grpSpPr>
            <a:xfrm>
              <a:off x="52409" y="2756193"/>
              <a:ext cx="6034132" cy="3599159"/>
              <a:chOff x="-11712" y="1533582"/>
              <a:chExt cx="6034132" cy="3599159"/>
            </a:xfrm>
          </p:grpSpPr>
          <p:sp>
            <p:nvSpPr>
              <p:cNvPr id="51" name="Rectangle 50">
                <a:extLst>
                  <a:ext uri="{FF2B5EF4-FFF2-40B4-BE49-F238E27FC236}">
                    <a16:creationId xmlns:a16="http://schemas.microsoft.com/office/drawing/2014/main" id="{EC51E166-253F-4E5F-8F02-A1E5C87188C4}"/>
                  </a:ext>
                </a:extLst>
              </p:cNvPr>
              <p:cNvSpPr/>
              <p:nvPr/>
            </p:nvSpPr>
            <p:spPr>
              <a:xfrm>
                <a:off x="-9553" y="1533582"/>
                <a:ext cx="6031322" cy="3546782"/>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1" name="TextBox 15">
                <a:extLst>
                  <a:ext uri="{FF2B5EF4-FFF2-40B4-BE49-F238E27FC236}">
                    <a16:creationId xmlns:a16="http://schemas.microsoft.com/office/drawing/2014/main" id="{1D0E02F5-4F69-48C9-B178-C07A30F6FDCA}"/>
                  </a:ext>
                </a:extLst>
              </p:cNvPr>
              <p:cNvSpPr txBox="1"/>
              <p:nvPr/>
            </p:nvSpPr>
            <p:spPr>
              <a:xfrm>
                <a:off x="-11712" y="3409196"/>
                <a:ext cx="6023287" cy="1723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13.B. </a:t>
                </a:r>
                <a:r>
                  <a:rPr sz="1200" b="0" dirty="0">
                    <a:solidFill>
                      <a:schemeClr val="tx1"/>
                    </a:solidFill>
                  </a:rPr>
                  <a:t>Just </a:t>
                </a:r>
                <a:r>
                  <a:rPr lang="en-US" sz="1200" b="0" dirty="0">
                    <a:solidFill>
                      <a:schemeClr val="tx1"/>
                    </a:solidFill>
                  </a:rPr>
                  <a:t>as</a:t>
                </a:r>
                <a:r>
                  <a:rPr sz="1200" b="0" dirty="0">
                    <a:solidFill>
                      <a:schemeClr val="tx1"/>
                    </a:solidFill>
                  </a:rPr>
                  <a:t> the property improvements are being sold in as-is condition (</a:t>
                </a:r>
                <a:r>
                  <a:rPr sz="1200" b="0" i="1" dirty="0">
                    <a:solidFill>
                      <a:schemeClr val="tx1"/>
                    </a:solidFill>
                  </a:rPr>
                  <a:t>see </a:t>
                </a:r>
                <a:r>
                  <a:rPr sz="1200" b="0" dirty="0">
                    <a:solidFill>
                      <a:schemeClr val="tx1"/>
                    </a:solidFill>
                    <a:uFill>
                      <a:solidFill>
                        <a:srgbClr val="0000FF"/>
                      </a:solidFill>
                    </a:uFill>
                  </a:rPr>
                  <a:t>paragraph 11</a:t>
                </a:r>
                <a:r>
                  <a:rPr sz="1200" b="0" dirty="0">
                    <a:solidFill>
                      <a:schemeClr val="tx1"/>
                    </a:solidFill>
                  </a:rPr>
                  <a:t>), so too is the title to the property taken in its present condition, with a few exceptions. Example include things like easements, restrictions, and CC&amp;R’s. For example, a neighbor may have an easement to use the property’s driveway.</a:t>
                </a:r>
              </a:p>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sz="1200" dirty="0">
                    <a:solidFill>
                      <a:schemeClr val="tx1"/>
                    </a:solidFill>
                  </a:rPr>
                  <a:t>However if a bank or other lender has recorded a lien on title to secure a loan, that lien needs to be removed.</a:t>
                </a:r>
              </a:p>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13.C. </a:t>
                </a:r>
                <a:r>
                  <a:rPr sz="1200" b="0" dirty="0">
                    <a:solidFill>
                      <a:schemeClr val="tx1"/>
                    </a:solidFill>
                  </a:rPr>
                  <a:t>Seller has to disclose to the buyer all the matters that affect title...that the seller is AWARE of.</a:t>
                </a:r>
              </a:p>
            </p:txBody>
          </p:sp>
          <p:sp>
            <p:nvSpPr>
              <p:cNvPr id="62" name="Rectangle 2">
                <a:extLst>
                  <a:ext uri="{FF2B5EF4-FFF2-40B4-BE49-F238E27FC236}">
                    <a16:creationId xmlns:a16="http://schemas.microsoft.com/office/drawing/2014/main" id="{DA78A1BA-2C64-4237-A732-B2AD45ECC912}"/>
                  </a:ext>
                </a:extLst>
              </p:cNvPr>
              <p:cNvSpPr txBox="1"/>
              <p:nvPr/>
            </p:nvSpPr>
            <p:spPr>
              <a:xfrm>
                <a:off x="-9553" y="1651395"/>
                <a:ext cx="2630058"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13.B.&amp;C.</a:t>
                </a:r>
              </a:p>
            </p:txBody>
          </p:sp>
          <p:pic>
            <p:nvPicPr>
              <p:cNvPr id="64" name="Screen Shot 2018-05-28 at 10.32.17 AM.png" descr="Screen Shot 2018-05-28 at 10.32.17 AM.png">
                <a:extLst>
                  <a:ext uri="{FF2B5EF4-FFF2-40B4-BE49-F238E27FC236}">
                    <a16:creationId xmlns:a16="http://schemas.microsoft.com/office/drawing/2014/main" id="{C963660E-7B3C-4267-A0FB-4895C14E8398}"/>
                  </a:ext>
                </a:extLst>
              </p:cNvPr>
              <p:cNvPicPr>
                <a:picLocks noChangeAspect="1"/>
              </p:cNvPicPr>
              <p:nvPr/>
            </p:nvPicPr>
            <p:blipFill>
              <a:blip r:embed="rId15"/>
              <a:stretch>
                <a:fillRect/>
              </a:stretch>
            </p:blipFill>
            <p:spPr>
              <a:xfrm>
                <a:off x="18164" y="2587367"/>
                <a:ext cx="5991575" cy="690621"/>
              </a:xfrm>
              <a:prstGeom prst="rect">
                <a:avLst/>
              </a:prstGeom>
              <a:ln w="38100">
                <a:solidFill>
                  <a:schemeClr val="tx1"/>
                </a:solidFill>
                <a:miter lim="400000"/>
              </a:ln>
            </p:spPr>
          </p:pic>
          <p:sp>
            <p:nvSpPr>
              <p:cNvPr id="52" name="Rectangle 51">
                <a:extLst>
                  <a:ext uri="{FF2B5EF4-FFF2-40B4-BE49-F238E27FC236}">
                    <a16:creationId xmlns:a16="http://schemas.microsoft.com/office/drawing/2014/main" id="{441A3D8F-FF55-49F7-BE0E-9947773668E3}"/>
                  </a:ext>
                </a:extLst>
              </p:cNvPr>
              <p:cNvSpPr/>
              <p:nvPr/>
            </p:nvSpPr>
            <p:spPr>
              <a:xfrm>
                <a:off x="18899" y="2139595"/>
                <a:ext cx="6003521" cy="307777"/>
              </a:xfrm>
              <a:prstGeom prst="rect">
                <a:avLst/>
              </a:prstGeom>
            </p:spPr>
            <p:txBody>
              <a:bodyPr wrap="square">
                <a:spAutoFit/>
              </a:bodyPr>
              <a:lstStyle/>
              <a:p>
                <a:pPr algn="ctr"/>
                <a:r>
                  <a:rPr lang="en-US" sz="1400" b="1" dirty="0">
                    <a:latin typeface="+mn-lt"/>
                  </a:rPr>
                  <a:t>TITLE AND VESTING</a:t>
                </a:r>
              </a:p>
            </p:txBody>
          </p:sp>
        </p:grpSp>
        <p:sp>
          <p:nvSpPr>
            <p:cNvPr id="71" name="TextBox 70">
              <a:extLst>
                <a:ext uri="{FF2B5EF4-FFF2-40B4-BE49-F238E27FC236}">
                  <a16:creationId xmlns:a16="http://schemas.microsoft.com/office/drawing/2014/main" id="{21B32873-3C96-4281-8225-84C1A41232D8}"/>
                </a:ext>
              </a:extLst>
            </p:cNvPr>
            <p:cNvSpPr txBox="1"/>
            <p:nvPr/>
          </p:nvSpPr>
          <p:spPr>
            <a:xfrm>
              <a:off x="5621055" y="2821527"/>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2" name="Group 41">
            <a:extLst>
              <a:ext uri="{FF2B5EF4-FFF2-40B4-BE49-F238E27FC236}">
                <a16:creationId xmlns:a16="http://schemas.microsoft.com/office/drawing/2014/main" id="{0BCD6A08-B0EB-46A5-B11E-0A523438C227}"/>
              </a:ext>
            </a:extLst>
          </p:cNvPr>
          <p:cNvGrpSpPr/>
          <p:nvPr/>
        </p:nvGrpSpPr>
        <p:grpSpPr>
          <a:xfrm>
            <a:off x="8807" y="3199199"/>
            <a:ext cx="6031652" cy="3128411"/>
            <a:chOff x="8807" y="3199199"/>
            <a:chExt cx="6031652" cy="3128411"/>
          </a:xfrm>
        </p:grpSpPr>
        <p:grpSp>
          <p:nvGrpSpPr>
            <p:cNvPr id="46" name="13A">
              <a:extLst>
                <a:ext uri="{FF2B5EF4-FFF2-40B4-BE49-F238E27FC236}">
                  <a16:creationId xmlns:a16="http://schemas.microsoft.com/office/drawing/2014/main" id="{FD658038-8772-44D9-BB73-E2455D58F183}"/>
                </a:ext>
              </a:extLst>
            </p:cNvPr>
            <p:cNvGrpSpPr/>
            <p:nvPr/>
          </p:nvGrpSpPr>
          <p:grpSpPr>
            <a:xfrm>
              <a:off x="8807" y="3199199"/>
              <a:ext cx="6031652" cy="3128411"/>
              <a:chOff x="0" y="1399841"/>
              <a:chExt cx="6031652" cy="3128411"/>
            </a:xfrm>
          </p:grpSpPr>
          <p:sp>
            <p:nvSpPr>
              <p:cNvPr id="44" name="Rectangle 43">
                <a:extLst>
                  <a:ext uri="{FF2B5EF4-FFF2-40B4-BE49-F238E27FC236}">
                    <a16:creationId xmlns:a16="http://schemas.microsoft.com/office/drawing/2014/main" id="{BADF4C19-BD6F-4C49-A3B9-A2F65EC1874C}"/>
                  </a:ext>
                </a:extLst>
              </p:cNvPr>
              <p:cNvSpPr/>
              <p:nvPr/>
            </p:nvSpPr>
            <p:spPr>
              <a:xfrm>
                <a:off x="0" y="1399841"/>
                <a:ext cx="6031652" cy="3128411"/>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4" name="TextBox 15">
                <a:extLst>
                  <a:ext uri="{FF2B5EF4-FFF2-40B4-BE49-F238E27FC236}">
                    <a16:creationId xmlns:a16="http://schemas.microsoft.com/office/drawing/2014/main" id="{CCDF3EDD-B742-4C4B-9E18-100DD706E3A7}"/>
                  </a:ext>
                </a:extLst>
              </p:cNvPr>
              <p:cNvSpPr txBox="1"/>
              <p:nvPr/>
            </p:nvSpPr>
            <p:spPr>
              <a:xfrm>
                <a:off x="9447" y="3295571"/>
                <a:ext cx="5993901"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13.A. </a:t>
                </a:r>
                <a:r>
                  <a:rPr sz="1200" b="0" dirty="0">
                    <a:solidFill>
                      <a:schemeClr val="tx1"/>
                    </a:solidFill>
                  </a:rPr>
                  <a:t>How does a buyer know the seller really owns the property? Or that no one else has the right to build on it, drill on or under it, park on it, drive across it or use it in any way? There are public records that can tell all of that or better yet, the buyer can obtain a title insurance policy effective on close of escrow. But even before, the buyer will want to look at information from the title company to make the decision as to whether it is even worth it to buy based on issues that might show up.</a:t>
                </a:r>
              </a:p>
            </p:txBody>
          </p:sp>
          <p:pic>
            <p:nvPicPr>
              <p:cNvPr id="56" name="Screen Shot 2018-05-28 at 10.31.37 AM.png" descr="Screen Shot 2018-05-28 at 10.31.37 AM.png">
                <a:extLst>
                  <a:ext uri="{FF2B5EF4-FFF2-40B4-BE49-F238E27FC236}">
                    <a16:creationId xmlns:a16="http://schemas.microsoft.com/office/drawing/2014/main" id="{1CDAA394-8DF6-4276-B0F3-D2F7AA630AB8}"/>
                  </a:ext>
                </a:extLst>
              </p:cNvPr>
              <p:cNvPicPr>
                <a:picLocks noChangeAspect="1"/>
              </p:cNvPicPr>
              <p:nvPr/>
            </p:nvPicPr>
            <p:blipFill>
              <a:blip r:embed="rId16"/>
              <a:srcRect l="25" r="1395" b="1884"/>
              <a:stretch>
                <a:fillRect/>
              </a:stretch>
            </p:blipFill>
            <p:spPr>
              <a:xfrm>
                <a:off x="18410" y="2401759"/>
                <a:ext cx="5994552" cy="773424"/>
              </a:xfrm>
              <a:prstGeom prst="rect">
                <a:avLst/>
              </a:prstGeom>
              <a:ln w="38100">
                <a:solidFill>
                  <a:schemeClr val="tx1"/>
                </a:solidFill>
                <a:miter lim="400000"/>
              </a:ln>
            </p:spPr>
          </p:pic>
          <p:sp>
            <p:nvSpPr>
              <p:cNvPr id="57" name="Rectangle 2">
                <a:extLst>
                  <a:ext uri="{FF2B5EF4-FFF2-40B4-BE49-F238E27FC236}">
                    <a16:creationId xmlns:a16="http://schemas.microsoft.com/office/drawing/2014/main" id="{D040FD58-CBAF-43E4-9902-A1BE59AA40FB}"/>
                  </a:ext>
                </a:extLst>
              </p:cNvPr>
              <p:cNvSpPr txBox="1"/>
              <p:nvPr/>
            </p:nvSpPr>
            <p:spPr>
              <a:xfrm>
                <a:off x="8919" y="1509193"/>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13.a.</a:t>
                </a:r>
              </a:p>
            </p:txBody>
          </p:sp>
          <p:sp>
            <p:nvSpPr>
              <p:cNvPr id="45" name="Rectangle 44">
                <a:extLst>
                  <a:ext uri="{FF2B5EF4-FFF2-40B4-BE49-F238E27FC236}">
                    <a16:creationId xmlns:a16="http://schemas.microsoft.com/office/drawing/2014/main" id="{A5D03486-35A1-4DC2-A924-297454804DFB}"/>
                  </a:ext>
                </a:extLst>
              </p:cNvPr>
              <p:cNvSpPr/>
              <p:nvPr/>
            </p:nvSpPr>
            <p:spPr>
              <a:xfrm>
                <a:off x="10092" y="2013152"/>
                <a:ext cx="6008011" cy="307777"/>
              </a:xfrm>
              <a:prstGeom prst="rect">
                <a:avLst/>
              </a:prstGeom>
            </p:spPr>
            <p:txBody>
              <a:bodyPr wrap="square">
                <a:spAutoFit/>
              </a:bodyPr>
              <a:lstStyle/>
              <a:p>
                <a:pPr algn="ctr"/>
                <a:r>
                  <a:rPr lang="en-US" sz="1400" b="1" dirty="0">
                    <a:latin typeface="+mn-lt"/>
                  </a:rPr>
                  <a:t>TITLE AND VESTING</a:t>
                </a:r>
              </a:p>
            </p:txBody>
          </p:sp>
        </p:grpSp>
        <p:sp>
          <p:nvSpPr>
            <p:cNvPr id="72" name="TextBox 71">
              <a:extLst>
                <a:ext uri="{FF2B5EF4-FFF2-40B4-BE49-F238E27FC236}">
                  <a16:creationId xmlns:a16="http://schemas.microsoft.com/office/drawing/2014/main" id="{0C15E9D9-811F-4AF2-A0AE-94DAEE359280}"/>
                </a:ext>
              </a:extLst>
            </p:cNvPr>
            <p:cNvSpPr txBox="1"/>
            <p:nvPr/>
          </p:nvSpPr>
          <p:spPr>
            <a:xfrm>
              <a:off x="5593738" y="3210514"/>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9" name="Group 48">
            <a:extLst>
              <a:ext uri="{FF2B5EF4-FFF2-40B4-BE49-F238E27FC236}">
                <a16:creationId xmlns:a16="http://schemas.microsoft.com/office/drawing/2014/main" id="{7A4F672D-6F97-4C80-BA07-83442392413D}"/>
              </a:ext>
            </a:extLst>
          </p:cNvPr>
          <p:cNvGrpSpPr/>
          <p:nvPr/>
        </p:nvGrpSpPr>
        <p:grpSpPr>
          <a:xfrm>
            <a:off x="-16327" y="1626581"/>
            <a:ext cx="6034301" cy="2953346"/>
            <a:chOff x="-16327" y="1626581"/>
            <a:chExt cx="6034301" cy="2953346"/>
          </a:xfrm>
        </p:grpSpPr>
        <p:grpSp>
          <p:nvGrpSpPr>
            <p:cNvPr id="39" name="12D">
              <a:extLst>
                <a:ext uri="{FF2B5EF4-FFF2-40B4-BE49-F238E27FC236}">
                  <a16:creationId xmlns:a16="http://schemas.microsoft.com/office/drawing/2014/main" id="{5EAE9552-ECC6-4C6A-8DC6-A62CEB2EB721}"/>
                </a:ext>
              </a:extLst>
            </p:cNvPr>
            <p:cNvGrpSpPr/>
            <p:nvPr/>
          </p:nvGrpSpPr>
          <p:grpSpPr>
            <a:xfrm>
              <a:off x="-16327" y="1626581"/>
              <a:ext cx="6031658" cy="2953346"/>
              <a:chOff x="-16327" y="1626581"/>
              <a:chExt cx="6031658" cy="2953346"/>
            </a:xfrm>
          </p:grpSpPr>
          <p:sp>
            <p:nvSpPr>
              <p:cNvPr id="37" name="Rectangle 36">
                <a:extLst>
                  <a:ext uri="{FF2B5EF4-FFF2-40B4-BE49-F238E27FC236}">
                    <a16:creationId xmlns:a16="http://schemas.microsoft.com/office/drawing/2014/main" id="{0C96AAD5-52DA-4475-AF96-76C3214F8A0A}"/>
                  </a:ext>
                </a:extLst>
              </p:cNvPr>
              <p:cNvSpPr/>
              <p:nvPr/>
            </p:nvSpPr>
            <p:spPr>
              <a:xfrm>
                <a:off x="-9553" y="1626581"/>
                <a:ext cx="6024884" cy="2937439"/>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7" name="TextBox 15">
                <a:extLst>
                  <a:ext uri="{FF2B5EF4-FFF2-40B4-BE49-F238E27FC236}">
                    <a16:creationId xmlns:a16="http://schemas.microsoft.com/office/drawing/2014/main" id="{998ABAD4-3154-4ABD-8475-6693FDFF9BAB}"/>
                  </a:ext>
                </a:extLst>
              </p:cNvPr>
              <p:cNvSpPr txBox="1"/>
              <p:nvPr/>
            </p:nvSpPr>
            <p:spPr>
              <a:xfrm>
                <a:off x="18574" y="3841267"/>
                <a:ext cx="5952680" cy="738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12.D. </a:t>
                </a:r>
                <a:r>
                  <a:rPr sz="1400" b="0" dirty="0">
                    <a:solidFill>
                      <a:schemeClr val="tx1"/>
                    </a:solidFill>
                  </a:rPr>
                  <a:t>Having the right to inspect does NOT give the buyer the right to damage the seller’s home. If the buyer, or the buyer’s workers do cause damage, the seller is entitled to be compensated.</a:t>
                </a:r>
              </a:p>
            </p:txBody>
          </p:sp>
          <p:pic>
            <p:nvPicPr>
              <p:cNvPr id="48" name="Screen Shot 2018-06-12 at 8.56.31 PM.png" descr="Screen Shot 2018-06-12 at 8.56.31 PM.png">
                <a:extLst>
                  <a:ext uri="{FF2B5EF4-FFF2-40B4-BE49-F238E27FC236}">
                    <a16:creationId xmlns:a16="http://schemas.microsoft.com/office/drawing/2014/main" id="{DC251697-6441-4A5C-B190-BE843814E755}"/>
                  </a:ext>
                </a:extLst>
              </p:cNvPr>
              <p:cNvPicPr>
                <a:picLocks noChangeAspect="1"/>
              </p:cNvPicPr>
              <p:nvPr/>
            </p:nvPicPr>
            <p:blipFill>
              <a:blip r:embed="rId17"/>
              <a:stretch>
                <a:fillRect/>
              </a:stretch>
            </p:blipFill>
            <p:spPr>
              <a:xfrm>
                <a:off x="9844" y="2784466"/>
                <a:ext cx="5988098" cy="902619"/>
              </a:xfrm>
              <a:prstGeom prst="rect">
                <a:avLst/>
              </a:prstGeom>
              <a:ln w="38100">
                <a:solidFill>
                  <a:schemeClr val="tx1"/>
                </a:solidFill>
                <a:miter lim="400000"/>
              </a:ln>
            </p:spPr>
          </p:pic>
          <p:sp>
            <p:nvSpPr>
              <p:cNvPr id="50" name="Rectangle 2">
                <a:extLst>
                  <a:ext uri="{FF2B5EF4-FFF2-40B4-BE49-F238E27FC236}">
                    <a16:creationId xmlns:a16="http://schemas.microsoft.com/office/drawing/2014/main" id="{EA37FDBA-5037-46D7-8552-F856E7BAE3C6}"/>
                  </a:ext>
                </a:extLst>
              </p:cNvPr>
              <p:cNvSpPr txBox="1"/>
              <p:nvPr/>
            </p:nvSpPr>
            <p:spPr>
              <a:xfrm>
                <a:off x="-16327" y="1779542"/>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12.D.</a:t>
                </a:r>
              </a:p>
            </p:txBody>
          </p:sp>
          <p:sp>
            <p:nvSpPr>
              <p:cNvPr id="38" name="Rectangle 37">
                <a:extLst>
                  <a:ext uri="{FF2B5EF4-FFF2-40B4-BE49-F238E27FC236}">
                    <a16:creationId xmlns:a16="http://schemas.microsoft.com/office/drawing/2014/main" id="{0406C8D9-7EFD-4D2D-8717-D97192EBF113}"/>
                  </a:ext>
                </a:extLst>
              </p:cNvPr>
              <p:cNvSpPr/>
              <p:nvPr/>
            </p:nvSpPr>
            <p:spPr>
              <a:xfrm>
                <a:off x="148178" y="2246069"/>
                <a:ext cx="5856080" cy="461665"/>
              </a:xfrm>
              <a:prstGeom prst="rect">
                <a:avLst/>
              </a:prstGeom>
            </p:spPr>
            <p:txBody>
              <a:bodyPr wrap="square">
                <a:spAutoFit/>
              </a:bodyPr>
              <a:lstStyle/>
              <a:p>
                <a:pPr algn="ctr"/>
                <a:r>
                  <a:rPr lang="en-US" sz="1200" b="1" dirty="0">
                    <a:latin typeface="+mn-lt"/>
                  </a:rPr>
                  <a:t>BUYER’S INVESTIGATION OF PROPERTY</a:t>
                </a:r>
              </a:p>
              <a:p>
                <a:pPr algn="ctr"/>
                <a:r>
                  <a:rPr lang="en-US" sz="1200" b="1" dirty="0">
                    <a:latin typeface="+mn-lt"/>
                  </a:rPr>
                  <a:t>AND MATTERS AFFECTING PROPERTY</a:t>
                </a:r>
              </a:p>
            </p:txBody>
          </p:sp>
        </p:grpSp>
        <p:sp>
          <p:nvSpPr>
            <p:cNvPr id="73" name="TextBox 72">
              <a:extLst>
                <a:ext uri="{FF2B5EF4-FFF2-40B4-BE49-F238E27FC236}">
                  <a16:creationId xmlns:a16="http://schemas.microsoft.com/office/drawing/2014/main" id="{CC94C4A6-05AE-4885-84A1-34B8C6302D5A}"/>
                </a:ext>
              </a:extLst>
            </p:cNvPr>
            <p:cNvSpPr txBox="1"/>
            <p:nvPr/>
          </p:nvSpPr>
          <p:spPr>
            <a:xfrm>
              <a:off x="5708056" y="1725650"/>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5" name="Group 54">
            <a:extLst>
              <a:ext uri="{FF2B5EF4-FFF2-40B4-BE49-F238E27FC236}">
                <a16:creationId xmlns:a16="http://schemas.microsoft.com/office/drawing/2014/main" id="{A7077E90-D4DE-4128-98BF-4FDFBC6F5879}"/>
              </a:ext>
            </a:extLst>
          </p:cNvPr>
          <p:cNvGrpSpPr/>
          <p:nvPr/>
        </p:nvGrpSpPr>
        <p:grpSpPr>
          <a:xfrm>
            <a:off x="-18697" y="2237755"/>
            <a:ext cx="6034679" cy="3112974"/>
            <a:chOff x="-18697" y="2237755"/>
            <a:chExt cx="6034679" cy="3112974"/>
          </a:xfrm>
        </p:grpSpPr>
        <p:grpSp>
          <p:nvGrpSpPr>
            <p:cNvPr id="32" name="12B and 12C">
              <a:extLst>
                <a:ext uri="{FF2B5EF4-FFF2-40B4-BE49-F238E27FC236}">
                  <a16:creationId xmlns:a16="http://schemas.microsoft.com/office/drawing/2014/main" id="{2CFA4E37-7B2C-4C9D-8111-E6E548B6D204}"/>
                </a:ext>
              </a:extLst>
            </p:cNvPr>
            <p:cNvGrpSpPr/>
            <p:nvPr/>
          </p:nvGrpSpPr>
          <p:grpSpPr>
            <a:xfrm>
              <a:off x="-18697" y="2237755"/>
              <a:ext cx="6034679" cy="3112974"/>
              <a:chOff x="-9801" y="649225"/>
              <a:chExt cx="6034679" cy="3112974"/>
            </a:xfrm>
          </p:grpSpPr>
          <p:sp>
            <p:nvSpPr>
              <p:cNvPr id="30" name="Rectangle 29">
                <a:extLst>
                  <a:ext uri="{FF2B5EF4-FFF2-40B4-BE49-F238E27FC236}">
                    <a16:creationId xmlns:a16="http://schemas.microsoft.com/office/drawing/2014/main" id="{9B69CD6C-FAD7-49B9-A33F-C68C3196A556}"/>
                  </a:ext>
                </a:extLst>
              </p:cNvPr>
              <p:cNvSpPr/>
              <p:nvPr/>
            </p:nvSpPr>
            <p:spPr>
              <a:xfrm>
                <a:off x="-6" y="649225"/>
                <a:ext cx="6024884" cy="3112974"/>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0" name="TextBox 15">
                <a:extLst>
                  <a:ext uri="{FF2B5EF4-FFF2-40B4-BE49-F238E27FC236}">
                    <a16:creationId xmlns:a16="http://schemas.microsoft.com/office/drawing/2014/main" id="{4451DFB4-9681-40D2-A00D-C59B30981D76}"/>
                  </a:ext>
                </a:extLst>
              </p:cNvPr>
              <p:cNvSpPr txBox="1"/>
              <p:nvPr/>
            </p:nvSpPr>
            <p:spPr>
              <a:xfrm>
                <a:off x="36449" y="2746539"/>
                <a:ext cx="5961824"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12.B.&amp;C. </a:t>
                </a:r>
                <a:r>
                  <a:rPr sz="1200" b="0" dirty="0">
                    <a:solidFill>
                      <a:schemeClr val="tx1"/>
                    </a:solidFill>
                  </a:rPr>
                  <a:t>The seller must allow the buyer into the property to conduct inspections, but only during the time allowed for inspections in the contract. Of course, an inspection won’t mean much unless the utilities are on. This paragraph requires the seller to keep the utilities on not just through the inspection period but the entire escrow period.</a:t>
                </a:r>
              </a:p>
            </p:txBody>
          </p:sp>
          <p:pic>
            <p:nvPicPr>
              <p:cNvPr id="41" name="Screen Shot 2018-06-12 at 8.55.36 PM.png" descr="Screen Shot 2018-06-12 at 8.55.36 PM.png">
                <a:extLst>
                  <a:ext uri="{FF2B5EF4-FFF2-40B4-BE49-F238E27FC236}">
                    <a16:creationId xmlns:a16="http://schemas.microsoft.com/office/drawing/2014/main" id="{7A358D14-85FD-4DA4-A132-807EEE5DBA8C}"/>
                  </a:ext>
                </a:extLst>
              </p:cNvPr>
              <p:cNvPicPr>
                <a:picLocks noChangeAspect="1"/>
              </p:cNvPicPr>
              <p:nvPr/>
            </p:nvPicPr>
            <p:blipFill>
              <a:blip r:embed="rId18"/>
              <a:stretch>
                <a:fillRect/>
              </a:stretch>
            </p:blipFill>
            <p:spPr>
              <a:xfrm>
                <a:off x="18988" y="1931575"/>
                <a:ext cx="5979285" cy="556214"/>
              </a:xfrm>
              <a:prstGeom prst="rect">
                <a:avLst/>
              </a:prstGeom>
              <a:ln w="38100">
                <a:solidFill>
                  <a:schemeClr val="tx1"/>
                </a:solidFill>
                <a:miter lim="400000"/>
              </a:ln>
            </p:spPr>
          </p:pic>
          <p:sp>
            <p:nvSpPr>
              <p:cNvPr id="43" name="Rectangle 2">
                <a:extLst>
                  <a:ext uri="{FF2B5EF4-FFF2-40B4-BE49-F238E27FC236}">
                    <a16:creationId xmlns:a16="http://schemas.microsoft.com/office/drawing/2014/main" id="{E7A511AB-B9D6-477F-BB9C-033854C8558A}"/>
                  </a:ext>
                </a:extLst>
              </p:cNvPr>
              <p:cNvSpPr txBox="1"/>
              <p:nvPr/>
            </p:nvSpPr>
            <p:spPr>
              <a:xfrm>
                <a:off x="-6780" y="757190"/>
                <a:ext cx="26213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12.b.c.</a:t>
                </a:r>
              </a:p>
            </p:txBody>
          </p:sp>
          <p:sp>
            <p:nvSpPr>
              <p:cNvPr id="31" name="Rectangle 30">
                <a:extLst>
                  <a:ext uri="{FF2B5EF4-FFF2-40B4-BE49-F238E27FC236}">
                    <a16:creationId xmlns:a16="http://schemas.microsoft.com/office/drawing/2014/main" id="{E7C3BFA9-C56E-4F25-81AF-A069E62DE233}"/>
                  </a:ext>
                </a:extLst>
              </p:cNvPr>
              <p:cNvSpPr/>
              <p:nvPr/>
            </p:nvSpPr>
            <p:spPr>
              <a:xfrm>
                <a:off x="-9801" y="1347664"/>
                <a:ext cx="6008074" cy="461665"/>
              </a:xfrm>
              <a:prstGeom prst="rect">
                <a:avLst/>
              </a:prstGeom>
            </p:spPr>
            <p:txBody>
              <a:bodyPr wrap="square">
                <a:spAutoFit/>
              </a:bodyPr>
              <a:lstStyle/>
              <a:p>
                <a:pPr algn="ctr"/>
                <a:r>
                  <a:rPr lang="en-US" sz="1200" b="1" dirty="0">
                    <a:latin typeface="+mn-lt"/>
                  </a:rPr>
                  <a:t>BUYER’S INVESTIGATION OF PROPERTY AND</a:t>
                </a:r>
              </a:p>
              <a:p>
                <a:pPr algn="ctr"/>
                <a:r>
                  <a:rPr lang="en-US" sz="1200" b="1" dirty="0">
                    <a:latin typeface="+mn-lt"/>
                  </a:rPr>
                  <a:t>MATTERS AFFECTING PROPERTY</a:t>
                </a:r>
              </a:p>
            </p:txBody>
          </p:sp>
        </p:grpSp>
        <p:sp>
          <p:nvSpPr>
            <p:cNvPr id="75" name="TextBox 74">
              <a:extLst>
                <a:ext uri="{FF2B5EF4-FFF2-40B4-BE49-F238E27FC236}">
                  <a16:creationId xmlns:a16="http://schemas.microsoft.com/office/drawing/2014/main" id="{13F64D8C-286B-45EE-B701-B5AE4AE23545}"/>
                </a:ext>
              </a:extLst>
            </p:cNvPr>
            <p:cNvSpPr txBox="1"/>
            <p:nvPr/>
          </p:nvSpPr>
          <p:spPr>
            <a:xfrm>
              <a:off x="5659740" y="2268771"/>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3" name="Group 62">
            <a:extLst>
              <a:ext uri="{FF2B5EF4-FFF2-40B4-BE49-F238E27FC236}">
                <a16:creationId xmlns:a16="http://schemas.microsoft.com/office/drawing/2014/main" id="{0353D5FA-4A4F-4D7C-A834-48240A485127}"/>
              </a:ext>
            </a:extLst>
          </p:cNvPr>
          <p:cNvGrpSpPr/>
          <p:nvPr/>
        </p:nvGrpSpPr>
        <p:grpSpPr>
          <a:xfrm>
            <a:off x="8807" y="1208409"/>
            <a:ext cx="6016071" cy="4648054"/>
            <a:chOff x="8807" y="1208409"/>
            <a:chExt cx="6016071" cy="4648054"/>
          </a:xfrm>
        </p:grpSpPr>
        <p:grpSp>
          <p:nvGrpSpPr>
            <p:cNvPr id="25" name="12A">
              <a:extLst>
                <a:ext uri="{FF2B5EF4-FFF2-40B4-BE49-F238E27FC236}">
                  <a16:creationId xmlns:a16="http://schemas.microsoft.com/office/drawing/2014/main" id="{0B781F8C-3E55-4291-B574-76CC2534081E}"/>
                </a:ext>
              </a:extLst>
            </p:cNvPr>
            <p:cNvGrpSpPr/>
            <p:nvPr/>
          </p:nvGrpSpPr>
          <p:grpSpPr>
            <a:xfrm>
              <a:off x="8807" y="1208409"/>
              <a:ext cx="6016071" cy="4648054"/>
              <a:chOff x="8807" y="1208409"/>
              <a:chExt cx="6016071" cy="4648054"/>
            </a:xfrm>
          </p:grpSpPr>
          <p:sp>
            <p:nvSpPr>
              <p:cNvPr id="22" name="Rectangle 21">
                <a:extLst>
                  <a:ext uri="{FF2B5EF4-FFF2-40B4-BE49-F238E27FC236}">
                    <a16:creationId xmlns:a16="http://schemas.microsoft.com/office/drawing/2014/main" id="{969C2C4A-783F-4A99-9ADD-2CF06DF0D4F9}"/>
                  </a:ext>
                </a:extLst>
              </p:cNvPr>
              <p:cNvSpPr/>
              <p:nvPr/>
            </p:nvSpPr>
            <p:spPr>
              <a:xfrm>
                <a:off x="8807" y="1208409"/>
                <a:ext cx="5998279" cy="4648054"/>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 name="TextBox 15">
                <a:extLst>
                  <a:ext uri="{FF2B5EF4-FFF2-40B4-BE49-F238E27FC236}">
                    <a16:creationId xmlns:a16="http://schemas.microsoft.com/office/drawing/2014/main" id="{5582083F-4DAD-40B1-9151-63F619A7C770}"/>
                  </a:ext>
                </a:extLst>
              </p:cNvPr>
              <p:cNvSpPr txBox="1"/>
              <p:nvPr/>
            </p:nvSpPr>
            <p:spPr>
              <a:xfrm>
                <a:off x="18988" y="4443031"/>
                <a:ext cx="6005890"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400" dirty="0">
                    <a:solidFill>
                      <a:schemeClr val="tx1"/>
                    </a:solidFill>
                  </a:rPr>
                  <a:t>12.A. </a:t>
                </a:r>
                <a:r>
                  <a:rPr sz="1400" b="0" dirty="0">
                    <a:solidFill>
                      <a:schemeClr val="tx1"/>
                    </a:solidFill>
                  </a:rPr>
                  <a:t>This paragraph gives the buyer the right to inspect all aspects of the property, the inside and the outside, all the rooms, and to check out anything else of interest to the buyer. In most cases, if the buyer does not want to move forward with the sale, the buyer can cancel but only if the buyer acts within the time allowed. Every buyer should take advantage of this right to check out the property!</a:t>
                </a:r>
              </a:p>
            </p:txBody>
          </p:sp>
          <p:pic>
            <p:nvPicPr>
              <p:cNvPr id="35" name="Screen Shot 2018-06-12 at 8.53.58 PM.png" descr="Screen Shot 2018-06-12 at 8.53.58 PM.png">
                <a:extLst>
                  <a:ext uri="{FF2B5EF4-FFF2-40B4-BE49-F238E27FC236}">
                    <a16:creationId xmlns:a16="http://schemas.microsoft.com/office/drawing/2014/main" id="{88426380-E60F-4552-B229-C8096C22C000}"/>
                  </a:ext>
                </a:extLst>
              </p:cNvPr>
              <p:cNvPicPr>
                <a:picLocks noChangeAspect="1"/>
              </p:cNvPicPr>
              <p:nvPr/>
            </p:nvPicPr>
            <p:blipFill>
              <a:blip r:embed="rId19"/>
              <a:srcRect r="776"/>
              <a:stretch>
                <a:fillRect/>
              </a:stretch>
            </p:blipFill>
            <p:spPr>
              <a:xfrm>
                <a:off x="36449" y="2382485"/>
                <a:ext cx="5952680" cy="1906679"/>
              </a:xfrm>
              <a:prstGeom prst="rect">
                <a:avLst/>
              </a:prstGeom>
              <a:ln w="38100">
                <a:solidFill>
                  <a:schemeClr val="tx1"/>
                </a:solidFill>
                <a:miter lim="400000"/>
              </a:ln>
            </p:spPr>
          </p:pic>
          <p:sp>
            <p:nvSpPr>
              <p:cNvPr id="36" name="Rectangle 2">
                <a:extLst>
                  <a:ext uri="{FF2B5EF4-FFF2-40B4-BE49-F238E27FC236}">
                    <a16:creationId xmlns:a16="http://schemas.microsoft.com/office/drawing/2014/main" id="{B91C1AAB-9B9E-4791-8E45-E4E96B9F4D82}"/>
                  </a:ext>
                </a:extLst>
              </p:cNvPr>
              <p:cNvSpPr txBox="1"/>
              <p:nvPr/>
            </p:nvSpPr>
            <p:spPr>
              <a:xfrm>
                <a:off x="18988" y="1281144"/>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12.a.</a:t>
                </a:r>
              </a:p>
            </p:txBody>
          </p:sp>
          <p:sp>
            <p:nvSpPr>
              <p:cNvPr id="24" name="Rectangle 23">
                <a:extLst>
                  <a:ext uri="{FF2B5EF4-FFF2-40B4-BE49-F238E27FC236}">
                    <a16:creationId xmlns:a16="http://schemas.microsoft.com/office/drawing/2014/main" id="{1B7847DB-0A14-4E3A-BB1D-CEEB296047DE}"/>
                  </a:ext>
                </a:extLst>
              </p:cNvPr>
              <p:cNvSpPr/>
              <p:nvPr/>
            </p:nvSpPr>
            <p:spPr>
              <a:xfrm>
                <a:off x="27801" y="1747207"/>
                <a:ext cx="5970472" cy="461665"/>
              </a:xfrm>
              <a:prstGeom prst="rect">
                <a:avLst/>
              </a:prstGeom>
            </p:spPr>
            <p:txBody>
              <a:bodyPr wrap="square">
                <a:spAutoFit/>
              </a:bodyPr>
              <a:lstStyle/>
              <a:p>
                <a:pPr algn="ctr"/>
                <a:r>
                  <a:rPr lang="en-US" sz="1200" b="1" dirty="0">
                    <a:latin typeface="+mn-lt"/>
                  </a:rPr>
                  <a:t>BUYER’S INVESTIGATION OF PROPERTY</a:t>
                </a:r>
              </a:p>
              <a:p>
                <a:pPr algn="ctr"/>
                <a:r>
                  <a:rPr lang="en-US" sz="1200" b="1" dirty="0">
                    <a:latin typeface="+mn-lt"/>
                  </a:rPr>
                  <a:t>AND MATTERS AFFECTING PROPERTY</a:t>
                </a:r>
              </a:p>
            </p:txBody>
          </p:sp>
        </p:grpSp>
        <p:sp>
          <p:nvSpPr>
            <p:cNvPr id="77" name="TextBox 76">
              <a:extLst>
                <a:ext uri="{FF2B5EF4-FFF2-40B4-BE49-F238E27FC236}">
                  <a16:creationId xmlns:a16="http://schemas.microsoft.com/office/drawing/2014/main" id="{E9B6C414-6063-46DB-9786-23C1EC7CB713}"/>
                </a:ext>
              </a:extLst>
            </p:cNvPr>
            <p:cNvSpPr txBox="1"/>
            <p:nvPr/>
          </p:nvSpPr>
          <p:spPr>
            <a:xfrm>
              <a:off x="5584218" y="1287720"/>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5" name="Group 64">
            <a:extLst>
              <a:ext uri="{FF2B5EF4-FFF2-40B4-BE49-F238E27FC236}">
                <a16:creationId xmlns:a16="http://schemas.microsoft.com/office/drawing/2014/main" id="{F6D08C6A-9274-40B1-9CBE-345301829419}"/>
              </a:ext>
            </a:extLst>
          </p:cNvPr>
          <p:cNvGrpSpPr/>
          <p:nvPr/>
        </p:nvGrpSpPr>
        <p:grpSpPr>
          <a:xfrm>
            <a:off x="-6" y="560954"/>
            <a:ext cx="6024884" cy="3699287"/>
            <a:chOff x="-6" y="560954"/>
            <a:chExt cx="6024884" cy="3699287"/>
          </a:xfrm>
        </p:grpSpPr>
        <p:grpSp>
          <p:nvGrpSpPr>
            <p:cNvPr id="20" name="11A 11B 11C">
              <a:extLst>
                <a:ext uri="{FF2B5EF4-FFF2-40B4-BE49-F238E27FC236}">
                  <a16:creationId xmlns:a16="http://schemas.microsoft.com/office/drawing/2014/main" id="{31DB42D2-D72D-4214-B9D0-D9E6891482DD}"/>
                </a:ext>
              </a:extLst>
            </p:cNvPr>
            <p:cNvGrpSpPr/>
            <p:nvPr/>
          </p:nvGrpSpPr>
          <p:grpSpPr>
            <a:xfrm>
              <a:off x="-6" y="560954"/>
              <a:ext cx="6024884" cy="3699287"/>
              <a:chOff x="-6" y="560954"/>
              <a:chExt cx="6024884" cy="3699287"/>
            </a:xfrm>
          </p:grpSpPr>
          <p:sp>
            <p:nvSpPr>
              <p:cNvPr id="17" name="Rectangle 16">
                <a:extLst>
                  <a:ext uri="{FF2B5EF4-FFF2-40B4-BE49-F238E27FC236}">
                    <a16:creationId xmlns:a16="http://schemas.microsoft.com/office/drawing/2014/main" id="{C2075F22-6132-4428-8C54-76964648AE48}"/>
                  </a:ext>
                </a:extLst>
              </p:cNvPr>
              <p:cNvSpPr/>
              <p:nvPr/>
            </p:nvSpPr>
            <p:spPr>
              <a:xfrm>
                <a:off x="-6" y="560954"/>
                <a:ext cx="6024884" cy="3699287"/>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6" name="TextBox 15">
                <a:extLst>
                  <a:ext uri="{FF2B5EF4-FFF2-40B4-BE49-F238E27FC236}">
                    <a16:creationId xmlns:a16="http://schemas.microsoft.com/office/drawing/2014/main" id="{2AE05684-A5FD-437E-850E-B9DC99F59B98}"/>
                  </a:ext>
                </a:extLst>
              </p:cNvPr>
              <p:cNvSpPr txBox="1"/>
              <p:nvPr/>
            </p:nvSpPr>
            <p:spPr>
              <a:xfrm>
                <a:off x="138176" y="2842327"/>
                <a:ext cx="5817907"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200" dirty="0">
                    <a:solidFill>
                      <a:schemeClr val="tx1"/>
                    </a:solidFill>
                  </a:rPr>
                  <a:t>11. </a:t>
                </a:r>
                <a:r>
                  <a:rPr sz="1200" b="0" dirty="0">
                    <a:solidFill>
                      <a:schemeClr val="tx1"/>
                    </a:solidFill>
                  </a:rPr>
                  <a:t>The property is sold in its “as-is” condition. But what does that mean? Sellers must still disclose any known material facts or defects (</a:t>
                </a:r>
                <a:r>
                  <a:rPr sz="1200" b="0" i="1" dirty="0">
                    <a:solidFill>
                      <a:schemeClr val="tx1"/>
                    </a:solidFill>
                  </a:rPr>
                  <a:t>see </a:t>
                </a:r>
                <a:r>
                  <a:rPr sz="1200" b="0" dirty="0">
                    <a:solidFill>
                      <a:schemeClr val="tx1"/>
                    </a:solidFill>
                    <a:uFill>
                      <a:solidFill>
                        <a:srgbClr val="0000FF"/>
                      </a:solidFill>
                    </a:uFill>
                  </a:rPr>
                  <a:t>paragraph 10</a:t>
                </a:r>
                <a:r>
                  <a:rPr sz="1200" b="0" dirty="0">
                    <a:solidFill>
                      <a:schemeClr val="tx1"/>
                    </a:solidFill>
                  </a:rPr>
                  <a:t>). However, if something is already broken or in disrepair, seller does not have to fix it, unless the contract specifically says so. Buyers have the right to inspect the property (</a:t>
                </a:r>
                <a:r>
                  <a:rPr sz="1200" b="0" i="1" dirty="0">
                    <a:solidFill>
                      <a:schemeClr val="tx1"/>
                    </a:solidFill>
                  </a:rPr>
                  <a:t>see </a:t>
                </a:r>
                <a:r>
                  <a:rPr sz="1200" b="0" dirty="0">
                    <a:solidFill>
                      <a:schemeClr val="tx1"/>
                    </a:solidFill>
                    <a:uFill>
                      <a:solidFill>
                        <a:srgbClr val="0000FF"/>
                      </a:solidFill>
                    </a:uFill>
                  </a:rPr>
                  <a:t>paragraph 12</a:t>
                </a:r>
                <a:r>
                  <a:rPr sz="1200" b="0" dirty="0">
                    <a:solidFill>
                      <a:schemeClr val="tx1"/>
                    </a:solidFill>
                  </a:rPr>
                  <a:t> and</a:t>
                </a:r>
                <a:r>
                  <a:rPr sz="1200" b="0" i="1" dirty="0">
                    <a:solidFill>
                      <a:schemeClr val="tx1"/>
                    </a:solidFill>
                  </a:rPr>
                  <a:t> </a:t>
                </a:r>
                <a:r>
                  <a:rPr sz="1200" b="0" dirty="0">
                    <a:solidFill>
                      <a:schemeClr val="tx1"/>
                    </a:solidFill>
                    <a:uFill>
                      <a:solidFill>
                        <a:srgbClr val="0000FF"/>
                      </a:solidFill>
                    </a:uFill>
                  </a:rPr>
                  <a:t>paragraph 14B(5)</a:t>
                </a:r>
                <a:r>
                  <a:rPr sz="1200" b="0" dirty="0">
                    <a:solidFill>
                      <a:schemeClr val="tx1"/>
                    </a:solidFill>
                  </a:rPr>
                  <a:t>) and within a certain period of time back out of the contract if not satisfied. And, buyer can always ask the seller to make repairs. The worst that happens, is the seller says, “no.”</a:t>
                </a:r>
              </a:p>
            </p:txBody>
          </p:sp>
          <p:pic>
            <p:nvPicPr>
              <p:cNvPr id="28" name="Screen Shot 2018-05-28 at 10.28.14 AM.png" descr="Screen Shot 2018-05-28 at 10.28.14 AM.png">
                <a:extLst>
                  <a:ext uri="{FF2B5EF4-FFF2-40B4-BE49-F238E27FC236}">
                    <a16:creationId xmlns:a16="http://schemas.microsoft.com/office/drawing/2014/main" id="{8EA41B43-8DB5-4466-A184-110913381ED9}"/>
                  </a:ext>
                </a:extLst>
              </p:cNvPr>
              <p:cNvPicPr>
                <a:picLocks noChangeAspect="1"/>
              </p:cNvPicPr>
              <p:nvPr/>
            </p:nvPicPr>
            <p:blipFill>
              <a:blip r:embed="rId20"/>
              <a:stretch>
                <a:fillRect/>
              </a:stretch>
            </p:blipFill>
            <p:spPr>
              <a:xfrm>
                <a:off x="45593" y="1533582"/>
                <a:ext cx="5955204" cy="1160457"/>
              </a:xfrm>
              <a:prstGeom prst="rect">
                <a:avLst/>
              </a:prstGeom>
              <a:ln w="38100">
                <a:solidFill>
                  <a:schemeClr val="tx1"/>
                </a:solidFill>
                <a:miter lim="400000"/>
              </a:ln>
            </p:spPr>
          </p:pic>
          <p:sp>
            <p:nvSpPr>
              <p:cNvPr id="29" name="Rectangle 2">
                <a:extLst>
                  <a:ext uri="{FF2B5EF4-FFF2-40B4-BE49-F238E27FC236}">
                    <a16:creationId xmlns:a16="http://schemas.microsoft.com/office/drawing/2014/main" id="{AF4E92AD-F7D3-40E8-8ED2-1649506870C7}"/>
                  </a:ext>
                </a:extLst>
              </p:cNvPr>
              <p:cNvSpPr txBox="1"/>
              <p:nvPr/>
            </p:nvSpPr>
            <p:spPr>
              <a:xfrm>
                <a:off x="12280" y="714683"/>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11.</a:t>
                </a:r>
              </a:p>
            </p:txBody>
          </p:sp>
          <p:sp>
            <p:nvSpPr>
              <p:cNvPr id="19" name="Rectangle 18">
                <a:extLst>
                  <a:ext uri="{FF2B5EF4-FFF2-40B4-BE49-F238E27FC236}">
                    <a16:creationId xmlns:a16="http://schemas.microsoft.com/office/drawing/2014/main" id="{3113C61D-EA60-44A8-B588-00193FA8721D}"/>
                  </a:ext>
                </a:extLst>
              </p:cNvPr>
              <p:cNvSpPr/>
              <p:nvPr/>
            </p:nvSpPr>
            <p:spPr>
              <a:xfrm>
                <a:off x="1632876" y="1150560"/>
                <a:ext cx="2528256" cy="307777"/>
              </a:xfrm>
              <a:prstGeom prst="rect">
                <a:avLst/>
              </a:prstGeom>
            </p:spPr>
            <p:txBody>
              <a:bodyPr wrap="none">
                <a:spAutoFit/>
              </a:bodyPr>
              <a:lstStyle/>
              <a:p>
                <a:pPr algn="ctr"/>
                <a:r>
                  <a:rPr lang="en-US" sz="1400" b="1" dirty="0">
                    <a:latin typeface="+mn-lt"/>
                  </a:rPr>
                  <a:t>CONDITION OF PROPERTY</a:t>
                </a:r>
              </a:p>
            </p:txBody>
          </p:sp>
        </p:grpSp>
        <p:sp>
          <p:nvSpPr>
            <p:cNvPr id="79" name="TextBox 78">
              <a:extLst>
                <a:ext uri="{FF2B5EF4-FFF2-40B4-BE49-F238E27FC236}">
                  <a16:creationId xmlns:a16="http://schemas.microsoft.com/office/drawing/2014/main" id="{7FFBC703-2ABF-4B18-A492-910C4B7D2B0C}"/>
                </a:ext>
              </a:extLst>
            </p:cNvPr>
            <p:cNvSpPr txBox="1"/>
            <p:nvPr/>
          </p:nvSpPr>
          <p:spPr>
            <a:xfrm>
              <a:off x="5603476" y="591205"/>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6" name="Group 65">
            <a:extLst>
              <a:ext uri="{FF2B5EF4-FFF2-40B4-BE49-F238E27FC236}">
                <a16:creationId xmlns:a16="http://schemas.microsoft.com/office/drawing/2014/main" id="{F9DB1494-FCC9-46EB-B8C0-6F19A781C3E6}"/>
              </a:ext>
            </a:extLst>
          </p:cNvPr>
          <p:cNvGrpSpPr/>
          <p:nvPr/>
        </p:nvGrpSpPr>
        <p:grpSpPr>
          <a:xfrm>
            <a:off x="228314" y="257175"/>
            <a:ext cx="5909564" cy="3704616"/>
            <a:chOff x="228314" y="257175"/>
            <a:chExt cx="5909564" cy="3704616"/>
          </a:xfrm>
        </p:grpSpPr>
        <p:grpSp>
          <p:nvGrpSpPr>
            <p:cNvPr id="16" name="10F2">
              <a:extLst>
                <a:ext uri="{FF2B5EF4-FFF2-40B4-BE49-F238E27FC236}">
                  <a16:creationId xmlns:a16="http://schemas.microsoft.com/office/drawing/2014/main" id="{4C29E691-5EB2-4FCD-825E-11A14B17A5E7}"/>
                </a:ext>
              </a:extLst>
            </p:cNvPr>
            <p:cNvGrpSpPr/>
            <p:nvPr/>
          </p:nvGrpSpPr>
          <p:grpSpPr>
            <a:xfrm>
              <a:off x="228314" y="257175"/>
              <a:ext cx="5909564" cy="3704616"/>
              <a:chOff x="199739" y="361950"/>
              <a:chExt cx="5909564" cy="3704616"/>
            </a:xfrm>
          </p:grpSpPr>
          <p:sp>
            <p:nvSpPr>
              <p:cNvPr id="13" name="Rectangle 12">
                <a:extLst>
                  <a:ext uri="{FF2B5EF4-FFF2-40B4-BE49-F238E27FC236}">
                    <a16:creationId xmlns:a16="http://schemas.microsoft.com/office/drawing/2014/main" id="{766F2201-C366-48B3-BBEA-648B905C003B}"/>
                  </a:ext>
                </a:extLst>
              </p:cNvPr>
              <p:cNvSpPr/>
              <p:nvPr/>
            </p:nvSpPr>
            <p:spPr>
              <a:xfrm>
                <a:off x="203200" y="361950"/>
                <a:ext cx="5892800" cy="3704616"/>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Rectangle 13">
                <a:extLst>
                  <a:ext uri="{FF2B5EF4-FFF2-40B4-BE49-F238E27FC236}">
                    <a16:creationId xmlns:a16="http://schemas.microsoft.com/office/drawing/2014/main" id="{FB5C628C-DE45-481D-89C4-47475E1C991A}"/>
                  </a:ext>
                </a:extLst>
              </p:cNvPr>
              <p:cNvSpPr/>
              <p:nvPr/>
            </p:nvSpPr>
            <p:spPr>
              <a:xfrm>
                <a:off x="266963" y="3003278"/>
                <a:ext cx="5760242" cy="1015663"/>
              </a:xfrm>
              <a:prstGeom prst="rect">
                <a:avLst/>
              </a:prstGeom>
            </p:spPr>
            <p:txBody>
              <a:bodyPr wrap="square">
                <a:spAutoFit/>
              </a:bodyPr>
              <a:lstStyle/>
              <a:p>
                <a:r>
                  <a:rPr lang="en-US" sz="1200" b="1" dirty="0">
                    <a:latin typeface="+mn-lt"/>
                  </a:rPr>
                  <a:t>10.F. (2) </a:t>
                </a:r>
                <a:r>
                  <a:rPr lang="en-US" sz="1200" dirty="0">
                    <a:latin typeface="+mn-lt"/>
                  </a:rPr>
                  <a:t>This clause says that if the property is a condominium, or in a planned development, the seller must provide all of the information listed (also see clause 7D). Most homeowner associations or their management company charge to provide these documents to a seller. If the seller has current information in possession, the seller can give that to a buyer instead.</a:t>
                </a:r>
              </a:p>
            </p:txBody>
          </p:sp>
          <p:sp>
            <p:nvSpPr>
              <p:cNvPr id="21" name="Rectangle 2">
                <a:extLst>
                  <a:ext uri="{FF2B5EF4-FFF2-40B4-BE49-F238E27FC236}">
                    <a16:creationId xmlns:a16="http://schemas.microsoft.com/office/drawing/2014/main" id="{FD2D96C2-40AF-46A5-8461-5AE8BD84D7DD}"/>
                  </a:ext>
                </a:extLst>
              </p:cNvPr>
              <p:cNvSpPr txBox="1"/>
              <p:nvPr/>
            </p:nvSpPr>
            <p:spPr>
              <a:xfrm>
                <a:off x="199739" y="465519"/>
                <a:ext cx="2788657" cy="353939"/>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10.F. (2)</a:t>
                </a:r>
              </a:p>
            </p:txBody>
          </p:sp>
          <p:pic>
            <p:nvPicPr>
              <p:cNvPr id="23" name="Picture 22">
                <a:extLst>
                  <a:ext uri="{FF2B5EF4-FFF2-40B4-BE49-F238E27FC236}">
                    <a16:creationId xmlns:a16="http://schemas.microsoft.com/office/drawing/2014/main" id="{D5F0652C-EC2D-40CF-AE3B-621BB26A5BC0}"/>
                  </a:ext>
                </a:extLst>
              </p:cNvPr>
              <p:cNvPicPr>
                <a:picLocks noChangeAspect="1"/>
              </p:cNvPicPr>
              <p:nvPr/>
            </p:nvPicPr>
            <p:blipFill>
              <a:blip r:embed="rId21"/>
              <a:stretch>
                <a:fillRect/>
              </a:stretch>
            </p:blipFill>
            <p:spPr>
              <a:xfrm>
                <a:off x="311710" y="1522407"/>
                <a:ext cx="5675780" cy="1341251"/>
              </a:xfrm>
              <a:prstGeom prst="rect">
                <a:avLst/>
              </a:prstGeom>
              <a:ln w="38100">
                <a:solidFill>
                  <a:schemeClr val="tx1"/>
                </a:solidFill>
              </a:ln>
            </p:spPr>
          </p:pic>
          <p:sp>
            <p:nvSpPr>
              <p:cNvPr id="15" name="Rectangle 14">
                <a:extLst>
                  <a:ext uri="{FF2B5EF4-FFF2-40B4-BE49-F238E27FC236}">
                    <a16:creationId xmlns:a16="http://schemas.microsoft.com/office/drawing/2014/main" id="{EFF97B08-E14B-4ABA-806F-6F3BD3954B5B}"/>
                  </a:ext>
                </a:extLst>
              </p:cNvPr>
              <p:cNvSpPr/>
              <p:nvPr/>
            </p:nvSpPr>
            <p:spPr>
              <a:xfrm>
                <a:off x="216503" y="961261"/>
                <a:ext cx="5892800" cy="461665"/>
              </a:xfrm>
              <a:prstGeom prst="rect">
                <a:avLst/>
              </a:prstGeom>
            </p:spPr>
            <p:txBody>
              <a:bodyPr wrap="square">
                <a:spAutoFit/>
              </a:bodyPr>
              <a:lstStyle/>
              <a:p>
                <a:pPr algn="ctr"/>
                <a:r>
                  <a:rPr lang="en-US" sz="1200" b="1" dirty="0">
                    <a:latin typeface="+mn-lt"/>
                  </a:rPr>
                  <a:t>STATUTORY AND OTHER DISCLOSURES…;</a:t>
                </a:r>
              </a:p>
              <a:p>
                <a:pPr algn="ctr"/>
                <a:r>
                  <a:rPr lang="en-US" sz="1200" b="1" dirty="0">
                    <a:latin typeface="+mn-lt"/>
                  </a:rPr>
                  <a:t>CONDOMINIUM/PLANNED DEVELOPMENT DISCLOSURES</a:t>
                </a:r>
              </a:p>
            </p:txBody>
          </p:sp>
        </p:grpSp>
        <p:sp>
          <p:nvSpPr>
            <p:cNvPr id="81" name="TextBox 80">
              <a:extLst>
                <a:ext uri="{FF2B5EF4-FFF2-40B4-BE49-F238E27FC236}">
                  <a16:creationId xmlns:a16="http://schemas.microsoft.com/office/drawing/2014/main" id="{CA255F75-50A1-4D9E-B087-4EA5CFA89355}"/>
                </a:ext>
              </a:extLst>
            </p:cNvPr>
            <p:cNvSpPr txBox="1"/>
            <p:nvPr/>
          </p:nvSpPr>
          <p:spPr>
            <a:xfrm>
              <a:off x="5755422" y="278006"/>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4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6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65"/>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72" restart="whenNotActive" fill="hold" evtFilter="cancelBubble" nodeType="interactiveSeq">
                <p:stCondLst>
                  <p:cond evt="onClick" delay="0">
                    <p:tgtEl>
                      <p:spTgt spid="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6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120</a:t>
            </a:fld>
            <a:endParaRPr/>
          </a:p>
        </p:txBody>
      </p:sp>
      <p:sp>
        <p:nvSpPr>
          <p:cNvPr id="1449" name="TextBox 15"/>
          <p:cNvSpPr txBox="1"/>
          <p:nvPr/>
        </p:nvSpPr>
        <p:spPr>
          <a:xfrm>
            <a:off x="1016000" y="4151410"/>
            <a:ext cx="9460177" cy="1602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a:solidFill>
                  <a:srgbClr val="44546A"/>
                </a:solidFill>
                <a:latin typeface="+mn-lt"/>
                <a:ea typeface="+mn-ea"/>
                <a:cs typeface="+mn-cs"/>
                <a:sym typeface="Helvetica"/>
              </a:defRPr>
            </a:pPr>
            <a:r>
              <a:rPr dirty="0">
                <a:solidFill>
                  <a:schemeClr val="tx1"/>
                </a:solidFill>
              </a:rPr>
              <a:t>32. Now that a buyer has made an offer (</a:t>
            </a:r>
            <a:r>
              <a:rPr i="1" dirty="0">
                <a:solidFill>
                  <a:schemeClr val="tx1"/>
                </a:solidFill>
              </a:rPr>
              <a:t>see </a:t>
            </a:r>
            <a:r>
              <a:rPr dirty="0">
                <a:solidFill>
                  <a:schemeClr val="tx1"/>
                </a:solidFill>
                <a:uFill>
                  <a:solidFill>
                    <a:srgbClr val="0000FF"/>
                  </a:solidFill>
                </a:uFill>
              </a:rPr>
              <a:t>paragraph 31</a:t>
            </a:r>
            <a:r>
              <a:rPr dirty="0">
                <a:solidFill>
                  <a:schemeClr val="tx1"/>
                </a:solidFill>
              </a:rPr>
              <a:t>), the seller has to decide how to respond. If the seller agrees with all of the terms, the seller needs to sign in this paragraph. However, once the seller signs, a contract has still not yet been formed. The document with the seller’s signature has to be delivered back to the buyer or the buyer’s designated agent (</a:t>
            </a:r>
            <a:r>
              <a:rPr i="1" dirty="0">
                <a:solidFill>
                  <a:schemeClr val="tx1"/>
                </a:solidFill>
              </a:rPr>
              <a:t>see </a:t>
            </a:r>
            <a:r>
              <a:rPr dirty="0">
                <a:solidFill>
                  <a:schemeClr val="tx1"/>
                </a:solidFill>
                <a:uFill>
                  <a:solidFill>
                    <a:srgbClr val="0000FF"/>
                  </a:solidFill>
                </a:uFill>
              </a:rPr>
              <a:t>paragraph 31</a:t>
            </a:r>
            <a:r>
              <a:rPr dirty="0">
                <a:solidFill>
                  <a:schemeClr val="tx1"/>
                </a:solidFill>
              </a:rPr>
              <a:t>) within the specified time. If the person signing is not the actual seller, the box above the signature line should be checked and the RCSD form attached (</a:t>
            </a:r>
            <a:r>
              <a:rPr i="1" dirty="0">
                <a:solidFill>
                  <a:schemeClr val="tx1"/>
                </a:solidFill>
              </a:rPr>
              <a:t>see </a:t>
            </a:r>
            <a:r>
              <a:rPr dirty="0">
                <a:solidFill>
                  <a:schemeClr val="tx1"/>
                </a:solidFill>
                <a:uFill>
                  <a:solidFill>
                    <a:srgbClr val="0000FF"/>
                  </a:solidFill>
                </a:uFill>
              </a:rPr>
              <a:t>paragraph 19</a:t>
            </a:r>
            <a:r>
              <a:rPr dirty="0">
                <a:solidFill>
                  <a:schemeClr val="tx1"/>
                </a:solidFill>
              </a:rPr>
              <a:t>). If there are more than two sellers, the box below the signature line should be checked and another form (C.A.R. Form ASA) added to show that the additional sellers agree with the offer.</a:t>
            </a:r>
          </a:p>
        </p:txBody>
      </p:sp>
      <p:sp>
        <p:nvSpPr>
          <p:cNvPr id="1450" name="Continued on next screen"/>
          <p:cNvSpPr txBox="1"/>
          <p:nvPr/>
        </p:nvSpPr>
        <p:spPr>
          <a:xfrm>
            <a:off x="8677695" y="5559497"/>
            <a:ext cx="2911184"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22B1E2"/>
                </a:solidFill>
                <a:latin typeface="+mn-lt"/>
                <a:ea typeface="+mn-ea"/>
                <a:cs typeface="+mn-cs"/>
                <a:sym typeface="Helvetica"/>
              </a:defRPr>
            </a:lvl1pPr>
          </a:lstStyle>
          <a:p>
            <a:r>
              <a:t>Continued on next screen</a:t>
            </a:r>
          </a:p>
        </p:txBody>
      </p:sp>
      <p:sp>
        <p:nvSpPr>
          <p:cNvPr id="1451" name="Triangle"/>
          <p:cNvSpPr/>
          <p:nvPr/>
        </p:nvSpPr>
        <p:spPr>
          <a:xfrm rot="5400000">
            <a:off x="11616780" y="5678873"/>
            <a:ext cx="163560" cy="1635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EAEE1"/>
          </a:solidFill>
          <a:ln w="12700">
            <a:miter lim="400000"/>
          </a:ln>
        </p:spPr>
        <p:txBody>
          <a:bodyPr lIns="45718" tIns="45718" rIns="45718" bIns="45718" anchor="ctr"/>
          <a:lstStyle/>
          <a:p>
            <a:endParaRPr/>
          </a:p>
        </p:txBody>
      </p:sp>
      <p:pic>
        <p:nvPicPr>
          <p:cNvPr id="1452" name="Screen Shot 2018-06-01 at 11.35.46 AM.png" descr="Screen Shot 2018-06-01 at 11.35.46 AM.png"/>
          <p:cNvPicPr>
            <a:picLocks noChangeAspect="1"/>
          </p:cNvPicPr>
          <p:nvPr/>
        </p:nvPicPr>
        <p:blipFill>
          <a:blip r:embed="rId2"/>
          <a:stretch>
            <a:fillRect/>
          </a:stretch>
        </p:blipFill>
        <p:spPr>
          <a:xfrm>
            <a:off x="762000" y="2216332"/>
            <a:ext cx="7396906" cy="1597409"/>
          </a:xfrm>
          <a:prstGeom prst="rect">
            <a:avLst/>
          </a:prstGeom>
          <a:ln w="38100">
            <a:solidFill>
              <a:schemeClr val="tx1"/>
            </a:solidFill>
            <a:miter lim="400000"/>
          </a:ln>
        </p:spPr>
      </p:pic>
      <p:sp>
        <p:nvSpPr>
          <p:cNvPr id="145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32.</a:t>
            </a:r>
          </a:p>
        </p:txBody>
      </p:sp>
      <p:sp>
        <p:nvSpPr>
          <p:cNvPr id="1454" name="TextBox 14"/>
          <p:cNvSpPr txBox="1"/>
          <p:nvPr/>
        </p:nvSpPr>
        <p:spPr>
          <a:xfrm>
            <a:off x="700585" y="1186739"/>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ACCEPTANCE OF OFFER</a:t>
            </a:r>
          </a:p>
        </p:txBody>
      </p:sp>
      <p:sp>
        <p:nvSpPr>
          <p:cNvPr id="12" name="TextBox 14">
            <a:extLst>
              <a:ext uri="{FF2B5EF4-FFF2-40B4-BE49-F238E27FC236}">
                <a16:creationId xmlns:a16="http://schemas.microsoft.com/office/drawing/2014/main" id="{8821DFA2-18F2-489E-B5AB-1E093C59715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121</a:t>
            </a:fld>
            <a:endParaRPr/>
          </a:p>
        </p:txBody>
      </p:sp>
      <p:sp>
        <p:nvSpPr>
          <p:cNvPr id="1460" name="TextBox 15"/>
          <p:cNvSpPr txBox="1"/>
          <p:nvPr/>
        </p:nvSpPr>
        <p:spPr>
          <a:xfrm>
            <a:off x="1016000" y="3808217"/>
            <a:ext cx="10160000"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32. </a:t>
            </a:r>
            <a:r>
              <a:rPr b="0" dirty="0">
                <a:solidFill>
                  <a:schemeClr val="tx1"/>
                </a:solidFill>
              </a:rPr>
              <a:t>The seller does not have to accept the buyer’s offer as it is written. The seller may decide to make some changes. For example, the seller may want a higher price, or a shorter escrow period, or want the buyer to make a bigger deposit to name a few common requests. In order to do so, the sellers should check the box that says, “Subject to Attached Counter Offer” and attach the appropriate form. If that is the case, the seller may sign in paragraph 32 or may instead choose to only sign on the Counter Offer form. When a counter offer is made by the seller, a contract is not formed until the buyer signs it and returns it back to the seller.</a:t>
            </a:r>
          </a:p>
        </p:txBody>
      </p:sp>
      <p:sp>
        <p:nvSpPr>
          <p:cNvPr id="1461" name="Rectangle 2"/>
          <p:cNvSpPr txBox="1"/>
          <p:nvPr/>
        </p:nvSpPr>
        <p:spPr>
          <a:xfrm>
            <a:off x="732671" y="411761"/>
            <a:ext cx="264418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700" b="1" cap="all">
                <a:solidFill>
                  <a:srgbClr val="FFFFFF"/>
                </a:solidFill>
                <a:latin typeface="+mn-lt"/>
                <a:ea typeface="+mn-ea"/>
                <a:cs typeface="+mn-cs"/>
                <a:sym typeface="Helvetica"/>
              </a:defRPr>
            </a:pPr>
            <a:r>
              <a:t>Paragraph 32. </a:t>
            </a:r>
            <a:r>
              <a:rPr sz="1300"/>
              <a:t>cont.</a:t>
            </a:r>
          </a:p>
        </p:txBody>
      </p:sp>
      <p:pic>
        <p:nvPicPr>
          <p:cNvPr id="1462" name="Screen Shot 2018-06-01 at 11.37.06 AM.png" descr="Screen Shot 2018-06-01 at 11.37.06 AM.png"/>
          <p:cNvPicPr>
            <a:picLocks noChangeAspect="1"/>
          </p:cNvPicPr>
          <p:nvPr/>
        </p:nvPicPr>
        <p:blipFill>
          <a:blip r:embed="rId2"/>
          <a:srcRect b="51639"/>
          <a:stretch>
            <a:fillRect/>
          </a:stretch>
        </p:blipFill>
        <p:spPr>
          <a:xfrm>
            <a:off x="762000" y="2730859"/>
            <a:ext cx="9207500" cy="509756"/>
          </a:xfrm>
          <a:prstGeom prst="rect">
            <a:avLst/>
          </a:prstGeom>
          <a:ln w="38100">
            <a:solidFill>
              <a:schemeClr val="tx1"/>
            </a:solidFill>
            <a:miter lim="400000"/>
          </a:ln>
        </p:spPr>
      </p:pic>
      <p:sp>
        <p:nvSpPr>
          <p:cNvPr id="1463" name="TextBox 14"/>
          <p:cNvSpPr txBox="1"/>
          <p:nvPr/>
        </p:nvSpPr>
        <p:spPr>
          <a:xfrm>
            <a:off x="700585" y="1186739"/>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ACCEPTANCE OF OFFER</a:t>
            </a:r>
          </a:p>
        </p:txBody>
      </p:sp>
      <p:sp>
        <p:nvSpPr>
          <p:cNvPr id="1464" name="Continued on next screen"/>
          <p:cNvSpPr txBox="1"/>
          <p:nvPr/>
        </p:nvSpPr>
        <p:spPr>
          <a:xfrm>
            <a:off x="8677695" y="5559497"/>
            <a:ext cx="2911184"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22B1E2"/>
                </a:solidFill>
                <a:latin typeface="+mn-lt"/>
                <a:ea typeface="+mn-ea"/>
                <a:cs typeface="+mn-cs"/>
                <a:sym typeface="Helvetica"/>
              </a:defRPr>
            </a:lvl1pPr>
          </a:lstStyle>
          <a:p>
            <a:r>
              <a:t>Continued on next screen</a:t>
            </a:r>
          </a:p>
        </p:txBody>
      </p:sp>
      <p:sp>
        <p:nvSpPr>
          <p:cNvPr id="1465" name="Triangle"/>
          <p:cNvSpPr/>
          <p:nvPr/>
        </p:nvSpPr>
        <p:spPr>
          <a:xfrm rot="5400000">
            <a:off x="11616780" y="5678873"/>
            <a:ext cx="163560" cy="1635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EAEE1"/>
          </a:solidFill>
          <a:ln w="12700">
            <a:miter lim="400000"/>
          </a:ln>
        </p:spPr>
        <p:txBody>
          <a:bodyPr lIns="45718" tIns="45718" rIns="45718" bIns="45718" anchor="ctr"/>
          <a:lstStyle/>
          <a:p>
            <a:endParaRPr/>
          </a:p>
        </p:txBody>
      </p:sp>
      <p:sp>
        <p:nvSpPr>
          <p:cNvPr id="12" name="TextBox 14">
            <a:extLst>
              <a:ext uri="{FF2B5EF4-FFF2-40B4-BE49-F238E27FC236}">
                <a16:creationId xmlns:a16="http://schemas.microsoft.com/office/drawing/2014/main" id="{9BE6529E-819B-4756-93C3-668082311D5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122</a:t>
            </a:fld>
            <a:endParaRPr/>
          </a:p>
        </p:txBody>
      </p:sp>
      <p:sp>
        <p:nvSpPr>
          <p:cNvPr id="1469" name="TextBox 15"/>
          <p:cNvSpPr txBox="1"/>
          <p:nvPr/>
        </p:nvSpPr>
        <p:spPr>
          <a:xfrm>
            <a:off x="1015998" y="4057463"/>
            <a:ext cx="9106772"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32. </a:t>
            </a:r>
            <a:r>
              <a:rPr b="0" dirty="0">
                <a:solidFill>
                  <a:schemeClr val="tx1"/>
                </a:solidFill>
              </a:rPr>
              <a:t>If the seller is responding to more than one buyer at the same time, the use of the Multiple Counter Offer form (C.A.R. Form SMCO) is appropriate. In that case, a contract is NOT formed by the buyer signing and returning. The seller will likely want to review all of the multiple counter offers that were returned and then choose among them. No contract is formed until the seller makes that decision by signing the multiple counter offer a second time.</a:t>
            </a:r>
          </a:p>
        </p:txBody>
      </p:sp>
      <p:pic>
        <p:nvPicPr>
          <p:cNvPr id="1472" name="Screen Shot 2018-06-01 at 11.37.06 AM.png" descr="Screen Shot 2018-06-01 at 11.37.06 AM.png"/>
          <p:cNvPicPr>
            <a:picLocks noChangeAspect="1"/>
          </p:cNvPicPr>
          <p:nvPr/>
        </p:nvPicPr>
        <p:blipFill>
          <a:blip r:embed="rId2"/>
          <a:stretch>
            <a:fillRect/>
          </a:stretch>
        </p:blipFill>
        <p:spPr>
          <a:xfrm>
            <a:off x="762000" y="2277358"/>
            <a:ext cx="9207500" cy="1054103"/>
          </a:xfrm>
          <a:prstGeom prst="rect">
            <a:avLst/>
          </a:prstGeom>
          <a:ln w="38100">
            <a:solidFill>
              <a:schemeClr val="tx1"/>
            </a:solidFill>
            <a:miter lim="400000"/>
          </a:ln>
        </p:spPr>
      </p:pic>
      <p:sp>
        <p:nvSpPr>
          <p:cNvPr id="1473" name="Rectangle 2"/>
          <p:cNvSpPr txBox="1"/>
          <p:nvPr/>
        </p:nvSpPr>
        <p:spPr>
          <a:xfrm>
            <a:off x="732671" y="411761"/>
            <a:ext cx="264418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700" b="1" cap="all">
                <a:solidFill>
                  <a:srgbClr val="FFFFFF"/>
                </a:solidFill>
                <a:latin typeface="+mn-lt"/>
                <a:ea typeface="+mn-ea"/>
                <a:cs typeface="+mn-cs"/>
                <a:sym typeface="Helvetica"/>
              </a:defRPr>
            </a:pPr>
            <a:r>
              <a:t>Paragraph 32. </a:t>
            </a:r>
            <a:r>
              <a:rPr sz="1300"/>
              <a:t>cont.</a:t>
            </a:r>
          </a:p>
        </p:txBody>
      </p:sp>
      <p:sp>
        <p:nvSpPr>
          <p:cNvPr id="1474" name="TextBox 14"/>
          <p:cNvSpPr txBox="1"/>
          <p:nvPr/>
        </p:nvSpPr>
        <p:spPr>
          <a:xfrm>
            <a:off x="700585" y="1186739"/>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ACCEPTANCE OF OFFER</a:t>
            </a:r>
          </a:p>
        </p:txBody>
      </p:sp>
      <p:sp>
        <p:nvSpPr>
          <p:cNvPr id="11" name="TextBox 14">
            <a:extLst>
              <a:ext uri="{FF2B5EF4-FFF2-40B4-BE49-F238E27FC236}">
                <a16:creationId xmlns:a16="http://schemas.microsoft.com/office/drawing/2014/main" id="{778FBE9A-B192-44A3-927C-5254684A28F1}"/>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123</a:t>
            </a:fld>
            <a:endParaRPr/>
          </a:p>
        </p:txBody>
      </p:sp>
      <p:sp>
        <p:nvSpPr>
          <p:cNvPr id="1478" name="TextBox 14"/>
          <p:cNvSpPr txBox="1"/>
          <p:nvPr/>
        </p:nvSpPr>
        <p:spPr>
          <a:xfrm>
            <a:off x="700586" y="635000"/>
            <a:ext cx="8325133" cy="138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rPr dirty="0"/>
              <a:t>CONFIRMATION OF ACCEPTANCE</a:t>
            </a:r>
          </a:p>
        </p:txBody>
      </p:sp>
      <p:sp>
        <p:nvSpPr>
          <p:cNvPr id="1481" name="TextBox 15"/>
          <p:cNvSpPr txBox="1"/>
          <p:nvPr/>
        </p:nvSpPr>
        <p:spPr>
          <a:xfrm>
            <a:off x="1016000" y="4025550"/>
            <a:ext cx="9367381"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CONFIRMATION OF ACCEPTANCE:</a:t>
            </a:r>
            <a:r>
              <a:rPr b="0" dirty="0">
                <a:solidFill>
                  <a:schemeClr val="tx1"/>
                </a:solidFill>
              </a:rPr>
              <a:t> In a straight-up offer and acceptance situation, the contract does not become binding until the seller signs the RPA presented by the buyer and that accepted offer is personally received by the buyer OR their authorized agent. Initialing this clause documents when the contract became binding and when the clock starts ticking for the contractual dates and deadlines. While initialing the Confirmation of Acceptance isn’t necessarily required, it’s important to prevent confusion or disputes later about contractual deadlines</a:t>
            </a:r>
          </a:p>
        </p:txBody>
      </p:sp>
      <p:pic>
        <p:nvPicPr>
          <p:cNvPr id="1482" name="Screen Shot 2018-06-01 at 11.37.58 AM.png" descr="Screen Shot 2018-06-01 at 11.37.58 AM.png"/>
          <p:cNvPicPr>
            <a:picLocks noChangeAspect="1"/>
          </p:cNvPicPr>
          <p:nvPr/>
        </p:nvPicPr>
        <p:blipFill>
          <a:blip r:embed="rId2"/>
          <a:stretch>
            <a:fillRect/>
          </a:stretch>
        </p:blipFill>
        <p:spPr>
          <a:xfrm>
            <a:off x="762000" y="2271008"/>
            <a:ext cx="9207500" cy="1066803"/>
          </a:xfrm>
          <a:prstGeom prst="rect">
            <a:avLst/>
          </a:prstGeom>
          <a:ln w="38100">
            <a:solidFill>
              <a:schemeClr val="tx1"/>
            </a:solidFill>
            <a:miter lim="400000"/>
          </a:ln>
        </p:spPr>
      </p:pic>
      <p:sp>
        <p:nvSpPr>
          <p:cNvPr id="9" name="TextBox 14">
            <a:extLst>
              <a:ext uri="{FF2B5EF4-FFF2-40B4-BE49-F238E27FC236}">
                <a16:creationId xmlns:a16="http://schemas.microsoft.com/office/drawing/2014/main" id="{082BF942-AF1D-4483-A1F8-9CD966DC62F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124</a:t>
            </a:fld>
            <a:endParaRPr/>
          </a:p>
        </p:txBody>
      </p:sp>
      <p:sp>
        <p:nvSpPr>
          <p:cNvPr id="1486"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rPr dirty="0"/>
              <a:t>REAL ESTATE BROKERS</a:t>
            </a:r>
          </a:p>
        </p:txBody>
      </p:sp>
      <p:sp>
        <p:nvSpPr>
          <p:cNvPr id="1488" name="TextBox 15"/>
          <p:cNvSpPr txBox="1"/>
          <p:nvPr/>
        </p:nvSpPr>
        <p:spPr>
          <a:xfrm>
            <a:off x="8699550" y="2973847"/>
            <a:ext cx="2935062"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REAL ESTATE BROKERS: </a:t>
            </a:r>
            <a:r>
              <a:rPr b="0" dirty="0">
                <a:solidFill>
                  <a:schemeClr val="tx1"/>
                </a:solidFill>
              </a:rPr>
              <a:t>Here is where the real estate brokers put their information. This box doesn’t make the broker a party to the transaction.</a:t>
            </a:r>
          </a:p>
        </p:txBody>
      </p:sp>
      <p:pic>
        <p:nvPicPr>
          <p:cNvPr id="3" name="Picture 2">
            <a:extLst>
              <a:ext uri="{FF2B5EF4-FFF2-40B4-BE49-F238E27FC236}">
                <a16:creationId xmlns:a16="http://schemas.microsoft.com/office/drawing/2014/main" id="{2B7F6679-1DD8-4400-9FCB-792A47816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77" y="2494056"/>
            <a:ext cx="7553325" cy="3000375"/>
          </a:xfrm>
          <a:prstGeom prst="rect">
            <a:avLst/>
          </a:prstGeom>
          <a:ln w="38100">
            <a:solidFill>
              <a:schemeClr val="tx1"/>
            </a:solidFill>
          </a:ln>
        </p:spPr>
      </p:pic>
      <p:sp>
        <p:nvSpPr>
          <p:cNvPr id="9" name="TextBox 14">
            <a:extLst>
              <a:ext uri="{FF2B5EF4-FFF2-40B4-BE49-F238E27FC236}">
                <a16:creationId xmlns:a16="http://schemas.microsoft.com/office/drawing/2014/main" id="{535BD083-3195-4967-89B4-92A18DED786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125</a:t>
            </a:fld>
            <a:endParaRPr/>
          </a:p>
        </p:txBody>
      </p:sp>
      <p:sp>
        <p:nvSpPr>
          <p:cNvPr id="1495" name="TextBox 15"/>
          <p:cNvSpPr txBox="1"/>
          <p:nvPr/>
        </p:nvSpPr>
        <p:spPr>
          <a:xfrm>
            <a:off x="1015999" y="4674906"/>
            <a:ext cx="8876126" cy="1005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ESCROW HOLDER ACKNOWLEDGEMENT: </a:t>
            </a:r>
            <a:r>
              <a:rPr b="0" dirty="0">
                <a:solidFill>
                  <a:schemeClr val="tx1"/>
                </a:solidFill>
              </a:rPr>
              <a:t>Here is where the Escrow Holder can acknowledge that they received the contract, and that they agree to act as the escrow holder. Here you’ll find other important information like contact information for the escrow holder, the escrow holder’s license number and the reference number for the escrow for the particular transaction.</a:t>
            </a:r>
          </a:p>
        </p:txBody>
      </p:sp>
      <p:sp>
        <p:nvSpPr>
          <p:cNvPr id="1496" name="TextBox 14"/>
          <p:cNvSpPr txBox="1"/>
          <p:nvPr/>
        </p:nvSpPr>
        <p:spPr>
          <a:xfrm>
            <a:off x="700585" y="635000"/>
            <a:ext cx="11441531" cy="138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rPr dirty="0"/>
              <a:t>ESCROW HOLDER ACKNOWLEDGEMENT</a:t>
            </a:r>
          </a:p>
        </p:txBody>
      </p:sp>
      <p:pic>
        <p:nvPicPr>
          <p:cNvPr id="1497" name="Screen Shot 2018-06-01 at 11.40.12 AM.png" descr="Screen Shot 2018-06-01 at 11.40.12 AM.png"/>
          <p:cNvPicPr>
            <a:picLocks noChangeAspect="1"/>
          </p:cNvPicPr>
          <p:nvPr/>
        </p:nvPicPr>
        <p:blipFill>
          <a:blip r:embed="rId2"/>
          <a:stretch>
            <a:fillRect/>
          </a:stretch>
        </p:blipFill>
        <p:spPr>
          <a:xfrm>
            <a:off x="762000" y="2276522"/>
            <a:ext cx="7806533" cy="1928890"/>
          </a:xfrm>
          <a:prstGeom prst="rect">
            <a:avLst/>
          </a:prstGeom>
          <a:ln w="38100">
            <a:solidFill>
              <a:schemeClr val="tx1"/>
            </a:solidFill>
            <a:miter lim="400000"/>
          </a:ln>
        </p:spPr>
      </p:pic>
      <p:sp>
        <p:nvSpPr>
          <p:cNvPr id="9" name="TextBox 14">
            <a:extLst>
              <a:ext uri="{FF2B5EF4-FFF2-40B4-BE49-F238E27FC236}">
                <a16:creationId xmlns:a16="http://schemas.microsoft.com/office/drawing/2014/main" id="{FF3B3BD1-784E-41D7-8205-A95A408B153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126</a:t>
            </a:fld>
            <a:endParaRPr/>
          </a:p>
        </p:txBody>
      </p:sp>
      <p:sp>
        <p:nvSpPr>
          <p:cNvPr id="1504" name="TextBox 15"/>
          <p:cNvSpPr txBox="1"/>
          <p:nvPr/>
        </p:nvSpPr>
        <p:spPr>
          <a:xfrm>
            <a:off x="1015999" y="4170774"/>
            <a:ext cx="883974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PRESENTATION OF OFFER: </a:t>
            </a:r>
            <a:r>
              <a:rPr b="0" dirty="0">
                <a:solidFill>
                  <a:schemeClr val="tx1"/>
                </a:solidFill>
              </a:rPr>
              <a:t>As a professional courtesy, a listing agent may fill this section out documenting when the offer was presented to the seller. This section is optional.</a:t>
            </a:r>
          </a:p>
        </p:txBody>
      </p:sp>
      <p:sp>
        <p:nvSpPr>
          <p:cNvPr id="1505"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rPr dirty="0"/>
              <a:t>PRESENTATION OF OFFER</a:t>
            </a:r>
          </a:p>
        </p:txBody>
      </p:sp>
      <p:pic>
        <p:nvPicPr>
          <p:cNvPr id="1506" name="Screen Shot 2018-06-01 at 11.41.25 AM.png" descr="Screen Shot 2018-06-01 at 11.41.25 AM.png"/>
          <p:cNvPicPr>
            <a:picLocks noChangeAspect="1"/>
          </p:cNvPicPr>
          <p:nvPr/>
        </p:nvPicPr>
        <p:blipFill>
          <a:blip r:embed="rId2"/>
          <a:srcRect t="2972"/>
          <a:stretch>
            <a:fillRect/>
          </a:stretch>
        </p:blipFill>
        <p:spPr>
          <a:xfrm>
            <a:off x="762000" y="2775953"/>
            <a:ext cx="9635340" cy="414540"/>
          </a:xfrm>
          <a:prstGeom prst="rect">
            <a:avLst/>
          </a:prstGeom>
          <a:ln w="38100">
            <a:solidFill>
              <a:schemeClr val="tx1"/>
            </a:solidFill>
            <a:miter lim="400000"/>
          </a:ln>
        </p:spPr>
      </p:pic>
      <p:sp>
        <p:nvSpPr>
          <p:cNvPr id="10" name="TextBox 14">
            <a:extLst>
              <a:ext uri="{FF2B5EF4-FFF2-40B4-BE49-F238E27FC236}">
                <a16:creationId xmlns:a16="http://schemas.microsoft.com/office/drawing/2014/main" id="{A844E835-3684-4BD4-ADC4-B02CBADC1DE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127</a:t>
            </a:fld>
            <a:endParaRPr/>
          </a:p>
        </p:txBody>
      </p:sp>
      <p:sp>
        <p:nvSpPr>
          <p:cNvPr id="1510" name="TextBox 15"/>
          <p:cNvSpPr txBox="1"/>
          <p:nvPr/>
        </p:nvSpPr>
        <p:spPr>
          <a:xfrm>
            <a:off x="1015999" y="4170774"/>
            <a:ext cx="8839746"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REJECTION OF OFFER: </a:t>
            </a:r>
            <a:r>
              <a:rPr b="0" dirty="0">
                <a:solidFill>
                  <a:schemeClr val="tx1"/>
                </a:solidFill>
              </a:rPr>
              <a:t>Sometimes a buyer suspects the seller may have never received the buyer’s offer. Here the seller can end the potential for confusion and specifically indicate that the offer is being rejected. This section is optional.</a:t>
            </a:r>
          </a:p>
        </p:txBody>
      </p:sp>
      <p:sp>
        <p:nvSpPr>
          <p:cNvPr id="1511"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rPr dirty="0"/>
              <a:t>REJECTION OF OFFER</a:t>
            </a:r>
          </a:p>
        </p:txBody>
      </p:sp>
      <p:pic>
        <p:nvPicPr>
          <p:cNvPr id="1514" name="Screen Shot 2018-06-01 at 11.41.29 AM.png" descr="Screen Shot 2018-06-01 at 11.41.29 AM.png"/>
          <p:cNvPicPr>
            <a:picLocks noChangeAspect="1"/>
          </p:cNvPicPr>
          <p:nvPr/>
        </p:nvPicPr>
        <p:blipFill>
          <a:blip r:embed="rId2"/>
          <a:stretch>
            <a:fillRect/>
          </a:stretch>
        </p:blipFill>
        <p:spPr>
          <a:xfrm>
            <a:off x="762000" y="2781416"/>
            <a:ext cx="9635340" cy="403813"/>
          </a:xfrm>
          <a:prstGeom prst="rect">
            <a:avLst/>
          </a:prstGeom>
          <a:ln w="38100">
            <a:solidFill>
              <a:schemeClr val="tx1"/>
            </a:solidFill>
            <a:miter lim="400000"/>
          </a:ln>
        </p:spPr>
      </p:pic>
      <p:sp>
        <p:nvSpPr>
          <p:cNvPr id="9" name="TextBox 14">
            <a:extLst>
              <a:ext uri="{FF2B5EF4-FFF2-40B4-BE49-F238E27FC236}">
                <a16:creationId xmlns:a16="http://schemas.microsoft.com/office/drawing/2014/main" id="{06374125-0C8F-4CA9-8258-20D077C8515B}"/>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128</a:t>
            </a:fld>
            <a:endParaRPr/>
          </a:p>
        </p:txBody>
      </p:sp>
      <p:sp>
        <p:nvSpPr>
          <p:cNvPr id="1518" name="TextBox 15"/>
          <p:cNvSpPr txBox="1"/>
          <p:nvPr/>
        </p:nvSpPr>
        <p:spPr>
          <a:xfrm>
            <a:off x="1015999" y="3960719"/>
            <a:ext cx="8568778"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dirty="0">
                <a:solidFill>
                  <a:schemeClr val="tx1"/>
                </a:solidFill>
              </a:rPr>
              <a:t>This </a:t>
            </a:r>
            <a:r>
              <a:rPr dirty="0">
                <a:solidFill>
                  <a:schemeClr val="tx1"/>
                </a:solidFill>
                <a:uFill>
                  <a:solidFill>
                    <a:srgbClr val="0000FF"/>
                  </a:solidFill>
                </a:uFill>
              </a:rPr>
              <a:t>form</a:t>
            </a:r>
            <a:r>
              <a:rPr dirty="0">
                <a:solidFill>
                  <a:schemeClr val="tx1"/>
                </a:solidFill>
              </a:rPr>
              <a:t> contains a list of items a buyer may want to look into further before removing contingencies. It is important to know that measurements are not always exact and that one professional to another may find different things.</a:t>
            </a:r>
          </a:p>
        </p:txBody>
      </p:sp>
      <p:sp>
        <p:nvSpPr>
          <p:cNvPr id="1519" name="TextBox 14"/>
          <p:cNvSpPr txBox="1"/>
          <p:nvPr/>
        </p:nvSpPr>
        <p:spPr>
          <a:xfrm>
            <a:off x="700585" y="1081212"/>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rPr dirty="0"/>
              <a:t>Buyer Inspection Advisory</a:t>
            </a:r>
          </a:p>
        </p:txBody>
      </p:sp>
      <p:sp>
        <p:nvSpPr>
          <p:cNvPr id="6" name="TextBox 14">
            <a:extLst>
              <a:ext uri="{FF2B5EF4-FFF2-40B4-BE49-F238E27FC236}">
                <a16:creationId xmlns:a16="http://schemas.microsoft.com/office/drawing/2014/main" id="{E0279586-0903-4EE1-8BD9-4179D58CEC9E}"/>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2" action="ppaction://hlinksldjump"/>
              </a:rPr>
              <a:t>1</a:t>
            </a:r>
            <a:r>
              <a:rPr lang="fr-FR" dirty="0"/>
              <a:t>. </a:t>
            </a:r>
            <a:r>
              <a:rPr lang="fr-FR" dirty="0">
                <a:hlinkClick r:id="rId3" action="ppaction://hlinksldjump"/>
              </a:rPr>
              <a:t>2</a:t>
            </a:r>
            <a:r>
              <a:rPr lang="fr-FR" dirty="0"/>
              <a:t>. </a:t>
            </a:r>
            <a:r>
              <a:rPr lang="fr-FR" dirty="0">
                <a:hlinkClick r:id="rId4" action="ppaction://hlinksldjump"/>
              </a:rPr>
              <a:t>3</a:t>
            </a:r>
            <a:r>
              <a:rPr lang="fr-FR" dirty="0"/>
              <a:t>. </a:t>
            </a:r>
            <a:r>
              <a:rPr lang="fr-FR" dirty="0">
                <a:hlinkClick r:id="rId5" action="ppaction://hlinksldjump"/>
              </a:rPr>
              <a:t>4</a:t>
            </a:r>
            <a:r>
              <a:rPr lang="fr-FR" dirty="0"/>
              <a:t>. </a:t>
            </a:r>
            <a:r>
              <a:rPr lang="fr-FR" dirty="0">
                <a:hlinkClick r:id="rId6" action="ppaction://hlinksldjump"/>
              </a:rPr>
              <a:t>5</a:t>
            </a:r>
            <a:r>
              <a:rPr lang="fr-FR" dirty="0"/>
              <a:t>. </a:t>
            </a:r>
            <a:r>
              <a:rPr lang="fr-FR" dirty="0">
                <a:hlinkClick r:id="rId7" action="ppaction://hlinksldjump"/>
              </a:rPr>
              <a:t>6</a:t>
            </a:r>
            <a:r>
              <a:rPr lang="fr-FR" dirty="0"/>
              <a:t>. </a:t>
            </a:r>
            <a:r>
              <a:rPr lang="fr-FR" dirty="0">
                <a:hlinkClick r:id="rId8" action="ppaction://hlinksldjump"/>
              </a:rPr>
              <a:t>7</a:t>
            </a:r>
            <a:r>
              <a:rPr lang="fr-FR" dirty="0"/>
              <a:t>. </a:t>
            </a:r>
            <a:r>
              <a:rPr lang="fr-FR" dirty="0">
                <a:hlinkClick r:id="rId9" action="ppaction://hlinksldjump"/>
              </a:rPr>
              <a:t>8</a:t>
            </a:r>
            <a:r>
              <a:rPr lang="fr-FR" dirty="0"/>
              <a:t>. </a:t>
            </a:r>
            <a:r>
              <a:rPr lang="fr-FR" dirty="0">
                <a:hlinkClick r:id="rId10" action="ppaction://hlinksldjump"/>
              </a:rPr>
              <a:t>9</a:t>
            </a:r>
            <a:r>
              <a:rPr lang="fr-FR" dirty="0"/>
              <a:t>. </a:t>
            </a:r>
            <a:r>
              <a:rPr lang="fr-FR" dirty="0">
                <a:hlinkClick r:id="rId11" action="ppaction://hlinksldjump"/>
              </a:rPr>
              <a:t>10</a:t>
            </a:r>
            <a:r>
              <a:rPr lang="fr-FR" dirty="0"/>
              <a:t>.</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 name="Slide Number Placeholder 1"/>
          <p:cNvSpPr txBox="1">
            <a:spLocks noGrp="1"/>
          </p:cNvSpPr>
          <p:nvPr>
            <p:ph type="sldNum" sz="quarter" idx="4294967295"/>
          </p:nvPr>
        </p:nvSpPr>
        <p:spPr>
          <a:xfrm>
            <a:off x="11009902" y="6404293"/>
            <a:ext cx="343899"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129</a:t>
            </a:fld>
            <a:endParaRPr/>
          </a:p>
        </p:txBody>
      </p:sp>
      <p:sp>
        <p:nvSpPr>
          <p:cNvPr id="1523" name="TextBox 15"/>
          <p:cNvSpPr txBox="1"/>
          <p:nvPr/>
        </p:nvSpPr>
        <p:spPr>
          <a:xfrm>
            <a:off x="1015999" y="3732119"/>
            <a:ext cx="8568778"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lvl1pPr>
          </a:lstStyle>
          <a:p>
            <a:r>
              <a:rPr dirty="0">
                <a:solidFill>
                  <a:schemeClr val="tx1"/>
                </a:solidFill>
              </a:rPr>
              <a:t>Now that you have a basic understanding of what the Residential Purchase Agreement says, you should discuss with your REALTOR© for more specific information regarding the form. There could be a long and winding road ahead but with your new knowledge and the help of a REALTOR© you should be able to reach the finish line and successfully complete the purchase or sale of a home.</a:t>
            </a:r>
          </a:p>
        </p:txBody>
      </p:sp>
      <p:sp>
        <p:nvSpPr>
          <p:cNvPr id="1524" name="TextBox 14"/>
          <p:cNvSpPr txBox="1"/>
          <p:nvPr/>
        </p:nvSpPr>
        <p:spPr>
          <a:xfrm>
            <a:off x="700585" y="825500"/>
            <a:ext cx="11441531" cy="138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Residential Purchase Agreement</a:t>
            </a:r>
          </a:p>
        </p:txBody>
      </p:sp>
      <p:sp>
        <p:nvSpPr>
          <p:cNvPr id="7" name="TextBox 14">
            <a:extLst>
              <a:ext uri="{FF2B5EF4-FFF2-40B4-BE49-F238E27FC236}">
                <a16:creationId xmlns:a16="http://schemas.microsoft.com/office/drawing/2014/main" id="{A0487A93-272E-447A-9AAF-D71B20474EB9}"/>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2" action="ppaction://hlinksldjump"/>
              </a:rPr>
              <a:t>1</a:t>
            </a:r>
            <a:r>
              <a:rPr lang="fr-FR" dirty="0"/>
              <a:t>. </a:t>
            </a:r>
            <a:r>
              <a:rPr lang="fr-FR" dirty="0">
                <a:hlinkClick r:id="rId3" action="ppaction://hlinksldjump"/>
              </a:rPr>
              <a:t>2</a:t>
            </a:r>
            <a:r>
              <a:rPr lang="fr-FR" dirty="0"/>
              <a:t>. </a:t>
            </a:r>
            <a:r>
              <a:rPr lang="fr-FR" dirty="0">
                <a:hlinkClick r:id="rId4" action="ppaction://hlinksldjump"/>
              </a:rPr>
              <a:t>3</a:t>
            </a:r>
            <a:r>
              <a:rPr lang="fr-FR" dirty="0"/>
              <a:t>. </a:t>
            </a:r>
            <a:r>
              <a:rPr lang="fr-FR" dirty="0">
                <a:hlinkClick r:id="rId5" action="ppaction://hlinksldjump"/>
              </a:rPr>
              <a:t>4</a:t>
            </a:r>
            <a:r>
              <a:rPr lang="fr-FR" dirty="0"/>
              <a:t>. </a:t>
            </a:r>
            <a:r>
              <a:rPr lang="fr-FR" dirty="0">
                <a:hlinkClick r:id="rId6" action="ppaction://hlinksldjump"/>
              </a:rPr>
              <a:t>5</a:t>
            </a:r>
            <a:r>
              <a:rPr lang="fr-FR" dirty="0"/>
              <a:t>. </a:t>
            </a:r>
            <a:r>
              <a:rPr lang="fr-FR" dirty="0">
                <a:hlinkClick r:id="rId7" action="ppaction://hlinksldjump"/>
              </a:rPr>
              <a:t>6</a:t>
            </a:r>
            <a:r>
              <a:rPr lang="fr-FR" dirty="0"/>
              <a:t>. </a:t>
            </a:r>
            <a:r>
              <a:rPr lang="fr-FR" dirty="0">
                <a:hlinkClick r:id="rId8" action="ppaction://hlinksldjump"/>
              </a:rPr>
              <a:t>7</a:t>
            </a:r>
            <a:r>
              <a:rPr lang="fr-FR" dirty="0"/>
              <a:t>. </a:t>
            </a:r>
            <a:r>
              <a:rPr lang="fr-FR" dirty="0">
                <a:hlinkClick r:id="rId9" action="ppaction://hlinksldjump"/>
              </a:rPr>
              <a:t>8</a:t>
            </a:r>
            <a:r>
              <a:rPr lang="fr-FR" dirty="0"/>
              <a:t>. </a:t>
            </a:r>
            <a:r>
              <a:rPr lang="fr-FR" dirty="0">
                <a:hlinkClick r:id="rId10" action="ppaction://hlinksldjump"/>
              </a:rPr>
              <a:t>9</a:t>
            </a:r>
            <a:r>
              <a:rPr lang="fr-FR" dirty="0"/>
              <a:t>. </a:t>
            </a:r>
            <a:r>
              <a:rPr lang="fr-FR" dirty="0">
                <a:hlinkClick r:id="rId11" action="ppaction://hlinksldjump"/>
              </a:rPr>
              <a:t>10</a:t>
            </a:r>
            <a:r>
              <a:rPr lang="fr-FR" dirty="0"/>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6424E-1E9B-4C38-BF11-998CA108CF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878" y="0"/>
            <a:ext cx="5014452" cy="6858000"/>
          </a:xfrm>
          <a:prstGeom prst="rect">
            <a:avLst/>
          </a:prstGeom>
        </p:spPr>
      </p:pic>
      <p:sp>
        <p:nvSpPr>
          <p:cNvPr id="29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grpSp>
        <p:nvGrpSpPr>
          <p:cNvPr id="313" name="Group"/>
          <p:cNvGrpSpPr/>
          <p:nvPr/>
        </p:nvGrpSpPr>
        <p:grpSpPr>
          <a:xfrm>
            <a:off x="-5" y="6334204"/>
            <a:ext cx="12192008" cy="542804"/>
            <a:chOff x="0" y="0"/>
            <a:chExt cx="12192006" cy="542803"/>
          </a:xfrm>
        </p:grpSpPr>
        <p:sp>
          <p:nvSpPr>
            <p:cNvPr id="310"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311"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312"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20" name="TextBox 14">
            <a:extLst>
              <a:ext uri="{FF2B5EF4-FFF2-40B4-BE49-F238E27FC236}">
                <a16:creationId xmlns:a16="http://schemas.microsoft.com/office/drawing/2014/main" id="{69BF748F-98E8-48F9-9B1E-9A06B157ECB7}"/>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C4BC2D91-04C1-4CA9-9528-015E4481F873}"/>
              </a:ext>
            </a:extLst>
          </p:cNvPr>
          <p:cNvSpPr txBox="1"/>
          <p:nvPr/>
        </p:nvSpPr>
        <p:spPr>
          <a:xfrm>
            <a:off x="193964" y="138545"/>
            <a:ext cx="548640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p.6.</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8A87B75D-5605-4A4B-9B89-10D7CEA11F70}"/>
              </a:ext>
            </a:extLst>
          </p:cNvPr>
          <p:cNvSpPr txBox="1"/>
          <p:nvPr/>
        </p:nvSpPr>
        <p:spPr>
          <a:xfrm>
            <a:off x="193964" y="2793016"/>
            <a:ext cx="5830914"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a:t>
            </a:r>
            <a:r>
              <a:rPr lang="en-US" u="sng" dirty="0"/>
              <a:t>ph</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dirty="0"/>
              <a:t>14 – Time Periods; Removal of Contingencies: Cancellation Rights, A-H</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Blue dot for 14">
            <a:extLst>
              <a:ext uri="{FF2B5EF4-FFF2-40B4-BE49-F238E27FC236}">
                <a16:creationId xmlns:a16="http://schemas.microsoft.com/office/drawing/2014/main" id="{EAD7E377-D6EC-4C17-9229-ACF7139E2D47}"/>
              </a:ext>
            </a:extLst>
          </p:cNvPr>
          <p:cNvSpPr/>
          <p:nvPr/>
        </p:nvSpPr>
        <p:spPr>
          <a:xfrm>
            <a:off x="6129143" y="514772"/>
            <a:ext cx="164876" cy="170871"/>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for 14A">
            <a:extLst>
              <a:ext uri="{FF2B5EF4-FFF2-40B4-BE49-F238E27FC236}">
                <a16:creationId xmlns:a16="http://schemas.microsoft.com/office/drawing/2014/main" id="{5AC8E730-65A0-44CC-B89D-4D5677BFA38F}"/>
              </a:ext>
            </a:extLst>
          </p:cNvPr>
          <p:cNvSpPr/>
          <p:nvPr/>
        </p:nvSpPr>
        <p:spPr>
          <a:xfrm>
            <a:off x="6265561" y="754090"/>
            <a:ext cx="150101" cy="17221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for 14B">
            <a:extLst>
              <a:ext uri="{FF2B5EF4-FFF2-40B4-BE49-F238E27FC236}">
                <a16:creationId xmlns:a16="http://schemas.microsoft.com/office/drawing/2014/main" id="{F486BBBB-8212-49F7-8C55-1E30E3CAA75E}"/>
              </a:ext>
            </a:extLst>
          </p:cNvPr>
          <p:cNvSpPr/>
          <p:nvPr/>
        </p:nvSpPr>
        <p:spPr>
          <a:xfrm>
            <a:off x="6399694" y="1307144"/>
            <a:ext cx="172681" cy="16242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for 14B4">
            <a:extLst>
              <a:ext uri="{FF2B5EF4-FFF2-40B4-BE49-F238E27FC236}">
                <a16:creationId xmlns:a16="http://schemas.microsoft.com/office/drawing/2014/main" id="{CBE8879E-8D71-4496-9457-02B8D05B1100}"/>
              </a:ext>
            </a:extLst>
          </p:cNvPr>
          <p:cNvSpPr/>
          <p:nvPr/>
        </p:nvSpPr>
        <p:spPr>
          <a:xfrm>
            <a:off x="6399694" y="2085696"/>
            <a:ext cx="172266" cy="18388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for 14B5">
            <a:extLst>
              <a:ext uri="{FF2B5EF4-FFF2-40B4-BE49-F238E27FC236}">
                <a16:creationId xmlns:a16="http://schemas.microsoft.com/office/drawing/2014/main" id="{3111587D-39C9-41B5-9A9B-FBAA62D74263}"/>
              </a:ext>
            </a:extLst>
          </p:cNvPr>
          <p:cNvSpPr/>
          <p:nvPr/>
        </p:nvSpPr>
        <p:spPr>
          <a:xfrm>
            <a:off x="6420317" y="2396135"/>
            <a:ext cx="172681" cy="17373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for 14C">
            <a:extLst>
              <a:ext uri="{FF2B5EF4-FFF2-40B4-BE49-F238E27FC236}">
                <a16:creationId xmlns:a16="http://schemas.microsoft.com/office/drawing/2014/main" id="{3D9DA4D9-FBD7-4762-85D5-8A5DC61A4152}"/>
              </a:ext>
            </a:extLst>
          </p:cNvPr>
          <p:cNvSpPr/>
          <p:nvPr/>
        </p:nvSpPr>
        <p:spPr>
          <a:xfrm>
            <a:off x="6212707" y="2563268"/>
            <a:ext cx="172757" cy="18388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for 14D">
            <a:extLst>
              <a:ext uri="{FF2B5EF4-FFF2-40B4-BE49-F238E27FC236}">
                <a16:creationId xmlns:a16="http://schemas.microsoft.com/office/drawing/2014/main" id="{682D3F5D-F724-4DA0-8798-1FE919657349}"/>
              </a:ext>
            </a:extLst>
          </p:cNvPr>
          <p:cNvSpPr/>
          <p:nvPr/>
        </p:nvSpPr>
        <p:spPr>
          <a:xfrm>
            <a:off x="6212596" y="2803000"/>
            <a:ext cx="172681" cy="17373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for 14E">
            <a:extLst>
              <a:ext uri="{FF2B5EF4-FFF2-40B4-BE49-F238E27FC236}">
                <a16:creationId xmlns:a16="http://schemas.microsoft.com/office/drawing/2014/main" id="{3CA0AA6C-CBBE-41AF-BD37-947CD053743D}"/>
              </a:ext>
            </a:extLst>
          </p:cNvPr>
          <p:cNvSpPr/>
          <p:nvPr/>
        </p:nvSpPr>
        <p:spPr>
          <a:xfrm>
            <a:off x="6253148" y="4044380"/>
            <a:ext cx="177849" cy="18388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Blue dot for 14F">
            <a:extLst>
              <a:ext uri="{FF2B5EF4-FFF2-40B4-BE49-F238E27FC236}">
                <a16:creationId xmlns:a16="http://schemas.microsoft.com/office/drawing/2014/main" id="{19259079-4A4F-4A90-B86E-308FD0F54090}"/>
              </a:ext>
            </a:extLst>
          </p:cNvPr>
          <p:cNvSpPr/>
          <p:nvPr/>
        </p:nvSpPr>
        <p:spPr>
          <a:xfrm>
            <a:off x="6251149" y="4447496"/>
            <a:ext cx="173736" cy="17373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Blue dot for 14G">
            <a:extLst>
              <a:ext uri="{FF2B5EF4-FFF2-40B4-BE49-F238E27FC236}">
                <a16:creationId xmlns:a16="http://schemas.microsoft.com/office/drawing/2014/main" id="{DD78C649-5FD5-48C9-AB75-ADDCAB2740A8}"/>
              </a:ext>
            </a:extLst>
          </p:cNvPr>
          <p:cNvSpPr/>
          <p:nvPr/>
        </p:nvSpPr>
        <p:spPr>
          <a:xfrm>
            <a:off x="6249103" y="4865152"/>
            <a:ext cx="172682" cy="16242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Blue dot for 14H">
            <a:extLst>
              <a:ext uri="{FF2B5EF4-FFF2-40B4-BE49-F238E27FC236}">
                <a16:creationId xmlns:a16="http://schemas.microsoft.com/office/drawing/2014/main" id="{E525BCD1-C2EA-4F16-9F54-E736C989A724}"/>
              </a:ext>
            </a:extLst>
          </p:cNvPr>
          <p:cNvSpPr/>
          <p:nvPr/>
        </p:nvSpPr>
        <p:spPr>
          <a:xfrm>
            <a:off x="6236779" y="5164497"/>
            <a:ext cx="173736" cy="17373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32" name="Group 31">
            <a:extLst>
              <a:ext uri="{FF2B5EF4-FFF2-40B4-BE49-F238E27FC236}">
                <a16:creationId xmlns:a16="http://schemas.microsoft.com/office/drawing/2014/main" id="{2DD4CDFF-22AA-4E52-9BC8-D224F8E5F10F}"/>
              </a:ext>
            </a:extLst>
          </p:cNvPr>
          <p:cNvGrpSpPr/>
          <p:nvPr/>
        </p:nvGrpSpPr>
        <p:grpSpPr>
          <a:xfrm>
            <a:off x="-22621" y="2505169"/>
            <a:ext cx="6076473" cy="3837853"/>
            <a:chOff x="-22621" y="2505169"/>
            <a:chExt cx="6076473" cy="3837853"/>
          </a:xfrm>
        </p:grpSpPr>
        <p:grpSp>
          <p:nvGrpSpPr>
            <p:cNvPr id="90" name="14H">
              <a:extLst>
                <a:ext uri="{FF2B5EF4-FFF2-40B4-BE49-F238E27FC236}">
                  <a16:creationId xmlns:a16="http://schemas.microsoft.com/office/drawing/2014/main" id="{2434CE96-E99F-43E4-B206-64EBCBCD37EF}"/>
                </a:ext>
              </a:extLst>
            </p:cNvPr>
            <p:cNvGrpSpPr/>
            <p:nvPr/>
          </p:nvGrpSpPr>
          <p:grpSpPr>
            <a:xfrm>
              <a:off x="-22621" y="2505169"/>
              <a:ext cx="6076473" cy="3837853"/>
              <a:chOff x="-32730" y="1330405"/>
              <a:chExt cx="6076473" cy="3837853"/>
            </a:xfrm>
          </p:grpSpPr>
          <p:sp>
            <p:nvSpPr>
              <p:cNvPr id="88" name="Rectangle 87">
                <a:extLst>
                  <a:ext uri="{FF2B5EF4-FFF2-40B4-BE49-F238E27FC236}">
                    <a16:creationId xmlns:a16="http://schemas.microsoft.com/office/drawing/2014/main" id="{CC0EC274-EDFF-4878-820A-4BE93B724BA1}"/>
                  </a:ext>
                </a:extLst>
              </p:cNvPr>
              <p:cNvSpPr/>
              <p:nvPr/>
            </p:nvSpPr>
            <p:spPr>
              <a:xfrm>
                <a:off x="-11351" y="1330405"/>
                <a:ext cx="6055094" cy="3837853"/>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8" name="TextBox 15">
                <a:extLst>
                  <a:ext uri="{FF2B5EF4-FFF2-40B4-BE49-F238E27FC236}">
                    <a16:creationId xmlns:a16="http://schemas.microsoft.com/office/drawing/2014/main" id="{CF5ECD7E-9ADE-409F-86EE-EBEA01FDD3E7}"/>
                  </a:ext>
                </a:extLst>
              </p:cNvPr>
              <p:cNvSpPr txBox="1"/>
              <p:nvPr/>
            </p:nvSpPr>
            <p:spPr>
              <a:xfrm>
                <a:off x="97571" y="4214155"/>
                <a:ext cx="5922019" cy="954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14.H. </a:t>
                </a:r>
                <a:r>
                  <a:rPr sz="1400" b="0" dirty="0">
                    <a:solidFill>
                      <a:schemeClr val="tx1"/>
                    </a:solidFill>
                  </a:rPr>
                  <a:t>Even though the contract gives a buyer or seller a right to cancel, the escrow holder may not release a deposit unless both buyer and seller sign a mutual agreement. Refusing to release a deposit for no good reason can result in a monetary penalty.</a:t>
                </a:r>
              </a:p>
            </p:txBody>
          </p:sp>
          <p:pic>
            <p:nvPicPr>
              <p:cNvPr id="99" name="Screen Shot 2018-05-28 at 10.46.05 AM.png" descr="Screen Shot 2018-05-28 at 10.46.05 AM.png">
                <a:extLst>
                  <a:ext uri="{FF2B5EF4-FFF2-40B4-BE49-F238E27FC236}">
                    <a16:creationId xmlns:a16="http://schemas.microsoft.com/office/drawing/2014/main" id="{F98D7DBE-1BA4-4591-955C-5ABA176CB3D3}"/>
                  </a:ext>
                </a:extLst>
              </p:cNvPr>
              <p:cNvPicPr>
                <a:picLocks noChangeAspect="1"/>
              </p:cNvPicPr>
              <p:nvPr/>
            </p:nvPicPr>
            <p:blipFill>
              <a:blip r:embed="rId14"/>
              <a:stretch>
                <a:fillRect/>
              </a:stretch>
            </p:blipFill>
            <p:spPr>
              <a:xfrm>
                <a:off x="10080" y="2608913"/>
                <a:ext cx="6022131" cy="1466098"/>
              </a:xfrm>
              <a:prstGeom prst="rect">
                <a:avLst/>
              </a:prstGeom>
              <a:ln w="38100">
                <a:solidFill>
                  <a:schemeClr val="tx1"/>
                </a:solidFill>
                <a:miter lim="400000"/>
              </a:ln>
            </p:spPr>
          </p:pic>
          <p:sp>
            <p:nvSpPr>
              <p:cNvPr id="100" name="Rectangle 2">
                <a:extLst>
                  <a:ext uri="{FF2B5EF4-FFF2-40B4-BE49-F238E27FC236}">
                    <a16:creationId xmlns:a16="http://schemas.microsoft.com/office/drawing/2014/main" id="{61CC109C-BFF0-4510-B433-01FD5F006E12}"/>
                  </a:ext>
                </a:extLst>
              </p:cNvPr>
              <p:cNvSpPr txBox="1"/>
              <p:nvPr/>
            </p:nvSpPr>
            <p:spPr>
              <a:xfrm>
                <a:off x="-9732" y="1446366"/>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14.H.</a:t>
                </a:r>
              </a:p>
            </p:txBody>
          </p:sp>
          <p:sp>
            <p:nvSpPr>
              <p:cNvPr id="89" name="Rectangle 88">
                <a:extLst>
                  <a:ext uri="{FF2B5EF4-FFF2-40B4-BE49-F238E27FC236}">
                    <a16:creationId xmlns:a16="http://schemas.microsoft.com/office/drawing/2014/main" id="{37D430F1-990B-4144-BC22-1E11FBE1B8BF}"/>
                  </a:ext>
                </a:extLst>
              </p:cNvPr>
              <p:cNvSpPr/>
              <p:nvPr/>
            </p:nvSpPr>
            <p:spPr>
              <a:xfrm>
                <a:off x="-32730" y="1957338"/>
                <a:ext cx="6039012" cy="461665"/>
              </a:xfrm>
              <a:prstGeom prst="rect">
                <a:avLst/>
              </a:prstGeom>
            </p:spPr>
            <p:txBody>
              <a:bodyPr wrap="square">
                <a:spAutoFit/>
              </a:bodyPr>
              <a:lstStyle/>
              <a:p>
                <a:pPr algn="ctr"/>
                <a:r>
                  <a:rPr lang="en-US" sz="1200" b="1" dirty="0">
                    <a:latin typeface="+mn-lt"/>
                  </a:rPr>
                  <a:t>TIME PERIODS; REMOVAL OF CONTINGENCIES; CANCELLATION RIGHTS;</a:t>
                </a:r>
              </a:p>
              <a:p>
                <a:pPr algn="ctr"/>
                <a:r>
                  <a:rPr lang="en-US" sz="1200" b="1" dirty="0">
                    <a:latin typeface="+mn-lt"/>
                  </a:rPr>
                  <a:t>EFFECT OF CANCELLATION ON DEPOSITS</a:t>
                </a:r>
              </a:p>
            </p:txBody>
          </p:sp>
        </p:grpSp>
        <p:sp>
          <p:nvSpPr>
            <p:cNvPr id="94" name="TextBox 93">
              <a:extLst>
                <a:ext uri="{FF2B5EF4-FFF2-40B4-BE49-F238E27FC236}">
                  <a16:creationId xmlns:a16="http://schemas.microsoft.com/office/drawing/2014/main" id="{A544C7C4-2097-400F-A4EC-EAD0575B78F4}"/>
                </a:ext>
              </a:extLst>
            </p:cNvPr>
            <p:cNvSpPr txBox="1"/>
            <p:nvPr/>
          </p:nvSpPr>
          <p:spPr>
            <a:xfrm>
              <a:off x="5669715" y="2544793"/>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9" name="Group 38">
            <a:extLst>
              <a:ext uri="{FF2B5EF4-FFF2-40B4-BE49-F238E27FC236}">
                <a16:creationId xmlns:a16="http://schemas.microsoft.com/office/drawing/2014/main" id="{29F093E9-073A-446A-BABC-265752BC2454}"/>
              </a:ext>
            </a:extLst>
          </p:cNvPr>
          <p:cNvGrpSpPr/>
          <p:nvPr/>
        </p:nvGrpSpPr>
        <p:grpSpPr>
          <a:xfrm>
            <a:off x="-11351" y="2962060"/>
            <a:ext cx="6047574" cy="3396884"/>
            <a:chOff x="-11351" y="2962060"/>
            <a:chExt cx="6047574" cy="3396884"/>
          </a:xfrm>
        </p:grpSpPr>
        <p:grpSp>
          <p:nvGrpSpPr>
            <p:cNvPr id="83" name="14G">
              <a:extLst>
                <a:ext uri="{FF2B5EF4-FFF2-40B4-BE49-F238E27FC236}">
                  <a16:creationId xmlns:a16="http://schemas.microsoft.com/office/drawing/2014/main" id="{FFEF1E50-9560-4208-A81C-3EE0B378330E}"/>
                </a:ext>
              </a:extLst>
            </p:cNvPr>
            <p:cNvGrpSpPr/>
            <p:nvPr/>
          </p:nvGrpSpPr>
          <p:grpSpPr>
            <a:xfrm>
              <a:off x="-11351" y="2962060"/>
              <a:ext cx="6047574" cy="3396884"/>
              <a:chOff x="12280" y="1788693"/>
              <a:chExt cx="6047574" cy="3396884"/>
            </a:xfrm>
          </p:grpSpPr>
          <p:sp>
            <p:nvSpPr>
              <p:cNvPr id="81" name="Rectangle 80">
                <a:extLst>
                  <a:ext uri="{FF2B5EF4-FFF2-40B4-BE49-F238E27FC236}">
                    <a16:creationId xmlns:a16="http://schemas.microsoft.com/office/drawing/2014/main" id="{4815C887-4AC9-4151-9085-FE8DF666F088}"/>
                  </a:ext>
                </a:extLst>
              </p:cNvPr>
              <p:cNvSpPr/>
              <p:nvPr/>
            </p:nvSpPr>
            <p:spPr>
              <a:xfrm>
                <a:off x="12280" y="1788693"/>
                <a:ext cx="6047574" cy="3382723"/>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1" name="TextBox 15">
                <a:extLst>
                  <a:ext uri="{FF2B5EF4-FFF2-40B4-BE49-F238E27FC236}">
                    <a16:creationId xmlns:a16="http://schemas.microsoft.com/office/drawing/2014/main" id="{EF0C18E3-BE6F-4478-9E52-18F48557F65E}"/>
                  </a:ext>
                </a:extLst>
              </p:cNvPr>
              <p:cNvSpPr txBox="1"/>
              <p:nvPr/>
            </p:nvSpPr>
            <p:spPr>
              <a:xfrm>
                <a:off x="52649" y="3800587"/>
                <a:ext cx="5955872"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14.G. </a:t>
                </a:r>
                <a:r>
                  <a:rPr sz="1200" b="0" dirty="0">
                    <a:solidFill>
                      <a:schemeClr val="tx1"/>
                    </a:solidFill>
                  </a:rPr>
                  <a:t>If a seller gives a buyer a Demand to Close Escrow, and the buyer will not do so, the seller is not required to return the buyer’s deposit as part of the cancellation. The deposit will not automatically be released to the seller but will remain in escrow. Ultimately, a judge, jury or arbitrator may have to decide if seller can keep it or if it gets returned to the buyer. The Demand to Close Escrow is best used if buyer has already removed all contingencies but just won’t close escrow, for whatever reason.</a:t>
                </a:r>
              </a:p>
            </p:txBody>
          </p:sp>
          <p:pic>
            <p:nvPicPr>
              <p:cNvPr id="92" name="Screen Shot 2018-05-28 at 10.45.41 AM.png" descr="Screen Shot 2018-05-28 at 10.45.41 AM.png">
                <a:extLst>
                  <a:ext uri="{FF2B5EF4-FFF2-40B4-BE49-F238E27FC236}">
                    <a16:creationId xmlns:a16="http://schemas.microsoft.com/office/drawing/2014/main" id="{210FBDD0-19DC-4D16-A7E6-B6366D68883F}"/>
                  </a:ext>
                </a:extLst>
              </p:cNvPr>
              <p:cNvPicPr>
                <a:picLocks noChangeAspect="1"/>
              </p:cNvPicPr>
              <p:nvPr/>
            </p:nvPicPr>
            <p:blipFill>
              <a:blip r:embed="rId15"/>
              <a:stretch>
                <a:fillRect/>
              </a:stretch>
            </p:blipFill>
            <p:spPr>
              <a:xfrm>
                <a:off x="36646" y="3130142"/>
                <a:ext cx="6011026" cy="480885"/>
              </a:xfrm>
              <a:prstGeom prst="rect">
                <a:avLst/>
              </a:prstGeom>
              <a:ln w="38100">
                <a:solidFill>
                  <a:schemeClr val="tx1"/>
                </a:solidFill>
                <a:miter lim="400000"/>
              </a:ln>
            </p:spPr>
          </p:pic>
          <p:sp>
            <p:nvSpPr>
              <p:cNvPr id="93" name="Rectangle 2">
                <a:extLst>
                  <a:ext uri="{FF2B5EF4-FFF2-40B4-BE49-F238E27FC236}">
                    <a16:creationId xmlns:a16="http://schemas.microsoft.com/office/drawing/2014/main" id="{71E52728-47D1-4FE5-B105-CD5CACA0A1E7}"/>
                  </a:ext>
                </a:extLst>
              </p:cNvPr>
              <p:cNvSpPr txBox="1"/>
              <p:nvPr/>
            </p:nvSpPr>
            <p:spPr>
              <a:xfrm>
                <a:off x="26044" y="1913872"/>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14.g.</a:t>
                </a:r>
              </a:p>
            </p:txBody>
          </p:sp>
          <p:sp>
            <p:nvSpPr>
              <p:cNvPr id="82" name="Rectangle 81">
                <a:extLst>
                  <a:ext uri="{FF2B5EF4-FFF2-40B4-BE49-F238E27FC236}">
                    <a16:creationId xmlns:a16="http://schemas.microsoft.com/office/drawing/2014/main" id="{1B125437-98E2-4B3A-A2E3-1B654B6423E7}"/>
                  </a:ext>
                </a:extLst>
              </p:cNvPr>
              <p:cNvSpPr/>
              <p:nvPr/>
            </p:nvSpPr>
            <p:spPr>
              <a:xfrm>
                <a:off x="28249" y="2426154"/>
                <a:ext cx="6011026" cy="523220"/>
              </a:xfrm>
              <a:prstGeom prst="rect">
                <a:avLst/>
              </a:prstGeom>
            </p:spPr>
            <p:txBody>
              <a:bodyPr wrap="square">
                <a:spAutoFit/>
              </a:bodyPr>
              <a:lstStyle/>
              <a:p>
                <a:pPr algn="ctr"/>
                <a:r>
                  <a:rPr lang="en-US" sz="1400" b="1" dirty="0">
                    <a:latin typeface="+mn-lt"/>
                  </a:rPr>
                  <a:t>TIME PERIODS; REMOVAL OF CONTINGENCIES; </a:t>
                </a:r>
              </a:p>
              <a:p>
                <a:pPr algn="ctr"/>
                <a:r>
                  <a:rPr lang="en-US" sz="1400" b="1" dirty="0">
                    <a:latin typeface="+mn-lt"/>
                  </a:rPr>
                  <a:t>CANCELLATION RIGHTS; CLOSE OF ESCROW</a:t>
                </a:r>
              </a:p>
            </p:txBody>
          </p:sp>
        </p:grpSp>
        <p:sp>
          <p:nvSpPr>
            <p:cNvPr id="95" name="TextBox 94">
              <a:extLst>
                <a:ext uri="{FF2B5EF4-FFF2-40B4-BE49-F238E27FC236}">
                  <a16:creationId xmlns:a16="http://schemas.microsoft.com/office/drawing/2014/main" id="{493989AB-297C-4D89-9A40-C21D291F0F17}"/>
                </a:ext>
              </a:extLst>
            </p:cNvPr>
            <p:cNvSpPr txBox="1"/>
            <p:nvPr/>
          </p:nvSpPr>
          <p:spPr>
            <a:xfrm>
              <a:off x="5669715" y="3020652"/>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6" name="Group 45">
            <a:extLst>
              <a:ext uri="{FF2B5EF4-FFF2-40B4-BE49-F238E27FC236}">
                <a16:creationId xmlns:a16="http://schemas.microsoft.com/office/drawing/2014/main" id="{C1407EE5-DA8F-4D51-A918-5295B8EF4411}"/>
              </a:ext>
            </a:extLst>
          </p:cNvPr>
          <p:cNvGrpSpPr/>
          <p:nvPr/>
        </p:nvGrpSpPr>
        <p:grpSpPr>
          <a:xfrm>
            <a:off x="64458" y="3163608"/>
            <a:ext cx="6020655" cy="3175256"/>
            <a:chOff x="64458" y="3163608"/>
            <a:chExt cx="6020655" cy="3175256"/>
          </a:xfrm>
        </p:grpSpPr>
        <p:grpSp>
          <p:nvGrpSpPr>
            <p:cNvPr id="72" name="14F">
              <a:extLst>
                <a:ext uri="{FF2B5EF4-FFF2-40B4-BE49-F238E27FC236}">
                  <a16:creationId xmlns:a16="http://schemas.microsoft.com/office/drawing/2014/main" id="{4E5EAF97-1DC2-443F-A635-1DAADAC3CE9B}"/>
                </a:ext>
              </a:extLst>
            </p:cNvPr>
            <p:cNvGrpSpPr/>
            <p:nvPr/>
          </p:nvGrpSpPr>
          <p:grpSpPr>
            <a:xfrm>
              <a:off x="64458" y="3163608"/>
              <a:ext cx="6020655" cy="3175256"/>
              <a:chOff x="0" y="758403"/>
              <a:chExt cx="6020655" cy="3175256"/>
            </a:xfrm>
          </p:grpSpPr>
          <p:sp>
            <p:nvSpPr>
              <p:cNvPr id="70" name="Rectangle 69">
                <a:extLst>
                  <a:ext uri="{FF2B5EF4-FFF2-40B4-BE49-F238E27FC236}">
                    <a16:creationId xmlns:a16="http://schemas.microsoft.com/office/drawing/2014/main" id="{00BDC4D9-270A-43D6-AA03-05FBF52D9A8B}"/>
                  </a:ext>
                </a:extLst>
              </p:cNvPr>
              <p:cNvSpPr/>
              <p:nvPr/>
            </p:nvSpPr>
            <p:spPr>
              <a:xfrm>
                <a:off x="6246" y="758403"/>
                <a:ext cx="6011026" cy="3168638"/>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4" name="TextBox 15">
                <a:extLst>
                  <a:ext uri="{FF2B5EF4-FFF2-40B4-BE49-F238E27FC236}">
                    <a16:creationId xmlns:a16="http://schemas.microsoft.com/office/drawing/2014/main" id="{F01EF6DB-91F8-4687-B1CF-960F710B6615}"/>
                  </a:ext>
                </a:extLst>
              </p:cNvPr>
              <p:cNvSpPr txBox="1"/>
              <p:nvPr/>
            </p:nvSpPr>
            <p:spPr>
              <a:xfrm>
                <a:off x="193964" y="2918000"/>
                <a:ext cx="5757839"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14.F. </a:t>
                </a:r>
                <a:r>
                  <a:rPr sz="1200" b="0" dirty="0">
                    <a:solidFill>
                      <a:schemeClr val="tx1"/>
                    </a:solidFill>
                  </a:rPr>
                  <a:t>Once a buyer removes contingencies, the buyer no longer has a contractual right to cancel based on that contingency even if something unexpected is discovered or occurs, later on. The buyer is taking a calculated risk that everything will be okay and may suffer the consequences if not. Removing contingencies is a serious decision that requires serious thought.</a:t>
                </a:r>
              </a:p>
            </p:txBody>
          </p:sp>
          <p:pic>
            <p:nvPicPr>
              <p:cNvPr id="85" name="Screen Shot 2018-05-28 at 10.45.15 AM.png" descr="Screen Shot 2018-05-28 at 10.45.15 AM.png">
                <a:extLst>
                  <a:ext uri="{FF2B5EF4-FFF2-40B4-BE49-F238E27FC236}">
                    <a16:creationId xmlns:a16="http://schemas.microsoft.com/office/drawing/2014/main" id="{A80401BE-852A-4D46-A2CE-B717B793D472}"/>
                  </a:ext>
                </a:extLst>
              </p:cNvPr>
              <p:cNvPicPr>
                <a:picLocks noChangeAspect="1"/>
              </p:cNvPicPr>
              <p:nvPr/>
            </p:nvPicPr>
            <p:blipFill>
              <a:blip r:embed="rId16"/>
              <a:stretch>
                <a:fillRect/>
              </a:stretch>
            </p:blipFill>
            <p:spPr>
              <a:xfrm>
                <a:off x="41763" y="2139238"/>
                <a:ext cx="5953633" cy="552775"/>
              </a:xfrm>
              <a:prstGeom prst="rect">
                <a:avLst/>
              </a:prstGeom>
              <a:ln w="38100">
                <a:solidFill>
                  <a:schemeClr val="tx1"/>
                </a:solidFill>
                <a:miter lim="400000"/>
              </a:ln>
            </p:spPr>
          </p:pic>
          <p:sp>
            <p:nvSpPr>
              <p:cNvPr id="86" name="Rectangle 2">
                <a:extLst>
                  <a:ext uri="{FF2B5EF4-FFF2-40B4-BE49-F238E27FC236}">
                    <a16:creationId xmlns:a16="http://schemas.microsoft.com/office/drawing/2014/main" id="{CFA98A2F-B957-486B-8E38-B800B950F3AB}"/>
                  </a:ext>
                </a:extLst>
              </p:cNvPr>
              <p:cNvSpPr txBox="1"/>
              <p:nvPr/>
            </p:nvSpPr>
            <p:spPr>
              <a:xfrm>
                <a:off x="12280" y="934027"/>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14.f.</a:t>
                </a:r>
              </a:p>
            </p:txBody>
          </p:sp>
          <p:sp>
            <p:nvSpPr>
              <p:cNvPr id="71" name="Rectangle 70">
                <a:extLst>
                  <a:ext uri="{FF2B5EF4-FFF2-40B4-BE49-F238E27FC236}">
                    <a16:creationId xmlns:a16="http://schemas.microsoft.com/office/drawing/2014/main" id="{A919CEB3-EE11-4049-ACCD-0AFAE3397E72}"/>
                  </a:ext>
                </a:extLst>
              </p:cNvPr>
              <p:cNvSpPr/>
              <p:nvPr/>
            </p:nvSpPr>
            <p:spPr>
              <a:xfrm>
                <a:off x="0" y="1500484"/>
                <a:ext cx="6020655" cy="461665"/>
              </a:xfrm>
              <a:prstGeom prst="rect">
                <a:avLst/>
              </a:prstGeom>
            </p:spPr>
            <p:txBody>
              <a:bodyPr wrap="square">
                <a:spAutoFit/>
              </a:bodyPr>
              <a:lstStyle/>
              <a:p>
                <a:pPr algn="ctr"/>
                <a:r>
                  <a:rPr lang="en-US" sz="1200" b="1" dirty="0">
                    <a:latin typeface="+mn-lt"/>
                  </a:rPr>
                  <a:t>TIME PERIODS; REMOVAL OF CONTINGENCIES; CANCELLATION RIGHTS;</a:t>
                </a:r>
              </a:p>
              <a:p>
                <a:pPr algn="ctr"/>
                <a:r>
                  <a:rPr lang="en-US" sz="1200" b="1" dirty="0">
                    <a:latin typeface="+mn-lt"/>
                  </a:rPr>
                  <a:t>EFFECT OF BUYER’S REMOVAL OF CONTINGENCIES</a:t>
                </a:r>
              </a:p>
            </p:txBody>
          </p:sp>
        </p:grpSp>
        <p:sp>
          <p:nvSpPr>
            <p:cNvPr id="96" name="TextBox 95">
              <a:extLst>
                <a:ext uri="{FF2B5EF4-FFF2-40B4-BE49-F238E27FC236}">
                  <a16:creationId xmlns:a16="http://schemas.microsoft.com/office/drawing/2014/main" id="{8F99F112-531E-4FF2-9C94-630971559AD3}"/>
                </a:ext>
              </a:extLst>
            </p:cNvPr>
            <p:cNvSpPr txBox="1"/>
            <p:nvPr/>
          </p:nvSpPr>
          <p:spPr>
            <a:xfrm>
              <a:off x="5640796" y="3242353"/>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9" name="Group 48">
            <a:extLst>
              <a:ext uri="{FF2B5EF4-FFF2-40B4-BE49-F238E27FC236}">
                <a16:creationId xmlns:a16="http://schemas.microsoft.com/office/drawing/2014/main" id="{214C81F4-166C-4FB6-8335-A3A749E4F7DC}"/>
              </a:ext>
            </a:extLst>
          </p:cNvPr>
          <p:cNvGrpSpPr/>
          <p:nvPr/>
        </p:nvGrpSpPr>
        <p:grpSpPr>
          <a:xfrm>
            <a:off x="0" y="2460113"/>
            <a:ext cx="6010223" cy="3131912"/>
            <a:chOff x="0" y="2460113"/>
            <a:chExt cx="6010223" cy="3131912"/>
          </a:xfrm>
        </p:grpSpPr>
        <p:grpSp>
          <p:nvGrpSpPr>
            <p:cNvPr id="69" name="14E">
              <a:extLst>
                <a:ext uri="{FF2B5EF4-FFF2-40B4-BE49-F238E27FC236}">
                  <a16:creationId xmlns:a16="http://schemas.microsoft.com/office/drawing/2014/main" id="{848EFD5D-4A09-4375-A70F-A2853268FE43}"/>
                </a:ext>
              </a:extLst>
            </p:cNvPr>
            <p:cNvGrpSpPr/>
            <p:nvPr/>
          </p:nvGrpSpPr>
          <p:grpSpPr>
            <a:xfrm>
              <a:off x="0" y="2460113"/>
              <a:ext cx="6010223" cy="3131912"/>
              <a:chOff x="10935" y="957351"/>
              <a:chExt cx="6010223" cy="3131912"/>
            </a:xfrm>
          </p:grpSpPr>
          <p:sp>
            <p:nvSpPr>
              <p:cNvPr id="67" name="Rectangle 66">
                <a:extLst>
                  <a:ext uri="{FF2B5EF4-FFF2-40B4-BE49-F238E27FC236}">
                    <a16:creationId xmlns:a16="http://schemas.microsoft.com/office/drawing/2014/main" id="{5B7EB2C3-C271-4904-8F01-C92B304A5B67}"/>
                  </a:ext>
                </a:extLst>
              </p:cNvPr>
              <p:cNvSpPr/>
              <p:nvPr/>
            </p:nvSpPr>
            <p:spPr>
              <a:xfrm>
                <a:off x="12280" y="957351"/>
                <a:ext cx="6006575" cy="3131912"/>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3" name="TextBox 15">
                <a:extLst>
                  <a:ext uri="{FF2B5EF4-FFF2-40B4-BE49-F238E27FC236}">
                    <a16:creationId xmlns:a16="http://schemas.microsoft.com/office/drawing/2014/main" id="{FDC4A823-B6F8-451A-AE6D-A9316E0F8D4E}"/>
                  </a:ext>
                </a:extLst>
              </p:cNvPr>
              <p:cNvSpPr txBox="1"/>
              <p:nvPr/>
            </p:nvSpPr>
            <p:spPr>
              <a:xfrm>
                <a:off x="209682" y="2834039"/>
                <a:ext cx="5715166"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14.E. </a:t>
                </a:r>
                <a:r>
                  <a:rPr sz="1200" b="0" dirty="0">
                    <a:solidFill>
                      <a:schemeClr val="tx1"/>
                    </a:solidFill>
                  </a:rPr>
                  <a:t>The Notice to Seller to Perform and the Notice to Buyer to Perform can be viewed two ways. First, they can be used as a friendly reminder, in advance of a due date or after, to inform the other side that the buyer or seller expects something from the other. Second, they can be used as a sort of ultimatum, warning the other side that if they don’t do what is promised, the person issuing the notice could cancel.</a:t>
                </a:r>
              </a:p>
            </p:txBody>
          </p:sp>
          <p:pic>
            <p:nvPicPr>
              <p:cNvPr id="74" name="Screen Shot 2018-07-01 at 12.26.09 PM.png" descr="Screen Shot 2018-07-01 at 12.26.09 PM.png">
                <a:extLst>
                  <a:ext uri="{FF2B5EF4-FFF2-40B4-BE49-F238E27FC236}">
                    <a16:creationId xmlns:a16="http://schemas.microsoft.com/office/drawing/2014/main" id="{AAC86C75-502F-46CF-84DE-4EC6B86180E6}"/>
                  </a:ext>
                </a:extLst>
              </p:cNvPr>
              <p:cNvPicPr>
                <a:picLocks noChangeAspect="1"/>
              </p:cNvPicPr>
              <p:nvPr/>
            </p:nvPicPr>
            <p:blipFill>
              <a:blip r:embed="rId17"/>
              <a:srcRect t="754" b="753"/>
              <a:stretch>
                <a:fillRect/>
              </a:stretch>
            </p:blipFill>
            <p:spPr>
              <a:xfrm>
                <a:off x="49602" y="2142239"/>
                <a:ext cx="5913136" cy="558865"/>
              </a:xfrm>
              <a:prstGeom prst="rect">
                <a:avLst/>
              </a:prstGeom>
              <a:ln w="38100">
                <a:solidFill>
                  <a:schemeClr val="tx1"/>
                </a:solidFill>
                <a:miter lim="400000"/>
              </a:ln>
            </p:spPr>
          </p:pic>
          <p:sp>
            <p:nvSpPr>
              <p:cNvPr id="75" name="Rectangle 2">
                <a:extLst>
                  <a:ext uri="{FF2B5EF4-FFF2-40B4-BE49-F238E27FC236}">
                    <a16:creationId xmlns:a16="http://schemas.microsoft.com/office/drawing/2014/main" id="{E4FC4CE2-0617-4F07-8071-328E029BDFDA}"/>
                  </a:ext>
                </a:extLst>
              </p:cNvPr>
              <p:cNvSpPr txBox="1"/>
              <p:nvPr/>
            </p:nvSpPr>
            <p:spPr>
              <a:xfrm>
                <a:off x="10935" y="108711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14.E.</a:t>
                </a:r>
              </a:p>
            </p:txBody>
          </p:sp>
          <p:sp>
            <p:nvSpPr>
              <p:cNvPr id="68" name="Rectangle 67">
                <a:extLst>
                  <a:ext uri="{FF2B5EF4-FFF2-40B4-BE49-F238E27FC236}">
                    <a16:creationId xmlns:a16="http://schemas.microsoft.com/office/drawing/2014/main" id="{493FBCC1-DB57-4F28-BB20-FBD0B81AF072}"/>
                  </a:ext>
                </a:extLst>
              </p:cNvPr>
              <p:cNvSpPr/>
              <p:nvPr/>
            </p:nvSpPr>
            <p:spPr>
              <a:xfrm>
                <a:off x="14584" y="1598499"/>
                <a:ext cx="6006574" cy="461665"/>
              </a:xfrm>
              <a:prstGeom prst="rect">
                <a:avLst/>
              </a:prstGeom>
            </p:spPr>
            <p:txBody>
              <a:bodyPr wrap="square">
                <a:spAutoFit/>
              </a:bodyPr>
              <a:lstStyle/>
              <a:p>
                <a:pPr algn="ctr"/>
                <a:r>
                  <a:rPr lang="en-US" sz="1200" b="1" dirty="0">
                    <a:latin typeface="+mn-lt"/>
                  </a:rPr>
                  <a:t>TIME PERIODS; REMOVAL OF CONTINGENCIES; CANCELLATION RIGHTS;</a:t>
                </a:r>
              </a:p>
              <a:p>
                <a:pPr algn="ctr"/>
                <a:r>
                  <a:rPr lang="en-US" sz="1200" b="1" dirty="0">
                    <a:latin typeface="+mn-lt"/>
                  </a:rPr>
                  <a:t>NOTICE TO BUYER OR SELLER TO PERFORM</a:t>
                </a:r>
              </a:p>
            </p:txBody>
          </p:sp>
        </p:grpSp>
        <p:sp>
          <p:nvSpPr>
            <p:cNvPr id="97" name="TextBox 96">
              <a:extLst>
                <a:ext uri="{FF2B5EF4-FFF2-40B4-BE49-F238E27FC236}">
                  <a16:creationId xmlns:a16="http://schemas.microsoft.com/office/drawing/2014/main" id="{14E8D689-2651-4910-BAD1-94A95F82618F}"/>
                </a:ext>
              </a:extLst>
            </p:cNvPr>
            <p:cNvSpPr txBox="1"/>
            <p:nvPr/>
          </p:nvSpPr>
          <p:spPr>
            <a:xfrm>
              <a:off x="5535605" y="2507863"/>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3" name="Group 52">
            <a:extLst>
              <a:ext uri="{FF2B5EF4-FFF2-40B4-BE49-F238E27FC236}">
                <a16:creationId xmlns:a16="http://schemas.microsoft.com/office/drawing/2014/main" id="{FDBC8EDE-296A-44EC-98A3-5D533B377794}"/>
              </a:ext>
            </a:extLst>
          </p:cNvPr>
          <p:cNvGrpSpPr/>
          <p:nvPr/>
        </p:nvGrpSpPr>
        <p:grpSpPr>
          <a:xfrm>
            <a:off x="97571" y="1166122"/>
            <a:ext cx="5917305" cy="3208704"/>
            <a:chOff x="97571" y="1166122"/>
            <a:chExt cx="5917305" cy="3208704"/>
          </a:xfrm>
        </p:grpSpPr>
        <p:grpSp>
          <p:nvGrpSpPr>
            <p:cNvPr id="56" name="14D">
              <a:extLst>
                <a:ext uri="{FF2B5EF4-FFF2-40B4-BE49-F238E27FC236}">
                  <a16:creationId xmlns:a16="http://schemas.microsoft.com/office/drawing/2014/main" id="{80C33BAA-47FF-458C-911F-7684B2CE80A2}"/>
                </a:ext>
              </a:extLst>
            </p:cNvPr>
            <p:cNvGrpSpPr/>
            <p:nvPr/>
          </p:nvGrpSpPr>
          <p:grpSpPr>
            <a:xfrm>
              <a:off x="97571" y="1166122"/>
              <a:ext cx="5917305" cy="3208704"/>
              <a:chOff x="96877" y="514772"/>
              <a:chExt cx="5917305" cy="3208704"/>
            </a:xfrm>
          </p:grpSpPr>
          <p:sp>
            <p:nvSpPr>
              <p:cNvPr id="47" name="Rectangle 46">
                <a:extLst>
                  <a:ext uri="{FF2B5EF4-FFF2-40B4-BE49-F238E27FC236}">
                    <a16:creationId xmlns:a16="http://schemas.microsoft.com/office/drawing/2014/main" id="{AF977EF4-1035-4E04-A3D9-AE6BF578BFB8}"/>
                  </a:ext>
                </a:extLst>
              </p:cNvPr>
              <p:cNvSpPr/>
              <p:nvPr/>
            </p:nvSpPr>
            <p:spPr>
              <a:xfrm>
                <a:off x="117695" y="514772"/>
                <a:ext cx="5896487" cy="3208704"/>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n-lt"/>
                  <a:ea typeface="+mj-ea"/>
                  <a:cs typeface="+mj-cs"/>
                  <a:sym typeface="Calibri"/>
                </a:endParaRPr>
              </a:p>
            </p:txBody>
          </p:sp>
          <p:sp>
            <p:nvSpPr>
              <p:cNvPr id="63" name="TextBox 15">
                <a:extLst>
                  <a:ext uri="{FF2B5EF4-FFF2-40B4-BE49-F238E27FC236}">
                    <a16:creationId xmlns:a16="http://schemas.microsoft.com/office/drawing/2014/main" id="{66301F36-1DF7-49A2-8153-811DA40B3A3D}"/>
                  </a:ext>
                </a:extLst>
              </p:cNvPr>
              <p:cNvSpPr txBox="1"/>
              <p:nvPr/>
            </p:nvSpPr>
            <p:spPr>
              <a:xfrm>
                <a:off x="183787" y="2310601"/>
                <a:ext cx="5741770"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14.D. </a:t>
                </a:r>
                <a:r>
                  <a:rPr sz="1200" b="0" dirty="0">
                    <a:solidFill>
                      <a:schemeClr val="tx1"/>
                    </a:solidFill>
                  </a:rPr>
                  <a:t>If the buyer does not remove contingencies on time, or cancel, but instead does nothing, then it is up to the seller to take action or the contract will just continue without direction.  The seller can cancel but only after giving the buyer one last chance to do what the buyer promised to do in the first place. The seller does this by giving the buyer a form called the Notice to Buyer to Perform (</a:t>
                </a:r>
                <a:r>
                  <a:rPr sz="1200" b="0" dirty="0">
                    <a:solidFill>
                      <a:schemeClr val="tx1"/>
                    </a:solidFill>
                    <a:uFill>
                      <a:solidFill>
                        <a:srgbClr val="0000FF"/>
                      </a:solidFill>
                    </a:uFill>
                  </a:rPr>
                  <a:t>C.A.R. Form NBP</a:t>
                </a:r>
                <a:r>
                  <a:rPr sz="1200" b="0" dirty="0">
                    <a:solidFill>
                      <a:schemeClr val="tx1"/>
                    </a:solidFill>
                  </a:rPr>
                  <a:t>). The NBP is like a snooze alarm letting the buyer know that he/she has just a little more time.  </a:t>
                </a:r>
              </a:p>
            </p:txBody>
          </p:sp>
          <p:pic>
            <p:nvPicPr>
              <p:cNvPr id="64" name="Screen Shot 2018-05-28 at 10.42.13 AM.png" descr="Screen Shot 2018-05-28 at 10.42.13 AM.png">
                <a:extLst>
                  <a:ext uri="{FF2B5EF4-FFF2-40B4-BE49-F238E27FC236}">
                    <a16:creationId xmlns:a16="http://schemas.microsoft.com/office/drawing/2014/main" id="{BB851B6A-3C9F-4B76-8A1E-3ABCD467FE8D}"/>
                  </a:ext>
                </a:extLst>
              </p:cNvPr>
              <p:cNvPicPr>
                <a:picLocks noChangeAspect="1"/>
              </p:cNvPicPr>
              <p:nvPr/>
            </p:nvPicPr>
            <p:blipFill>
              <a:blip r:embed="rId18"/>
              <a:stretch>
                <a:fillRect/>
              </a:stretch>
            </p:blipFill>
            <p:spPr>
              <a:xfrm>
                <a:off x="96877" y="1692768"/>
                <a:ext cx="5913131" cy="558865"/>
              </a:xfrm>
              <a:prstGeom prst="rect">
                <a:avLst/>
              </a:prstGeom>
              <a:ln w="38100">
                <a:solidFill>
                  <a:schemeClr val="tx1"/>
                </a:solidFill>
                <a:miter lim="400000"/>
              </a:ln>
            </p:spPr>
          </p:pic>
          <p:sp>
            <p:nvSpPr>
              <p:cNvPr id="65" name="Rectangle 2">
                <a:extLst>
                  <a:ext uri="{FF2B5EF4-FFF2-40B4-BE49-F238E27FC236}">
                    <a16:creationId xmlns:a16="http://schemas.microsoft.com/office/drawing/2014/main" id="{4DCBB22E-59F7-4188-AB93-A6E57CC3F023}"/>
                  </a:ext>
                </a:extLst>
              </p:cNvPr>
              <p:cNvSpPr txBox="1"/>
              <p:nvPr/>
            </p:nvSpPr>
            <p:spPr>
              <a:xfrm>
                <a:off x="125442" y="655999"/>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14.d.</a:t>
                </a:r>
              </a:p>
            </p:txBody>
          </p:sp>
          <p:sp>
            <p:nvSpPr>
              <p:cNvPr id="55" name="Rectangle 54">
                <a:extLst>
                  <a:ext uri="{FF2B5EF4-FFF2-40B4-BE49-F238E27FC236}">
                    <a16:creationId xmlns:a16="http://schemas.microsoft.com/office/drawing/2014/main" id="{EC1073BF-847B-44DD-B740-F8FBE2B850C9}"/>
                  </a:ext>
                </a:extLst>
              </p:cNvPr>
              <p:cNvSpPr/>
              <p:nvPr/>
            </p:nvSpPr>
            <p:spPr>
              <a:xfrm>
                <a:off x="125442" y="1107924"/>
                <a:ext cx="5882816" cy="461665"/>
              </a:xfrm>
              <a:prstGeom prst="rect">
                <a:avLst/>
              </a:prstGeom>
            </p:spPr>
            <p:txBody>
              <a:bodyPr wrap="square">
                <a:spAutoFit/>
              </a:bodyPr>
              <a:lstStyle/>
              <a:p>
                <a:pPr algn="ctr"/>
                <a:r>
                  <a:rPr lang="en-US" sz="1200" b="1" dirty="0">
                    <a:latin typeface="+mn-lt"/>
                  </a:rPr>
                  <a:t>TIME PERIODS; REMOVAL OF CONTINGENCIES; CANCELLATION RIGHTS; SELLER RIGHT TO CANCEL</a:t>
                </a:r>
              </a:p>
            </p:txBody>
          </p:sp>
        </p:grpSp>
        <p:sp>
          <p:nvSpPr>
            <p:cNvPr id="101" name="TextBox 100">
              <a:extLst>
                <a:ext uri="{FF2B5EF4-FFF2-40B4-BE49-F238E27FC236}">
                  <a16:creationId xmlns:a16="http://schemas.microsoft.com/office/drawing/2014/main" id="{B709961B-1B6B-4759-BAFD-E1A7D550AAC5}"/>
                </a:ext>
              </a:extLst>
            </p:cNvPr>
            <p:cNvSpPr txBox="1"/>
            <p:nvPr/>
          </p:nvSpPr>
          <p:spPr>
            <a:xfrm>
              <a:off x="5546664" y="1174843"/>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4" name="Group 53">
            <a:extLst>
              <a:ext uri="{FF2B5EF4-FFF2-40B4-BE49-F238E27FC236}">
                <a16:creationId xmlns:a16="http://schemas.microsoft.com/office/drawing/2014/main" id="{67C00554-87A3-4103-93EA-F75FA5106CEC}"/>
              </a:ext>
            </a:extLst>
          </p:cNvPr>
          <p:cNvGrpSpPr/>
          <p:nvPr/>
        </p:nvGrpSpPr>
        <p:grpSpPr>
          <a:xfrm>
            <a:off x="112684" y="501126"/>
            <a:ext cx="5907083" cy="3529719"/>
            <a:chOff x="112684" y="501126"/>
            <a:chExt cx="5907083" cy="3529719"/>
          </a:xfrm>
        </p:grpSpPr>
        <p:grpSp>
          <p:nvGrpSpPr>
            <p:cNvPr id="62" name="14C">
              <a:extLst>
                <a:ext uri="{FF2B5EF4-FFF2-40B4-BE49-F238E27FC236}">
                  <a16:creationId xmlns:a16="http://schemas.microsoft.com/office/drawing/2014/main" id="{D5A20256-05C7-450C-ABB3-9E68AEBEDB60}"/>
                </a:ext>
              </a:extLst>
            </p:cNvPr>
            <p:cNvGrpSpPr/>
            <p:nvPr/>
          </p:nvGrpSpPr>
          <p:grpSpPr>
            <a:xfrm>
              <a:off x="112684" y="501126"/>
              <a:ext cx="5907083" cy="3529719"/>
              <a:chOff x="112684" y="501126"/>
              <a:chExt cx="5907083" cy="3529719"/>
            </a:xfrm>
          </p:grpSpPr>
          <p:sp>
            <p:nvSpPr>
              <p:cNvPr id="61" name="Rectangle 60">
                <a:extLst>
                  <a:ext uri="{FF2B5EF4-FFF2-40B4-BE49-F238E27FC236}">
                    <a16:creationId xmlns:a16="http://schemas.microsoft.com/office/drawing/2014/main" id="{827230B4-7799-4A93-8156-885B6C28982F}"/>
                  </a:ext>
                </a:extLst>
              </p:cNvPr>
              <p:cNvSpPr/>
              <p:nvPr/>
            </p:nvSpPr>
            <p:spPr>
              <a:xfrm>
                <a:off x="112684" y="501126"/>
                <a:ext cx="5907083" cy="3476668"/>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7" name="TextBox 15">
                <a:extLst>
                  <a:ext uri="{FF2B5EF4-FFF2-40B4-BE49-F238E27FC236}">
                    <a16:creationId xmlns:a16="http://schemas.microsoft.com/office/drawing/2014/main" id="{64C955E9-9B48-47E8-91EF-787B4D033C1D}"/>
                  </a:ext>
                </a:extLst>
              </p:cNvPr>
              <p:cNvSpPr txBox="1"/>
              <p:nvPr/>
            </p:nvSpPr>
            <p:spPr>
              <a:xfrm>
                <a:off x="209967" y="2091857"/>
                <a:ext cx="5764420"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latin typeface="+mn-lt"/>
                    <a:ea typeface="+mn-ea"/>
                    <a:cs typeface="+mn-cs"/>
                    <a:sym typeface="Helvetica"/>
                  </a:defRPr>
                </a:pPr>
                <a:r>
                  <a:rPr sz="1200" dirty="0">
                    <a:solidFill>
                      <a:schemeClr val="tx1"/>
                    </a:solidFill>
                  </a:rPr>
                  <a:t>14.C.</a:t>
                </a:r>
                <a:r>
                  <a:rPr sz="1200" b="0" dirty="0">
                    <a:solidFill>
                      <a:schemeClr val="tx1"/>
                    </a:solidFill>
                  </a:rPr>
                  <a:t> In some real estate markets where many buyers are competing for the same property, a seller may insist that the buyer make an offer without contingencies. If that is the case, the buyer may not have a legal excuse to cancel even if the buyer cannot get a loan or finds significant defects. In some cases, the buyer wants to make such an offer so the buyer’s offer will be competitive with others. By attaching the Contingency Removal form to the offer, and checking the applicable boxes in that form, it is clear which contingencies affect the buyer’s right to cancel and which do not. When a buyer makes an offer with no contingencies at all, it is best if the buyer has at least reviewed the seller’s disclosures first.</a:t>
                </a:r>
              </a:p>
            </p:txBody>
          </p:sp>
          <p:pic>
            <p:nvPicPr>
              <p:cNvPr id="58" name="Screen Shot 2018-05-28 at 10.41.09 AM.png" descr="Screen Shot 2018-05-28 at 10.41.09 AM.png">
                <a:extLst>
                  <a:ext uri="{FF2B5EF4-FFF2-40B4-BE49-F238E27FC236}">
                    <a16:creationId xmlns:a16="http://schemas.microsoft.com/office/drawing/2014/main" id="{6EBBA785-E59D-4A2C-A9C0-E687544DE95F}"/>
                  </a:ext>
                </a:extLst>
              </p:cNvPr>
              <p:cNvPicPr>
                <a:picLocks noChangeAspect="1"/>
              </p:cNvPicPr>
              <p:nvPr/>
            </p:nvPicPr>
            <p:blipFill>
              <a:blip r:embed="rId19"/>
              <a:stretch>
                <a:fillRect/>
              </a:stretch>
            </p:blipFill>
            <p:spPr>
              <a:xfrm>
                <a:off x="134456" y="1601640"/>
                <a:ext cx="5863817" cy="349145"/>
              </a:xfrm>
              <a:prstGeom prst="rect">
                <a:avLst/>
              </a:prstGeom>
              <a:ln w="38100">
                <a:solidFill>
                  <a:schemeClr val="tx1"/>
                </a:solidFill>
                <a:miter lim="400000"/>
              </a:ln>
            </p:spPr>
          </p:pic>
          <p:sp>
            <p:nvSpPr>
              <p:cNvPr id="59" name="Rectangle 2">
                <a:extLst>
                  <a:ext uri="{FF2B5EF4-FFF2-40B4-BE49-F238E27FC236}">
                    <a16:creationId xmlns:a16="http://schemas.microsoft.com/office/drawing/2014/main" id="{E8395460-7373-4C92-B5AC-99479AFAEF0D}"/>
                  </a:ext>
                </a:extLst>
              </p:cNvPr>
              <p:cNvSpPr txBox="1"/>
              <p:nvPr/>
            </p:nvSpPr>
            <p:spPr>
              <a:xfrm>
                <a:off x="116350" y="59236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14.c.</a:t>
                </a:r>
              </a:p>
            </p:txBody>
          </p:sp>
          <p:sp>
            <p:nvSpPr>
              <p:cNvPr id="48" name="Rectangle 47">
                <a:extLst>
                  <a:ext uri="{FF2B5EF4-FFF2-40B4-BE49-F238E27FC236}">
                    <a16:creationId xmlns:a16="http://schemas.microsoft.com/office/drawing/2014/main" id="{A2B81DD5-255C-4784-87E6-52F7755B82A9}"/>
                  </a:ext>
                </a:extLst>
              </p:cNvPr>
              <p:cNvSpPr/>
              <p:nvPr/>
            </p:nvSpPr>
            <p:spPr>
              <a:xfrm>
                <a:off x="116350" y="999763"/>
                <a:ext cx="5896487" cy="461665"/>
              </a:xfrm>
              <a:prstGeom prst="rect">
                <a:avLst/>
              </a:prstGeom>
            </p:spPr>
            <p:txBody>
              <a:bodyPr wrap="square">
                <a:spAutoFit/>
              </a:bodyPr>
              <a:lstStyle/>
              <a:p>
                <a:pPr algn="ctr"/>
                <a:r>
                  <a:rPr lang="en-US" sz="1200" b="1" dirty="0">
                    <a:latin typeface="+mn-lt"/>
                  </a:rPr>
                  <a:t>TIME PERIODS; REMOVAL OF CONTINGENCIES; CANCELLATION RIGHTS;</a:t>
                </a:r>
              </a:p>
              <a:p>
                <a:pPr algn="ctr"/>
                <a:r>
                  <a:rPr lang="en-US" sz="1200" b="1" dirty="0">
                    <a:latin typeface="+mn-lt"/>
                  </a:rPr>
                  <a:t>REMOVAL OF CONTINGENCIES WITH OFFER</a:t>
                </a:r>
              </a:p>
            </p:txBody>
          </p:sp>
        </p:grpSp>
        <p:sp>
          <p:nvSpPr>
            <p:cNvPr id="102" name="TextBox 101">
              <a:extLst>
                <a:ext uri="{FF2B5EF4-FFF2-40B4-BE49-F238E27FC236}">
                  <a16:creationId xmlns:a16="http://schemas.microsoft.com/office/drawing/2014/main" id="{46C0DE31-CFC5-4F38-803D-940509B4EB1A}"/>
                </a:ext>
              </a:extLst>
            </p:cNvPr>
            <p:cNvSpPr txBox="1"/>
            <p:nvPr/>
          </p:nvSpPr>
          <p:spPr>
            <a:xfrm>
              <a:off x="5556419" y="554163"/>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0" name="Group 59">
            <a:extLst>
              <a:ext uri="{FF2B5EF4-FFF2-40B4-BE49-F238E27FC236}">
                <a16:creationId xmlns:a16="http://schemas.microsoft.com/office/drawing/2014/main" id="{AC2EFF2B-93A1-44C8-AFD2-DE9B7133468B}"/>
              </a:ext>
            </a:extLst>
          </p:cNvPr>
          <p:cNvGrpSpPr/>
          <p:nvPr/>
        </p:nvGrpSpPr>
        <p:grpSpPr>
          <a:xfrm>
            <a:off x="190488" y="445809"/>
            <a:ext cx="5837173" cy="3199352"/>
            <a:chOff x="190488" y="445809"/>
            <a:chExt cx="5837173" cy="3199352"/>
          </a:xfrm>
        </p:grpSpPr>
        <p:grpSp>
          <p:nvGrpSpPr>
            <p:cNvPr id="42" name="14B5">
              <a:extLst>
                <a:ext uri="{FF2B5EF4-FFF2-40B4-BE49-F238E27FC236}">
                  <a16:creationId xmlns:a16="http://schemas.microsoft.com/office/drawing/2014/main" id="{DAE0B665-D2C9-45B0-8792-2DCE3841C06F}"/>
                </a:ext>
              </a:extLst>
            </p:cNvPr>
            <p:cNvGrpSpPr/>
            <p:nvPr/>
          </p:nvGrpSpPr>
          <p:grpSpPr>
            <a:xfrm>
              <a:off x="190488" y="445809"/>
              <a:ext cx="5837173" cy="3199352"/>
              <a:chOff x="190488" y="445809"/>
              <a:chExt cx="5837173" cy="3199352"/>
            </a:xfrm>
          </p:grpSpPr>
          <p:sp>
            <p:nvSpPr>
              <p:cNvPr id="40" name="Rectangle 39">
                <a:extLst>
                  <a:ext uri="{FF2B5EF4-FFF2-40B4-BE49-F238E27FC236}">
                    <a16:creationId xmlns:a16="http://schemas.microsoft.com/office/drawing/2014/main" id="{33ED19B1-E0AD-46DD-BB56-CBF83C83B089}"/>
                  </a:ext>
                </a:extLst>
              </p:cNvPr>
              <p:cNvSpPr/>
              <p:nvPr/>
            </p:nvSpPr>
            <p:spPr>
              <a:xfrm>
                <a:off x="190581" y="445809"/>
                <a:ext cx="5830313" cy="3199352"/>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0" name="TextBox 15">
                <a:extLst>
                  <a:ext uri="{FF2B5EF4-FFF2-40B4-BE49-F238E27FC236}">
                    <a16:creationId xmlns:a16="http://schemas.microsoft.com/office/drawing/2014/main" id="{8AE2EAC3-2708-4C19-8462-E966BD9EFA4F}"/>
                  </a:ext>
                </a:extLst>
              </p:cNvPr>
              <p:cNvSpPr txBox="1"/>
              <p:nvPr/>
            </p:nvSpPr>
            <p:spPr>
              <a:xfrm>
                <a:off x="270872" y="2057663"/>
                <a:ext cx="5619832"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14.B. (5)</a:t>
                </a:r>
                <a:r>
                  <a:rPr sz="1200" b="0" dirty="0">
                    <a:solidFill>
                      <a:schemeClr val="tx1"/>
                    </a:solidFill>
                  </a:rPr>
                  <a:t> It is common for a buyer to have a right to inspect the property and potentially cancel if the buyer discovers defects that affect the property’s value. That is called an inspection contingency. Even if there is no such contingency, or it has expired, this paragraph gives the buyer the right to enter the property but only for a limited period of time. This paragraph only allows entry, it does not create a right to cancel. This right is still important as a buyer may want to measure the rooms in preparation for buying furniture or discuss remodeling with a contractor.</a:t>
                </a:r>
              </a:p>
            </p:txBody>
          </p:sp>
          <p:pic>
            <p:nvPicPr>
              <p:cNvPr id="51" name="Screen Shot 2018-05-28 at 10.40.02 AM.png" descr="Screen Shot 2018-05-28 at 10.40.02 AM.png">
                <a:extLst>
                  <a:ext uri="{FF2B5EF4-FFF2-40B4-BE49-F238E27FC236}">
                    <a16:creationId xmlns:a16="http://schemas.microsoft.com/office/drawing/2014/main" id="{D7288283-9222-463F-BAE6-D6AFD5FAD332}"/>
                  </a:ext>
                </a:extLst>
              </p:cNvPr>
              <p:cNvPicPr>
                <a:picLocks noChangeAspect="1"/>
              </p:cNvPicPr>
              <p:nvPr/>
            </p:nvPicPr>
            <p:blipFill>
              <a:blip r:embed="rId20"/>
              <a:stretch>
                <a:fillRect/>
              </a:stretch>
            </p:blipFill>
            <p:spPr>
              <a:xfrm>
                <a:off x="220569" y="1668710"/>
                <a:ext cx="5807092" cy="234916"/>
              </a:xfrm>
              <a:prstGeom prst="rect">
                <a:avLst/>
              </a:prstGeom>
              <a:ln w="38100">
                <a:solidFill>
                  <a:schemeClr val="tx1"/>
                </a:solidFill>
                <a:miter lim="400000"/>
              </a:ln>
            </p:spPr>
          </p:pic>
          <p:sp>
            <p:nvSpPr>
              <p:cNvPr id="52" name="Rectangle 2">
                <a:extLst>
                  <a:ext uri="{FF2B5EF4-FFF2-40B4-BE49-F238E27FC236}">
                    <a16:creationId xmlns:a16="http://schemas.microsoft.com/office/drawing/2014/main" id="{E2AE5C6F-5928-42BB-9B47-36AD19CCFC06}"/>
                  </a:ext>
                </a:extLst>
              </p:cNvPr>
              <p:cNvSpPr txBox="1"/>
              <p:nvPr/>
            </p:nvSpPr>
            <p:spPr>
              <a:xfrm>
                <a:off x="190488" y="566442"/>
                <a:ext cx="279458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14.B. (5)</a:t>
                </a:r>
              </a:p>
            </p:txBody>
          </p:sp>
          <p:sp>
            <p:nvSpPr>
              <p:cNvPr id="41" name="Rectangle 40">
                <a:extLst>
                  <a:ext uri="{FF2B5EF4-FFF2-40B4-BE49-F238E27FC236}">
                    <a16:creationId xmlns:a16="http://schemas.microsoft.com/office/drawing/2014/main" id="{EE74A590-37A7-4AEC-A75A-13F9E7C9F12C}"/>
                  </a:ext>
                </a:extLst>
              </p:cNvPr>
              <p:cNvSpPr/>
              <p:nvPr/>
            </p:nvSpPr>
            <p:spPr>
              <a:xfrm>
                <a:off x="220569" y="1035640"/>
                <a:ext cx="5800326" cy="461665"/>
              </a:xfrm>
              <a:prstGeom prst="rect">
                <a:avLst/>
              </a:prstGeom>
            </p:spPr>
            <p:txBody>
              <a:bodyPr wrap="square">
                <a:spAutoFit/>
              </a:bodyPr>
              <a:lstStyle/>
              <a:p>
                <a:pPr algn="ctr"/>
                <a:r>
                  <a:rPr lang="en-US" sz="1200" b="1" dirty="0">
                    <a:latin typeface="+mn-lt"/>
                  </a:rPr>
                  <a:t>TIME PERIODS; REMOVAL OF CONTINGENCIES; CANCELLATION RIGHTS;</a:t>
                </a:r>
              </a:p>
              <a:p>
                <a:pPr algn="ctr"/>
                <a:r>
                  <a:rPr lang="en-US" sz="1200" b="1" dirty="0">
                    <a:latin typeface="+mn-lt"/>
                  </a:rPr>
                  <a:t>ACCESS TO PROPERTY</a:t>
                </a:r>
              </a:p>
            </p:txBody>
          </p:sp>
        </p:grpSp>
        <p:sp>
          <p:nvSpPr>
            <p:cNvPr id="103" name="TextBox 102">
              <a:extLst>
                <a:ext uri="{FF2B5EF4-FFF2-40B4-BE49-F238E27FC236}">
                  <a16:creationId xmlns:a16="http://schemas.microsoft.com/office/drawing/2014/main" id="{5726C3FF-5276-4AF9-8A70-BDF1B4D8A1A2}"/>
                </a:ext>
              </a:extLst>
            </p:cNvPr>
            <p:cNvSpPr txBox="1"/>
            <p:nvPr/>
          </p:nvSpPr>
          <p:spPr>
            <a:xfrm>
              <a:off x="5527242" y="477995"/>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6" name="Group 65">
            <a:extLst>
              <a:ext uri="{FF2B5EF4-FFF2-40B4-BE49-F238E27FC236}">
                <a16:creationId xmlns:a16="http://schemas.microsoft.com/office/drawing/2014/main" id="{505A1CF2-7671-4470-BA0D-69F3E5B50957}"/>
              </a:ext>
            </a:extLst>
          </p:cNvPr>
          <p:cNvGrpSpPr/>
          <p:nvPr/>
        </p:nvGrpSpPr>
        <p:grpSpPr>
          <a:xfrm>
            <a:off x="190581" y="445808"/>
            <a:ext cx="5839603" cy="2839877"/>
            <a:chOff x="190581" y="445808"/>
            <a:chExt cx="5839603" cy="2839877"/>
          </a:xfrm>
        </p:grpSpPr>
        <p:grpSp>
          <p:nvGrpSpPr>
            <p:cNvPr id="35" name="14B4">
              <a:extLst>
                <a:ext uri="{FF2B5EF4-FFF2-40B4-BE49-F238E27FC236}">
                  <a16:creationId xmlns:a16="http://schemas.microsoft.com/office/drawing/2014/main" id="{B94F9DEF-4650-433C-B792-EBF8845B5D1F}"/>
                </a:ext>
              </a:extLst>
            </p:cNvPr>
            <p:cNvGrpSpPr/>
            <p:nvPr/>
          </p:nvGrpSpPr>
          <p:grpSpPr>
            <a:xfrm>
              <a:off x="190581" y="445808"/>
              <a:ext cx="5839603" cy="2839877"/>
              <a:chOff x="190581" y="445808"/>
              <a:chExt cx="5839603" cy="2839877"/>
            </a:xfrm>
          </p:grpSpPr>
          <p:sp>
            <p:nvSpPr>
              <p:cNvPr id="33" name="Rectangle 32">
                <a:extLst>
                  <a:ext uri="{FF2B5EF4-FFF2-40B4-BE49-F238E27FC236}">
                    <a16:creationId xmlns:a16="http://schemas.microsoft.com/office/drawing/2014/main" id="{C1434521-1554-4601-B6DD-57E5A5842CE4}"/>
                  </a:ext>
                </a:extLst>
              </p:cNvPr>
              <p:cNvSpPr/>
              <p:nvPr/>
            </p:nvSpPr>
            <p:spPr>
              <a:xfrm>
                <a:off x="193871" y="445808"/>
                <a:ext cx="5820311" cy="2839877"/>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3" name="TextBox 15">
                <a:extLst>
                  <a:ext uri="{FF2B5EF4-FFF2-40B4-BE49-F238E27FC236}">
                    <a16:creationId xmlns:a16="http://schemas.microsoft.com/office/drawing/2014/main" id="{0C724F50-4199-4910-BF92-A2E0DDCEF0C1}"/>
                  </a:ext>
                </a:extLst>
              </p:cNvPr>
              <p:cNvSpPr txBox="1"/>
              <p:nvPr/>
            </p:nvSpPr>
            <p:spPr>
              <a:xfrm>
                <a:off x="257313" y="2454692"/>
                <a:ext cx="5579847"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14.B. (4) </a:t>
                </a:r>
                <a:r>
                  <a:rPr sz="1200" b="0" dirty="0">
                    <a:solidFill>
                      <a:schemeClr val="tx1"/>
                    </a:solidFill>
                  </a:rPr>
                  <a:t>Sometimes buyers cannot figure out what to do by the end of the time provided. Instead, they try to negotiate for more time to make a decision or just do nothing at all. In that case, the contingencies do not go away. However, the seller may have the </a:t>
                </a:r>
                <a:r>
                  <a:rPr sz="1200" b="0" dirty="0">
                    <a:solidFill>
                      <a:schemeClr val="tx1"/>
                    </a:solidFill>
                    <a:uFill>
                      <a:solidFill>
                        <a:srgbClr val="0000FF"/>
                      </a:solidFill>
                    </a:uFill>
                  </a:rPr>
                  <a:t>right to cancel</a:t>
                </a:r>
                <a:r>
                  <a:rPr sz="1200" b="0" dirty="0">
                    <a:solidFill>
                      <a:schemeClr val="tx1"/>
                    </a:solidFill>
                  </a:rPr>
                  <a:t>.</a:t>
                </a:r>
              </a:p>
            </p:txBody>
          </p:sp>
          <p:sp>
            <p:nvSpPr>
              <p:cNvPr id="44" name="Rectangle 2">
                <a:extLst>
                  <a:ext uri="{FF2B5EF4-FFF2-40B4-BE49-F238E27FC236}">
                    <a16:creationId xmlns:a16="http://schemas.microsoft.com/office/drawing/2014/main" id="{B4864BEE-B792-451B-A64C-066F2682FB11}"/>
                  </a:ext>
                </a:extLst>
              </p:cNvPr>
              <p:cNvSpPr txBox="1"/>
              <p:nvPr/>
            </p:nvSpPr>
            <p:spPr>
              <a:xfrm>
                <a:off x="190581" y="539236"/>
                <a:ext cx="279997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14.B. (4)</a:t>
                </a:r>
              </a:p>
            </p:txBody>
          </p:sp>
          <p:pic>
            <p:nvPicPr>
              <p:cNvPr id="45" name="Screen Shot 2018-05-28 at 10.38.25 AM.png" descr="Screen Shot 2018-05-28 at 10.38.25 AM.png">
                <a:extLst>
                  <a:ext uri="{FF2B5EF4-FFF2-40B4-BE49-F238E27FC236}">
                    <a16:creationId xmlns:a16="http://schemas.microsoft.com/office/drawing/2014/main" id="{3AFE2869-FBD1-4330-A3F9-5BC6BBE80BFB}"/>
                  </a:ext>
                </a:extLst>
              </p:cNvPr>
              <p:cNvPicPr>
                <a:picLocks noChangeAspect="1"/>
              </p:cNvPicPr>
              <p:nvPr/>
            </p:nvPicPr>
            <p:blipFill>
              <a:blip r:embed="rId21"/>
              <a:stretch>
                <a:fillRect/>
              </a:stretch>
            </p:blipFill>
            <p:spPr>
              <a:xfrm>
                <a:off x="220568" y="1618889"/>
                <a:ext cx="5785714" cy="484430"/>
              </a:xfrm>
              <a:prstGeom prst="rect">
                <a:avLst/>
              </a:prstGeom>
              <a:ln w="38100">
                <a:solidFill>
                  <a:schemeClr val="tx1"/>
                </a:solidFill>
                <a:miter lim="400000"/>
              </a:ln>
            </p:spPr>
          </p:pic>
          <p:sp>
            <p:nvSpPr>
              <p:cNvPr id="34" name="Rectangle 33">
                <a:extLst>
                  <a:ext uri="{FF2B5EF4-FFF2-40B4-BE49-F238E27FC236}">
                    <a16:creationId xmlns:a16="http://schemas.microsoft.com/office/drawing/2014/main" id="{D50CFE39-7588-4600-8554-8505C8FF705A}"/>
                  </a:ext>
                </a:extLst>
              </p:cNvPr>
              <p:cNvSpPr/>
              <p:nvPr/>
            </p:nvSpPr>
            <p:spPr>
              <a:xfrm>
                <a:off x="220568" y="1027841"/>
                <a:ext cx="5809616" cy="461665"/>
              </a:xfrm>
              <a:prstGeom prst="rect">
                <a:avLst/>
              </a:prstGeom>
            </p:spPr>
            <p:txBody>
              <a:bodyPr wrap="square">
                <a:spAutoFit/>
              </a:bodyPr>
              <a:lstStyle/>
              <a:p>
                <a:pPr algn="ctr"/>
                <a:r>
                  <a:rPr lang="en-US" sz="1200" b="1" dirty="0">
                    <a:latin typeface="+mn-lt"/>
                  </a:rPr>
                  <a:t>TIME PERIODS; REMOVAL OF CONTINGENCIES; CANCELLATION RIGHTS;</a:t>
                </a:r>
              </a:p>
              <a:p>
                <a:pPr algn="ctr"/>
                <a:r>
                  <a:rPr lang="en-US" sz="1200" b="1" dirty="0">
                    <a:latin typeface="+mn-lt"/>
                  </a:rPr>
                  <a:t>BUYER HAS: CONTINUATION OF CONTINGENCY</a:t>
                </a:r>
              </a:p>
            </p:txBody>
          </p:sp>
        </p:grpSp>
        <p:sp>
          <p:nvSpPr>
            <p:cNvPr id="104" name="TextBox 103">
              <a:extLst>
                <a:ext uri="{FF2B5EF4-FFF2-40B4-BE49-F238E27FC236}">
                  <a16:creationId xmlns:a16="http://schemas.microsoft.com/office/drawing/2014/main" id="{9B26244D-1888-4BC2-B0B4-D690F4D81A0D}"/>
                </a:ext>
              </a:extLst>
            </p:cNvPr>
            <p:cNvSpPr txBox="1"/>
            <p:nvPr/>
          </p:nvSpPr>
          <p:spPr>
            <a:xfrm>
              <a:off x="5527242" y="515409"/>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76" name="Group 75">
            <a:extLst>
              <a:ext uri="{FF2B5EF4-FFF2-40B4-BE49-F238E27FC236}">
                <a16:creationId xmlns:a16="http://schemas.microsoft.com/office/drawing/2014/main" id="{D4197FD8-21F4-45D3-88FF-C0C50C497619}"/>
              </a:ext>
            </a:extLst>
          </p:cNvPr>
          <p:cNvGrpSpPr/>
          <p:nvPr/>
        </p:nvGrpSpPr>
        <p:grpSpPr>
          <a:xfrm>
            <a:off x="193964" y="256032"/>
            <a:ext cx="5830313" cy="5129305"/>
            <a:chOff x="193964" y="256032"/>
            <a:chExt cx="5830313" cy="5129305"/>
          </a:xfrm>
        </p:grpSpPr>
        <p:grpSp>
          <p:nvGrpSpPr>
            <p:cNvPr id="28" name="14B">
              <a:extLst>
                <a:ext uri="{FF2B5EF4-FFF2-40B4-BE49-F238E27FC236}">
                  <a16:creationId xmlns:a16="http://schemas.microsoft.com/office/drawing/2014/main" id="{59663998-75F1-4F83-89F0-813D55080759}"/>
                </a:ext>
              </a:extLst>
            </p:cNvPr>
            <p:cNvGrpSpPr/>
            <p:nvPr/>
          </p:nvGrpSpPr>
          <p:grpSpPr>
            <a:xfrm>
              <a:off x="193964" y="256032"/>
              <a:ext cx="5830313" cy="5129305"/>
              <a:chOff x="193964" y="256032"/>
              <a:chExt cx="5830313" cy="5129305"/>
            </a:xfrm>
          </p:grpSpPr>
          <p:sp>
            <p:nvSpPr>
              <p:cNvPr id="24" name="Rectangle 23">
                <a:extLst>
                  <a:ext uri="{FF2B5EF4-FFF2-40B4-BE49-F238E27FC236}">
                    <a16:creationId xmlns:a16="http://schemas.microsoft.com/office/drawing/2014/main" id="{D0A88781-9539-466C-934D-284E689BDD65}"/>
                  </a:ext>
                </a:extLst>
              </p:cNvPr>
              <p:cNvSpPr/>
              <p:nvPr/>
            </p:nvSpPr>
            <p:spPr>
              <a:xfrm>
                <a:off x="193964" y="256032"/>
                <a:ext cx="5830313" cy="512930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6" name="TextBox 15">
                <a:extLst>
                  <a:ext uri="{FF2B5EF4-FFF2-40B4-BE49-F238E27FC236}">
                    <a16:creationId xmlns:a16="http://schemas.microsoft.com/office/drawing/2014/main" id="{CE555C19-E77E-449D-BC83-D74951587BCE}"/>
                  </a:ext>
                </a:extLst>
              </p:cNvPr>
              <p:cNvSpPr txBox="1"/>
              <p:nvPr/>
            </p:nvSpPr>
            <p:spPr>
              <a:xfrm>
                <a:off x="429045" y="2999474"/>
                <a:ext cx="5545342" cy="2323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400" dirty="0">
                    <a:solidFill>
                      <a:schemeClr val="tx1"/>
                    </a:solidFill>
                  </a:rPr>
                  <a:t>14.B.(1-3)</a:t>
                </a:r>
                <a:r>
                  <a:rPr sz="1400" b="0" dirty="0">
                    <a:solidFill>
                      <a:schemeClr val="tx1"/>
                    </a:solidFill>
                  </a:rPr>
                  <a:t> A buyer has a set period of time to do a lot of things, including inspecting the property (</a:t>
                </a:r>
                <a:r>
                  <a:rPr sz="1400" b="0" i="1" dirty="0">
                    <a:solidFill>
                      <a:schemeClr val="tx1"/>
                    </a:solidFill>
                  </a:rPr>
                  <a:t>see </a:t>
                </a:r>
                <a:r>
                  <a:rPr sz="1400" b="0" dirty="0">
                    <a:solidFill>
                      <a:schemeClr val="tx1"/>
                    </a:solidFill>
                    <a:uFill>
                      <a:solidFill>
                        <a:srgbClr val="0000FF"/>
                      </a:solidFill>
                    </a:uFill>
                  </a:rPr>
                  <a:t>paragraph 12</a:t>
                </a:r>
                <a:r>
                  <a:rPr sz="1400" b="0" dirty="0">
                    <a:solidFill>
                      <a:schemeClr val="tx1"/>
                    </a:solidFill>
                  </a:rPr>
                  <a:t>), reviewing documents that the seller provided (</a:t>
                </a:r>
                <a:r>
                  <a:rPr sz="1400" b="0" i="1" dirty="0">
                    <a:solidFill>
                      <a:schemeClr val="tx1"/>
                    </a:solidFill>
                  </a:rPr>
                  <a:t>see </a:t>
                </a:r>
                <a:r>
                  <a:rPr sz="1400" b="0" dirty="0">
                    <a:solidFill>
                      <a:schemeClr val="tx1"/>
                    </a:solidFill>
                    <a:uFill>
                      <a:solidFill>
                        <a:srgbClr val="0000FF"/>
                      </a:solidFill>
                    </a:uFill>
                  </a:rPr>
                  <a:t>paragraph 14A</a:t>
                </a:r>
                <a:r>
                  <a:rPr sz="1400" b="0" dirty="0">
                    <a:solidFill>
                      <a:schemeClr val="tx1"/>
                    </a:solidFill>
                  </a:rPr>
                  <a:t>), reviewing documents provided by persons hired by the buyer, and negotiating with the seller to correct or compensate for defects that have been discovered. It is a very busy time, for the buyer and real estate agents.</a:t>
                </a:r>
              </a:p>
              <a:p>
                <a:pPr marL="285750" indent="-285750">
                  <a:spcBef>
                    <a:spcPts val="600"/>
                  </a:spcBef>
                  <a:buClr>
                    <a:srgbClr val="000000"/>
                  </a:buClr>
                  <a:buSzPct val="100000"/>
                  <a:buFont typeface="Arial"/>
                  <a:buChar char="•"/>
                  <a:defRPr sz="1500">
                    <a:solidFill>
                      <a:srgbClr val="44546A"/>
                    </a:solidFill>
                    <a:latin typeface="+mn-lt"/>
                    <a:ea typeface="+mn-ea"/>
                    <a:cs typeface="+mn-cs"/>
                    <a:sym typeface="Helvetica"/>
                  </a:defRPr>
                </a:pPr>
                <a:r>
                  <a:rPr sz="1400" dirty="0">
                    <a:solidFill>
                      <a:schemeClr val="tx1"/>
                    </a:solidFill>
                  </a:rPr>
                  <a:t>By the end of this time, the buyer must decide whether to remove contingencies and go forward with the purchase or cancel the transaction.</a:t>
                </a:r>
              </a:p>
            </p:txBody>
          </p:sp>
          <p:sp>
            <p:nvSpPr>
              <p:cNvPr id="37" name="Rectangle 2">
                <a:extLst>
                  <a:ext uri="{FF2B5EF4-FFF2-40B4-BE49-F238E27FC236}">
                    <a16:creationId xmlns:a16="http://schemas.microsoft.com/office/drawing/2014/main" id="{5FDDAB4C-CB29-4BAA-91BC-BA09C0240FB0}"/>
                  </a:ext>
                </a:extLst>
              </p:cNvPr>
              <p:cNvSpPr txBox="1"/>
              <p:nvPr/>
            </p:nvSpPr>
            <p:spPr>
              <a:xfrm>
                <a:off x="199982" y="367494"/>
                <a:ext cx="278819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14.B. (1-3)</a:t>
                </a:r>
              </a:p>
            </p:txBody>
          </p:sp>
          <p:pic>
            <p:nvPicPr>
              <p:cNvPr id="38" name="Screen Shot 2018-05-28 at 10.37.16 AM.png" descr="Screen Shot 2018-05-28 at 10.37.16 AM.png">
                <a:extLst>
                  <a:ext uri="{FF2B5EF4-FFF2-40B4-BE49-F238E27FC236}">
                    <a16:creationId xmlns:a16="http://schemas.microsoft.com/office/drawing/2014/main" id="{75A8FD85-FA51-481D-95E5-B3CDFCF0FE87}"/>
                  </a:ext>
                </a:extLst>
              </p:cNvPr>
              <p:cNvPicPr>
                <a:picLocks noChangeAspect="1"/>
              </p:cNvPicPr>
              <p:nvPr/>
            </p:nvPicPr>
            <p:blipFill>
              <a:blip r:embed="rId22"/>
              <a:stretch>
                <a:fillRect/>
              </a:stretch>
            </p:blipFill>
            <p:spPr>
              <a:xfrm>
                <a:off x="220570" y="1472663"/>
                <a:ext cx="5785714" cy="1314136"/>
              </a:xfrm>
              <a:prstGeom prst="rect">
                <a:avLst/>
              </a:prstGeom>
              <a:ln w="38100">
                <a:solidFill>
                  <a:schemeClr val="tx1"/>
                </a:solidFill>
                <a:miter lim="400000"/>
              </a:ln>
            </p:spPr>
          </p:pic>
          <p:sp>
            <p:nvSpPr>
              <p:cNvPr id="27" name="Rectangle 26">
                <a:extLst>
                  <a:ext uri="{FF2B5EF4-FFF2-40B4-BE49-F238E27FC236}">
                    <a16:creationId xmlns:a16="http://schemas.microsoft.com/office/drawing/2014/main" id="{D3FF814F-A750-4704-88DD-4593B5438840}"/>
                  </a:ext>
                </a:extLst>
              </p:cNvPr>
              <p:cNvSpPr/>
              <p:nvPr/>
            </p:nvSpPr>
            <p:spPr>
              <a:xfrm>
                <a:off x="209966" y="919256"/>
                <a:ext cx="5804309" cy="430887"/>
              </a:xfrm>
              <a:prstGeom prst="rect">
                <a:avLst/>
              </a:prstGeom>
            </p:spPr>
            <p:txBody>
              <a:bodyPr wrap="square">
                <a:spAutoFit/>
              </a:bodyPr>
              <a:lstStyle/>
              <a:p>
                <a:pPr algn="ctr"/>
                <a:r>
                  <a:rPr lang="en-US" sz="1100" b="1" dirty="0">
                    <a:latin typeface="+mn-lt"/>
                  </a:rPr>
                  <a:t>TIME PERIODS; REMOVAL OF CONTINGENCIES;</a:t>
                </a:r>
              </a:p>
              <a:p>
                <a:pPr algn="ctr"/>
                <a:r>
                  <a:rPr lang="en-US" sz="1100" b="1" dirty="0">
                    <a:latin typeface="+mn-lt"/>
                  </a:rPr>
                  <a:t>CANCELLATION RIGHTS; BUYER HAS</a:t>
                </a:r>
              </a:p>
            </p:txBody>
          </p:sp>
        </p:grpSp>
        <p:sp>
          <p:nvSpPr>
            <p:cNvPr id="105" name="TextBox 104">
              <a:extLst>
                <a:ext uri="{FF2B5EF4-FFF2-40B4-BE49-F238E27FC236}">
                  <a16:creationId xmlns:a16="http://schemas.microsoft.com/office/drawing/2014/main" id="{782A875B-805A-477B-814D-CB0F2678BA14}"/>
                </a:ext>
              </a:extLst>
            </p:cNvPr>
            <p:cNvSpPr txBox="1"/>
            <p:nvPr/>
          </p:nvSpPr>
          <p:spPr>
            <a:xfrm>
              <a:off x="5537205" y="296678"/>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77" name="Group 76">
            <a:extLst>
              <a:ext uri="{FF2B5EF4-FFF2-40B4-BE49-F238E27FC236}">
                <a16:creationId xmlns:a16="http://schemas.microsoft.com/office/drawing/2014/main" id="{16BD57D0-B003-4A7D-BF5B-46F278078C29}"/>
              </a:ext>
            </a:extLst>
          </p:cNvPr>
          <p:cNvGrpSpPr/>
          <p:nvPr/>
        </p:nvGrpSpPr>
        <p:grpSpPr>
          <a:xfrm>
            <a:off x="39165" y="874247"/>
            <a:ext cx="5975711" cy="3083277"/>
            <a:chOff x="39165" y="874247"/>
            <a:chExt cx="5975711" cy="3083277"/>
          </a:xfrm>
        </p:grpSpPr>
        <p:grpSp>
          <p:nvGrpSpPr>
            <p:cNvPr id="22" name="14A">
              <a:extLst>
                <a:ext uri="{FF2B5EF4-FFF2-40B4-BE49-F238E27FC236}">
                  <a16:creationId xmlns:a16="http://schemas.microsoft.com/office/drawing/2014/main" id="{A4E4F943-63FC-4B71-BFCE-4412EA3D99EA}"/>
                </a:ext>
              </a:extLst>
            </p:cNvPr>
            <p:cNvGrpSpPr/>
            <p:nvPr/>
          </p:nvGrpSpPr>
          <p:grpSpPr>
            <a:xfrm>
              <a:off x="39165" y="874247"/>
              <a:ext cx="5975711" cy="3083277"/>
              <a:chOff x="57415" y="754090"/>
              <a:chExt cx="5975711" cy="3083277"/>
            </a:xfrm>
          </p:grpSpPr>
          <p:sp>
            <p:nvSpPr>
              <p:cNvPr id="19" name="Rectangle 18">
                <a:extLst>
                  <a:ext uri="{FF2B5EF4-FFF2-40B4-BE49-F238E27FC236}">
                    <a16:creationId xmlns:a16="http://schemas.microsoft.com/office/drawing/2014/main" id="{47B5211C-9D53-42FB-890D-8F560451A0F5}"/>
                  </a:ext>
                </a:extLst>
              </p:cNvPr>
              <p:cNvSpPr/>
              <p:nvPr/>
            </p:nvSpPr>
            <p:spPr>
              <a:xfrm>
                <a:off x="70899" y="754090"/>
                <a:ext cx="5962227" cy="3083277"/>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9" name="TextBox 15">
                <a:extLst>
                  <a:ext uri="{FF2B5EF4-FFF2-40B4-BE49-F238E27FC236}">
                    <a16:creationId xmlns:a16="http://schemas.microsoft.com/office/drawing/2014/main" id="{533C2BA5-972A-448D-95A8-68BB0EE59F33}"/>
                  </a:ext>
                </a:extLst>
              </p:cNvPr>
              <p:cNvSpPr txBox="1"/>
              <p:nvPr/>
            </p:nvSpPr>
            <p:spPr>
              <a:xfrm>
                <a:off x="380578" y="2452377"/>
                <a:ext cx="5437100"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200" dirty="0">
                    <a:solidFill>
                      <a:schemeClr val="tx1"/>
                    </a:solidFill>
                  </a:rPr>
                  <a:t>14.A. </a:t>
                </a:r>
                <a:r>
                  <a:rPr sz="1200" b="0" dirty="0">
                    <a:solidFill>
                      <a:schemeClr val="tx1"/>
                    </a:solidFill>
                  </a:rPr>
                  <a:t>Sellers have many responsibilities, such as giving the buyer disclosures (</a:t>
                </a:r>
                <a:r>
                  <a:rPr sz="1200" b="0" i="1" dirty="0">
                    <a:solidFill>
                      <a:schemeClr val="tx1"/>
                    </a:solidFill>
                  </a:rPr>
                  <a:t>see </a:t>
                </a:r>
                <a:r>
                  <a:rPr sz="1200" b="0" dirty="0">
                    <a:solidFill>
                      <a:schemeClr val="tx1"/>
                    </a:solidFill>
                    <a:uFill>
                      <a:solidFill>
                        <a:srgbClr val="0000FF"/>
                      </a:solidFill>
                    </a:uFill>
                  </a:rPr>
                  <a:t>paragraph 10</a:t>
                </a:r>
                <a:r>
                  <a:rPr lang="en-US" sz="1200" b="0" dirty="0">
                    <a:solidFill>
                      <a:schemeClr val="tx1"/>
                    </a:solidFill>
                    <a:uFill>
                      <a:solidFill>
                        <a:srgbClr val="0000FF"/>
                      </a:solidFill>
                    </a:uFill>
                  </a:rPr>
                  <a:t>A(1)</a:t>
                </a:r>
                <a:r>
                  <a:rPr sz="1200" b="0" dirty="0">
                    <a:solidFill>
                      <a:schemeClr val="tx1"/>
                    </a:solidFill>
                  </a:rPr>
                  <a:t>), ordering reports, and paying for others to create or provide documents.  Sometimes a seller will not do everything on time.  This could give a buyer a reason to cancel but before doing so, the buyer must first give the seller one last chance to do what was promised.  The buyer does this by giving a seller a form called the Notice to Seller to Perform (</a:t>
                </a:r>
                <a:r>
                  <a:rPr sz="1200" b="0" dirty="0">
                    <a:solidFill>
                      <a:schemeClr val="tx1"/>
                    </a:solidFill>
                    <a:uFill>
                      <a:solidFill>
                        <a:srgbClr val="0000FF"/>
                      </a:solidFill>
                    </a:uFill>
                  </a:rPr>
                  <a:t>C.A.R. Form NSP</a:t>
                </a:r>
                <a:r>
                  <a:rPr sz="1200" b="0" dirty="0">
                    <a:solidFill>
                      <a:schemeClr val="tx1"/>
                    </a:solidFill>
                  </a:rPr>
                  <a:t>).        </a:t>
                </a:r>
              </a:p>
            </p:txBody>
          </p:sp>
          <p:pic>
            <p:nvPicPr>
              <p:cNvPr id="30" name="Screen Shot 2018-05-28 at 10.35.04 AM.png" descr="Screen Shot 2018-05-28 at 10.35.04 AM.png">
                <a:extLst>
                  <a:ext uri="{FF2B5EF4-FFF2-40B4-BE49-F238E27FC236}">
                    <a16:creationId xmlns:a16="http://schemas.microsoft.com/office/drawing/2014/main" id="{FDCDB5F7-3E1C-424F-90F7-0D0AF6EBC5FD}"/>
                  </a:ext>
                </a:extLst>
              </p:cNvPr>
              <p:cNvPicPr>
                <a:picLocks noChangeAspect="1"/>
              </p:cNvPicPr>
              <p:nvPr/>
            </p:nvPicPr>
            <p:blipFill>
              <a:blip r:embed="rId23"/>
              <a:stretch>
                <a:fillRect/>
              </a:stretch>
            </p:blipFill>
            <p:spPr>
              <a:xfrm>
                <a:off x="336492" y="1867868"/>
                <a:ext cx="5572461" cy="447866"/>
              </a:xfrm>
              <a:prstGeom prst="rect">
                <a:avLst/>
              </a:prstGeom>
              <a:ln w="38100">
                <a:solidFill>
                  <a:schemeClr val="tx1"/>
                </a:solidFill>
                <a:miter lim="400000"/>
              </a:ln>
            </p:spPr>
          </p:pic>
          <p:sp>
            <p:nvSpPr>
              <p:cNvPr id="31" name="Rectangle 2">
                <a:extLst>
                  <a:ext uri="{FF2B5EF4-FFF2-40B4-BE49-F238E27FC236}">
                    <a16:creationId xmlns:a16="http://schemas.microsoft.com/office/drawing/2014/main" id="{6A0BD648-955F-4595-8602-C79187953904}"/>
                  </a:ext>
                </a:extLst>
              </p:cNvPr>
              <p:cNvSpPr txBox="1"/>
              <p:nvPr/>
            </p:nvSpPr>
            <p:spPr>
              <a:xfrm>
                <a:off x="70899" y="86481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14.a.</a:t>
                </a:r>
              </a:p>
            </p:txBody>
          </p:sp>
          <p:sp>
            <p:nvSpPr>
              <p:cNvPr id="21" name="Rectangle 20">
                <a:extLst>
                  <a:ext uri="{FF2B5EF4-FFF2-40B4-BE49-F238E27FC236}">
                    <a16:creationId xmlns:a16="http://schemas.microsoft.com/office/drawing/2014/main" id="{C05730CC-6D1E-4ABD-8BCA-4E04663E676B}"/>
                  </a:ext>
                </a:extLst>
              </p:cNvPr>
              <p:cNvSpPr/>
              <p:nvPr/>
            </p:nvSpPr>
            <p:spPr>
              <a:xfrm>
                <a:off x="57415" y="1269766"/>
                <a:ext cx="5967118" cy="461665"/>
              </a:xfrm>
              <a:prstGeom prst="rect">
                <a:avLst/>
              </a:prstGeom>
            </p:spPr>
            <p:txBody>
              <a:bodyPr wrap="square">
                <a:spAutoFit/>
              </a:bodyPr>
              <a:lstStyle/>
              <a:p>
                <a:pPr algn="ctr"/>
                <a:r>
                  <a:rPr lang="en-US" sz="1200" b="1" dirty="0">
                    <a:latin typeface="+mn-lt"/>
                  </a:rPr>
                  <a:t>TIME PERIODS; REMOVAL OF CONTINGENCIES; CANCELLATION RIGHTS; </a:t>
                </a:r>
              </a:p>
              <a:p>
                <a:pPr algn="ctr"/>
                <a:r>
                  <a:rPr lang="en-US" sz="1200" b="1" dirty="0">
                    <a:latin typeface="+mn-lt"/>
                  </a:rPr>
                  <a:t>SELLER HAS</a:t>
                </a:r>
              </a:p>
            </p:txBody>
          </p:sp>
        </p:grpSp>
        <p:sp>
          <p:nvSpPr>
            <p:cNvPr id="106" name="TextBox 105">
              <a:extLst>
                <a:ext uri="{FF2B5EF4-FFF2-40B4-BE49-F238E27FC236}">
                  <a16:creationId xmlns:a16="http://schemas.microsoft.com/office/drawing/2014/main" id="{2BD77CA8-E519-4852-AB28-193106061D91}"/>
                </a:ext>
              </a:extLst>
            </p:cNvPr>
            <p:cNvSpPr txBox="1"/>
            <p:nvPr/>
          </p:nvSpPr>
          <p:spPr>
            <a:xfrm>
              <a:off x="5574551" y="906537"/>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78" name="Group 77">
            <a:extLst>
              <a:ext uri="{FF2B5EF4-FFF2-40B4-BE49-F238E27FC236}">
                <a16:creationId xmlns:a16="http://schemas.microsoft.com/office/drawing/2014/main" id="{7BF67466-92AE-4D51-AA4A-AC227F6D6769}"/>
              </a:ext>
            </a:extLst>
          </p:cNvPr>
          <p:cNvGrpSpPr/>
          <p:nvPr/>
        </p:nvGrpSpPr>
        <p:grpSpPr>
          <a:xfrm>
            <a:off x="193964" y="514772"/>
            <a:ext cx="5830914" cy="3713495"/>
            <a:chOff x="193964" y="514772"/>
            <a:chExt cx="5830914" cy="3713495"/>
          </a:xfrm>
        </p:grpSpPr>
        <p:grpSp>
          <p:nvGrpSpPr>
            <p:cNvPr id="18" name="14">
              <a:extLst>
                <a:ext uri="{FF2B5EF4-FFF2-40B4-BE49-F238E27FC236}">
                  <a16:creationId xmlns:a16="http://schemas.microsoft.com/office/drawing/2014/main" id="{6D7F2788-489A-4867-A84E-F366C2A8F45D}"/>
                </a:ext>
              </a:extLst>
            </p:cNvPr>
            <p:cNvGrpSpPr/>
            <p:nvPr/>
          </p:nvGrpSpPr>
          <p:grpSpPr>
            <a:xfrm>
              <a:off x="193964" y="514772"/>
              <a:ext cx="5830914" cy="3713495"/>
              <a:chOff x="193964" y="514772"/>
              <a:chExt cx="5830914" cy="3713495"/>
            </a:xfrm>
          </p:grpSpPr>
          <p:sp>
            <p:nvSpPr>
              <p:cNvPr id="16" name="Rectangle 15">
                <a:extLst>
                  <a:ext uri="{FF2B5EF4-FFF2-40B4-BE49-F238E27FC236}">
                    <a16:creationId xmlns:a16="http://schemas.microsoft.com/office/drawing/2014/main" id="{E143B017-3ADE-4BA0-A29A-A35F43FBDABB}"/>
                  </a:ext>
                </a:extLst>
              </p:cNvPr>
              <p:cNvSpPr/>
              <p:nvPr/>
            </p:nvSpPr>
            <p:spPr>
              <a:xfrm>
                <a:off x="193964" y="514772"/>
                <a:ext cx="5820311" cy="371349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TextBox 15">
                <a:extLst>
                  <a:ext uri="{FF2B5EF4-FFF2-40B4-BE49-F238E27FC236}">
                    <a16:creationId xmlns:a16="http://schemas.microsoft.com/office/drawing/2014/main" id="{258B9B75-A876-4EF9-A015-0FAF4F5F085B}"/>
                  </a:ext>
                </a:extLst>
              </p:cNvPr>
              <p:cNvSpPr txBox="1"/>
              <p:nvPr/>
            </p:nvSpPr>
            <p:spPr>
              <a:xfrm>
                <a:off x="199982" y="1981502"/>
                <a:ext cx="5798291" cy="224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lvl1pPr>
              </a:lstStyle>
              <a:p>
                <a:r>
                  <a:rPr sz="1400" dirty="0">
                    <a:solidFill>
                      <a:schemeClr val="tx1"/>
                    </a:solidFill>
                  </a:rPr>
                  <a:t>A contingency is the legal or contractual right to get out of the obligations of a contract, without consequences. Contingencies in the C.A.R. Residential Purchase Agreement can only be taken advantage of in writing, and within the time specified. Putting things in writing, prevents misunderstandings. Also, any cancellation right given must be exercised in good faith. A contingency does not give a buyer a right to cancel for any reason at all, but rather only for a reason given in the agreement. A contingency for one thing, such as an inspection, does not give the buyer a right to cancel for another reason, such as failure to get a loan. </a:t>
                </a:r>
              </a:p>
            </p:txBody>
          </p:sp>
          <p:pic>
            <p:nvPicPr>
              <p:cNvPr id="25" name="Screen Shot 2018-05-28 at 10.34.09 AM.png" descr="Screen Shot 2018-05-28 at 10.34.09 AM.png">
                <a:extLst>
                  <a:ext uri="{FF2B5EF4-FFF2-40B4-BE49-F238E27FC236}">
                    <a16:creationId xmlns:a16="http://schemas.microsoft.com/office/drawing/2014/main" id="{682E3FD6-5EE6-4297-9ABB-70151BC2D9F0}"/>
                  </a:ext>
                </a:extLst>
              </p:cNvPr>
              <p:cNvPicPr>
                <a:picLocks noChangeAspect="1"/>
              </p:cNvPicPr>
              <p:nvPr/>
            </p:nvPicPr>
            <p:blipFill>
              <a:blip r:embed="rId24"/>
              <a:stretch>
                <a:fillRect/>
              </a:stretch>
            </p:blipFill>
            <p:spPr>
              <a:xfrm>
                <a:off x="220569" y="1417975"/>
                <a:ext cx="5804309" cy="359483"/>
              </a:xfrm>
              <a:prstGeom prst="rect">
                <a:avLst/>
              </a:prstGeom>
              <a:ln w="38100">
                <a:solidFill>
                  <a:schemeClr val="tx1"/>
                </a:solidFill>
                <a:miter lim="400000"/>
              </a:ln>
            </p:spPr>
          </p:pic>
          <p:sp>
            <p:nvSpPr>
              <p:cNvPr id="26" name="Rectangle 2">
                <a:extLst>
                  <a:ext uri="{FF2B5EF4-FFF2-40B4-BE49-F238E27FC236}">
                    <a16:creationId xmlns:a16="http://schemas.microsoft.com/office/drawing/2014/main" id="{265061DC-0EF8-48EF-9FEB-0D71FF46A8E9}"/>
                  </a:ext>
                </a:extLst>
              </p:cNvPr>
              <p:cNvSpPr txBox="1"/>
              <p:nvPr/>
            </p:nvSpPr>
            <p:spPr>
              <a:xfrm>
                <a:off x="193964" y="611913"/>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a:t>
                </a:r>
              </a:p>
            </p:txBody>
          </p:sp>
          <p:sp>
            <p:nvSpPr>
              <p:cNvPr id="17" name="Rectangle 16">
                <a:extLst>
                  <a:ext uri="{FF2B5EF4-FFF2-40B4-BE49-F238E27FC236}">
                    <a16:creationId xmlns:a16="http://schemas.microsoft.com/office/drawing/2014/main" id="{5EF9A47A-A1B1-440D-B9D3-20869018C946}"/>
                  </a:ext>
                </a:extLst>
              </p:cNvPr>
              <p:cNvSpPr/>
              <p:nvPr/>
            </p:nvSpPr>
            <p:spPr>
              <a:xfrm>
                <a:off x="193964" y="1054654"/>
                <a:ext cx="5804309" cy="276999"/>
              </a:xfrm>
              <a:prstGeom prst="rect">
                <a:avLst/>
              </a:prstGeom>
            </p:spPr>
            <p:txBody>
              <a:bodyPr wrap="square">
                <a:spAutoFit/>
              </a:bodyPr>
              <a:lstStyle/>
              <a:p>
                <a:pPr algn="ctr"/>
                <a:r>
                  <a:rPr lang="en-US" sz="1200" b="1" dirty="0">
                    <a:latin typeface="+mn-lt"/>
                  </a:rPr>
                  <a:t>TIME PERIODS; REMOVAL OF CONTINGENCIES; CANCELLATION RIGHTS</a:t>
                </a:r>
              </a:p>
            </p:txBody>
          </p:sp>
        </p:grpSp>
        <p:sp>
          <p:nvSpPr>
            <p:cNvPr id="108" name="TextBox 107">
              <a:extLst>
                <a:ext uri="{FF2B5EF4-FFF2-40B4-BE49-F238E27FC236}">
                  <a16:creationId xmlns:a16="http://schemas.microsoft.com/office/drawing/2014/main" id="{32D266E1-58F4-4CC1-ADC4-8B851B667282}"/>
                </a:ext>
              </a:extLst>
            </p:cNvPr>
            <p:cNvSpPr txBox="1"/>
            <p:nvPr/>
          </p:nvSpPr>
          <p:spPr>
            <a:xfrm>
              <a:off x="5574458" y="553841"/>
              <a:ext cx="309918" cy="377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4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4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5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60"/>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6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2" restart="whenNotActive" fill="hold" evtFilter="cancelBubble" nodeType="interactiveSeq">
                <p:stCondLst>
                  <p:cond evt="onClick" delay="0">
                    <p:tgtEl>
                      <p:spTgt spid="7"/>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76"/>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92" restart="whenNotActive" fill="hold" evtFilter="cancelBubble" nodeType="interactiveSeq">
                <p:stCondLst>
                  <p:cond evt="onClick" delay="0">
                    <p:tgtEl>
                      <p:spTgt spid="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77"/>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07" restart="whenNotActive" fill="hold" evtFilter="cancelBubble" nodeType="interactiveSeq">
                <p:stCondLst>
                  <p:cond evt="onClick" delay="0">
                    <p:tgtEl>
                      <p:spTgt spid="78"/>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EB2284-2AD8-49FD-B7AD-ED7FDF1E86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878" y="19008"/>
            <a:ext cx="5014452" cy="6858000"/>
          </a:xfrm>
          <a:prstGeom prst="rect">
            <a:avLst/>
          </a:prstGeom>
        </p:spPr>
      </p:pic>
      <p:sp>
        <p:nvSpPr>
          <p:cNvPr id="31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grpSp>
        <p:nvGrpSpPr>
          <p:cNvPr id="331" name="Group"/>
          <p:cNvGrpSpPr/>
          <p:nvPr/>
        </p:nvGrpSpPr>
        <p:grpSpPr>
          <a:xfrm>
            <a:off x="-5" y="6334204"/>
            <a:ext cx="12192008" cy="542804"/>
            <a:chOff x="0" y="0"/>
            <a:chExt cx="12192006" cy="542803"/>
          </a:xfrm>
        </p:grpSpPr>
        <p:sp>
          <p:nvSpPr>
            <p:cNvPr id="328"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329"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330"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7" name="TextBox 14">
            <a:extLst>
              <a:ext uri="{FF2B5EF4-FFF2-40B4-BE49-F238E27FC236}">
                <a16:creationId xmlns:a16="http://schemas.microsoft.com/office/drawing/2014/main" id="{01CF368E-515B-49BF-83E8-CF9BCC72BF20}"/>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21D8DBB0-476B-46FC-88F6-155E91A77A3A}"/>
              </a:ext>
            </a:extLst>
          </p:cNvPr>
          <p:cNvSpPr txBox="1"/>
          <p:nvPr/>
        </p:nvSpPr>
        <p:spPr>
          <a:xfrm>
            <a:off x="212436" y="166255"/>
            <a:ext cx="5421746" cy="94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p.7.</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C8D6C209-3A80-4975-A3EA-D9D0722E2024}"/>
              </a:ext>
            </a:extLst>
          </p:cNvPr>
          <p:cNvSpPr txBox="1"/>
          <p:nvPr/>
        </p:nvSpPr>
        <p:spPr>
          <a:xfrm>
            <a:off x="212436" y="2798618"/>
            <a:ext cx="5795918"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15 – Final Verification of Condition</a:t>
            </a:r>
          </a:p>
          <a:p>
            <a:pPr marL="0" marR="0" indent="0" algn="l" defTabSz="914400" rtl="0" fontAlgn="auto" latinLnBrk="0" hangingPunct="0">
              <a:lnSpc>
                <a:spcPct val="100000"/>
              </a:lnSpc>
              <a:spcBef>
                <a:spcPts val="0"/>
              </a:spcBef>
              <a:spcAft>
                <a:spcPts val="0"/>
              </a:spcAft>
              <a:buClrTx/>
              <a:buSzTx/>
              <a:buFontTx/>
              <a:buNone/>
              <a:tabLst/>
            </a:pPr>
            <a:r>
              <a:rPr lang="en-US" dirty="0"/>
              <a:t>16 – Repairs</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17 – Prorations of Property Taxes and Other Items</a:t>
            </a:r>
          </a:p>
          <a:p>
            <a:pPr marL="0" marR="0" indent="0" algn="l" defTabSz="914400" rtl="0" fontAlgn="auto" latinLnBrk="0" hangingPunct="0">
              <a:lnSpc>
                <a:spcPct val="100000"/>
              </a:lnSpc>
              <a:spcBef>
                <a:spcPts val="0"/>
              </a:spcBef>
              <a:spcAft>
                <a:spcPts val="0"/>
              </a:spcAft>
              <a:buClrTx/>
              <a:buSzTx/>
              <a:buFontTx/>
              <a:buNone/>
              <a:tabLst/>
            </a:pPr>
            <a:r>
              <a:rPr lang="en-US" dirty="0"/>
              <a:t>18 – Brokers, A-B</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19 – Representative Capacity</a:t>
            </a:r>
          </a:p>
          <a:p>
            <a:pPr marL="0" marR="0" indent="0" algn="l" defTabSz="914400" rtl="0" fontAlgn="auto" latinLnBrk="0" hangingPunct="0">
              <a:lnSpc>
                <a:spcPct val="100000"/>
              </a:lnSpc>
              <a:spcBef>
                <a:spcPts val="0"/>
              </a:spcBef>
              <a:spcAft>
                <a:spcPts val="0"/>
              </a:spcAft>
              <a:buClrTx/>
              <a:buSzTx/>
              <a:buFontTx/>
              <a:buNone/>
              <a:tabLst/>
            </a:pPr>
            <a:r>
              <a:rPr lang="en-US" dirty="0"/>
              <a:t>20 – Joint Escrow Instructions to Escrow Holder, A-B</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blue dot 15">
            <a:extLst>
              <a:ext uri="{FF2B5EF4-FFF2-40B4-BE49-F238E27FC236}">
                <a16:creationId xmlns:a16="http://schemas.microsoft.com/office/drawing/2014/main" id="{2F1CD77B-6027-444B-9079-B1D13C110A2F}"/>
              </a:ext>
            </a:extLst>
          </p:cNvPr>
          <p:cNvSpPr/>
          <p:nvPr/>
        </p:nvSpPr>
        <p:spPr>
          <a:xfrm>
            <a:off x="6145612" y="583425"/>
            <a:ext cx="157159" cy="16070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16">
            <a:extLst>
              <a:ext uri="{FF2B5EF4-FFF2-40B4-BE49-F238E27FC236}">
                <a16:creationId xmlns:a16="http://schemas.microsoft.com/office/drawing/2014/main" id="{B160E3FA-EDC2-437C-90C0-29DB643E5238}"/>
              </a:ext>
            </a:extLst>
          </p:cNvPr>
          <p:cNvSpPr/>
          <p:nvPr/>
        </p:nvSpPr>
        <p:spPr>
          <a:xfrm>
            <a:off x="6130707" y="899822"/>
            <a:ext cx="182491" cy="187689"/>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17">
            <a:extLst>
              <a:ext uri="{FF2B5EF4-FFF2-40B4-BE49-F238E27FC236}">
                <a16:creationId xmlns:a16="http://schemas.microsoft.com/office/drawing/2014/main" id="{E5533E7E-E79D-4AB7-869C-3B3174B578BE}"/>
              </a:ext>
            </a:extLst>
          </p:cNvPr>
          <p:cNvSpPr/>
          <p:nvPr/>
        </p:nvSpPr>
        <p:spPr>
          <a:xfrm>
            <a:off x="6130707" y="1462456"/>
            <a:ext cx="180649" cy="170984"/>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18A">
            <a:extLst>
              <a:ext uri="{FF2B5EF4-FFF2-40B4-BE49-F238E27FC236}">
                <a16:creationId xmlns:a16="http://schemas.microsoft.com/office/drawing/2014/main" id="{7F8DB388-D26B-420F-8E1E-2858983AC7D2}"/>
              </a:ext>
            </a:extLst>
          </p:cNvPr>
          <p:cNvSpPr/>
          <p:nvPr/>
        </p:nvSpPr>
        <p:spPr>
          <a:xfrm>
            <a:off x="6123972" y="2389996"/>
            <a:ext cx="180846" cy="16467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18B">
            <a:extLst>
              <a:ext uri="{FF2B5EF4-FFF2-40B4-BE49-F238E27FC236}">
                <a16:creationId xmlns:a16="http://schemas.microsoft.com/office/drawing/2014/main" id="{FBC116F5-4BC9-4423-B10D-2B151FF09F8C}"/>
              </a:ext>
            </a:extLst>
          </p:cNvPr>
          <p:cNvSpPr/>
          <p:nvPr/>
        </p:nvSpPr>
        <p:spPr>
          <a:xfrm>
            <a:off x="6130510" y="2730269"/>
            <a:ext cx="180846" cy="16467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19">
            <a:extLst>
              <a:ext uri="{FF2B5EF4-FFF2-40B4-BE49-F238E27FC236}">
                <a16:creationId xmlns:a16="http://schemas.microsoft.com/office/drawing/2014/main" id="{EE23971D-291E-41BE-B2A7-D236F94D2923}"/>
              </a:ext>
            </a:extLst>
          </p:cNvPr>
          <p:cNvSpPr/>
          <p:nvPr/>
        </p:nvSpPr>
        <p:spPr>
          <a:xfrm>
            <a:off x="6142714" y="3816310"/>
            <a:ext cx="168642" cy="14232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20A">
            <a:extLst>
              <a:ext uri="{FF2B5EF4-FFF2-40B4-BE49-F238E27FC236}">
                <a16:creationId xmlns:a16="http://schemas.microsoft.com/office/drawing/2014/main" id="{B56EAF30-61D7-47F6-9F19-1817B6B99F19}"/>
              </a:ext>
            </a:extLst>
          </p:cNvPr>
          <p:cNvSpPr/>
          <p:nvPr/>
        </p:nvSpPr>
        <p:spPr>
          <a:xfrm>
            <a:off x="6143841" y="4535035"/>
            <a:ext cx="169123" cy="159074"/>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20B">
            <a:extLst>
              <a:ext uri="{FF2B5EF4-FFF2-40B4-BE49-F238E27FC236}">
                <a16:creationId xmlns:a16="http://schemas.microsoft.com/office/drawing/2014/main" id="{F95E983E-000A-4EB9-BD45-76A56B9A3E3C}"/>
              </a:ext>
            </a:extLst>
          </p:cNvPr>
          <p:cNvSpPr/>
          <p:nvPr/>
        </p:nvSpPr>
        <p:spPr>
          <a:xfrm>
            <a:off x="6142714" y="5793506"/>
            <a:ext cx="186494" cy="16467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40" name="Group 39">
            <a:extLst>
              <a:ext uri="{FF2B5EF4-FFF2-40B4-BE49-F238E27FC236}">
                <a16:creationId xmlns:a16="http://schemas.microsoft.com/office/drawing/2014/main" id="{94DB425F-06AC-4B30-967C-69BC1B60B3AF}"/>
              </a:ext>
            </a:extLst>
          </p:cNvPr>
          <p:cNvGrpSpPr/>
          <p:nvPr/>
        </p:nvGrpSpPr>
        <p:grpSpPr>
          <a:xfrm>
            <a:off x="-11939" y="2497154"/>
            <a:ext cx="6042871" cy="3841620"/>
            <a:chOff x="-11939" y="2497154"/>
            <a:chExt cx="6042871" cy="3841620"/>
          </a:xfrm>
        </p:grpSpPr>
        <p:grpSp>
          <p:nvGrpSpPr>
            <p:cNvPr id="60" name="20B">
              <a:extLst>
                <a:ext uri="{FF2B5EF4-FFF2-40B4-BE49-F238E27FC236}">
                  <a16:creationId xmlns:a16="http://schemas.microsoft.com/office/drawing/2014/main" id="{A70CB0F0-6D74-4ED1-ACF0-A88024D5586C}"/>
                </a:ext>
              </a:extLst>
            </p:cNvPr>
            <p:cNvGrpSpPr/>
            <p:nvPr/>
          </p:nvGrpSpPr>
          <p:grpSpPr>
            <a:xfrm>
              <a:off x="-11939" y="2497154"/>
              <a:ext cx="6042871" cy="3841620"/>
              <a:chOff x="-22807" y="899822"/>
              <a:chExt cx="6042871" cy="3841620"/>
            </a:xfrm>
          </p:grpSpPr>
          <p:sp>
            <p:nvSpPr>
              <p:cNvPr id="58" name="Rectangle 57">
                <a:extLst>
                  <a:ext uri="{FF2B5EF4-FFF2-40B4-BE49-F238E27FC236}">
                    <a16:creationId xmlns:a16="http://schemas.microsoft.com/office/drawing/2014/main" id="{AEBCA45C-AF47-4459-B34A-7547ACF4B452}"/>
                  </a:ext>
                </a:extLst>
              </p:cNvPr>
              <p:cNvSpPr/>
              <p:nvPr/>
            </p:nvSpPr>
            <p:spPr>
              <a:xfrm>
                <a:off x="-14325" y="899822"/>
                <a:ext cx="6031629" cy="3841620"/>
              </a:xfrm>
              <a:prstGeom prst="rect">
                <a:avLst/>
              </a:prstGeom>
              <a:solidFill>
                <a:schemeClr val="bg1"/>
              </a:solidFill>
              <a:ln w="19050">
                <a:solidFill>
                  <a:srgbClr val="EB6C1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b="1" dirty="0">
                  <a:latin typeface="+mn-lt"/>
                </a:endParaRPr>
              </a:p>
            </p:txBody>
          </p:sp>
          <p:sp>
            <p:nvSpPr>
              <p:cNvPr id="68" name="TextBox 15">
                <a:extLst>
                  <a:ext uri="{FF2B5EF4-FFF2-40B4-BE49-F238E27FC236}">
                    <a16:creationId xmlns:a16="http://schemas.microsoft.com/office/drawing/2014/main" id="{CAA261B0-ECE9-4A23-954A-F21300C8A188}"/>
                  </a:ext>
                </a:extLst>
              </p:cNvPr>
              <p:cNvSpPr txBox="1"/>
              <p:nvPr/>
            </p:nvSpPr>
            <p:spPr>
              <a:xfrm>
                <a:off x="34287" y="3141008"/>
                <a:ext cx="5845467" cy="1600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20.B. </a:t>
                </a:r>
                <a:r>
                  <a:rPr sz="1400" b="0" dirty="0">
                    <a:solidFill>
                      <a:schemeClr val="tx1"/>
                    </a:solidFill>
                  </a:rPr>
                  <a:t>An escrow holder is like a “middleman” connecting many parts in the real estate sale in order to make a real estate transaction. The applicable contract, the RPA, shall be delivered to escrow so that the escrow holder knows how much the property sold for, when is the contractual closing date, whether there are lenders to contact, and if tax withholding issues are necessary upon closing, to name just a few obligations.</a:t>
                </a:r>
              </a:p>
            </p:txBody>
          </p:sp>
          <p:pic>
            <p:nvPicPr>
              <p:cNvPr id="69" name="Screen Shot 2018-05-31 at 11.01.35 AM.png" descr="Screen Shot 2018-05-31 at 11.01.35 AM.png">
                <a:extLst>
                  <a:ext uri="{FF2B5EF4-FFF2-40B4-BE49-F238E27FC236}">
                    <a16:creationId xmlns:a16="http://schemas.microsoft.com/office/drawing/2014/main" id="{3C1A93DA-0C9F-4167-96FB-0CBC0AAE88D9}"/>
                  </a:ext>
                </a:extLst>
              </p:cNvPr>
              <p:cNvPicPr>
                <a:picLocks noChangeAspect="1"/>
              </p:cNvPicPr>
              <p:nvPr/>
            </p:nvPicPr>
            <p:blipFill>
              <a:blip r:embed="rId14"/>
              <a:stretch>
                <a:fillRect/>
              </a:stretch>
            </p:blipFill>
            <p:spPr>
              <a:xfrm>
                <a:off x="20948" y="2102049"/>
                <a:ext cx="5995971" cy="854001"/>
              </a:xfrm>
              <a:prstGeom prst="rect">
                <a:avLst/>
              </a:prstGeom>
              <a:ln w="38100">
                <a:solidFill>
                  <a:schemeClr val="tx1"/>
                </a:solidFill>
                <a:miter lim="400000"/>
              </a:ln>
            </p:spPr>
          </p:pic>
          <p:sp>
            <p:nvSpPr>
              <p:cNvPr id="71" name="Rectangle 2">
                <a:extLst>
                  <a:ext uri="{FF2B5EF4-FFF2-40B4-BE49-F238E27FC236}">
                    <a16:creationId xmlns:a16="http://schemas.microsoft.com/office/drawing/2014/main" id="{FD3C0377-2F1B-4871-B4A6-4D1B7CD90835}"/>
                  </a:ext>
                </a:extLst>
              </p:cNvPr>
              <p:cNvSpPr txBox="1"/>
              <p:nvPr/>
            </p:nvSpPr>
            <p:spPr>
              <a:xfrm>
                <a:off x="0" y="102873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20.b.</a:t>
                </a:r>
              </a:p>
            </p:txBody>
          </p:sp>
          <p:sp>
            <p:nvSpPr>
              <p:cNvPr id="59" name="Rectangle 58">
                <a:extLst>
                  <a:ext uri="{FF2B5EF4-FFF2-40B4-BE49-F238E27FC236}">
                    <a16:creationId xmlns:a16="http://schemas.microsoft.com/office/drawing/2014/main" id="{B692E2AC-402D-435C-AAAB-EDDE7E578478}"/>
                  </a:ext>
                </a:extLst>
              </p:cNvPr>
              <p:cNvSpPr/>
              <p:nvPr/>
            </p:nvSpPr>
            <p:spPr>
              <a:xfrm>
                <a:off x="-22807" y="1616804"/>
                <a:ext cx="6042871" cy="307777"/>
              </a:xfrm>
              <a:prstGeom prst="rect">
                <a:avLst/>
              </a:prstGeom>
            </p:spPr>
            <p:txBody>
              <a:bodyPr wrap="square">
                <a:spAutoFit/>
              </a:bodyPr>
              <a:lstStyle/>
              <a:p>
                <a:pPr algn="ctr"/>
                <a:r>
                  <a:rPr lang="en-US" sz="1400" b="1" dirty="0">
                    <a:latin typeface="+mn-lt"/>
                  </a:rPr>
                  <a:t>JOINT ESCROW INSTRUCTIONS TO ESCROW HOLDER</a:t>
                </a:r>
              </a:p>
            </p:txBody>
          </p:sp>
        </p:grpSp>
        <p:sp>
          <p:nvSpPr>
            <p:cNvPr id="33" name="TextBox 32">
              <a:extLst>
                <a:ext uri="{FF2B5EF4-FFF2-40B4-BE49-F238E27FC236}">
                  <a16:creationId xmlns:a16="http://schemas.microsoft.com/office/drawing/2014/main" id="{8F832C67-D95D-4C6D-AAB0-120AAB03949F}"/>
                </a:ext>
              </a:extLst>
            </p:cNvPr>
            <p:cNvSpPr txBox="1"/>
            <p:nvPr/>
          </p:nvSpPr>
          <p:spPr>
            <a:xfrm>
              <a:off x="5411223" y="2577909"/>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0" name="Group 49">
            <a:extLst>
              <a:ext uri="{FF2B5EF4-FFF2-40B4-BE49-F238E27FC236}">
                <a16:creationId xmlns:a16="http://schemas.microsoft.com/office/drawing/2014/main" id="{C0675C0D-A2FB-4E8D-8CD7-9F999047D381}"/>
              </a:ext>
            </a:extLst>
          </p:cNvPr>
          <p:cNvGrpSpPr/>
          <p:nvPr/>
        </p:nvGrpSpPr>
        <p:grpSpPr>
          <a:xfrm>
            <a:off x="0" y="1350049"/>
            <a:ext cx="6026282" cy="4990328"/>
            <a:chOff x="0" y="1350049"/>
            <a:chExt cx="6026282" cy="4990328"/>
          </a:xfrm>
        </p:grpSpPr>
        <p:grpSp>
          <p:nvGrpSpPr>
            <p:cNvPr id="53" name="20A">
              <a:extLst>
                <a:ext uri="{FF2B5EF4-FFF2-40B4-BE49-F238E27FC236}">
                  <a16:creationId xmlns:a16="http://schemas.microsoft.com/office/drawing/2014/main" id="{57BD6CF8-4344-43FE-AB8C-AD90AA67DEA5}"/>
                </a:ext>
              </a:extLst>
            </p:cNvPr>
            <p:cNvGrpSpPr/>
            <p:nvPr/>
          </p:nvGrpSpPr>
          <p:grpSpPr>
            <a:xfrm>
              <a:off x="0" y="1350049"/>
              <a:ext cx="6026282" cy="4990328"/>
              <a:chOff x="0" y="1328783"/>
              <a:chExt cx="6026282" cy="4990328"/>
            </a:xfrm>
          </p:grpSpPr>
          <p:sp>
            <p:nvSpPr>
              <p:cNvPr id="51" name="Rectangle 50">
                <a:extLst>
                  <a:ext uri="{FF2B5EF4-FFF2-40B4-BE49-F238E27FC236}">
                    <a16:creationId xmlns:a16="http://schemas.microsoft.com/office/drawing/2014/main" id="{E283E14E-A8BA-4121-B4CE-B0C98F491F32}"/>
                  </a:ext>
                </a:extLst>
              </p:cNvPr>
              <p:cNvSpPr/>
              <p:nvPr/>
            </p:nvSpPr>
            <p:spPr>
              <a:xfrm>
                <a:off x="0" y="1328783"/>
                <a:ext cx="6026282" cy="4990328"/>
              </a:xfrm>
              <a:prstGeom prst="rect">
                <a:avLst/>
              </a:prstGeom>
              <a:solidFill>
                <a:schemeClr val="bg1"/>
              </a:solidFill>
              <a:ln w="19050">
                <a:solidFill>
                  <a:srgbClr val="EB6C1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b="1" dirty="0">
                  <a:latin typeface="+mn-lt"/>
                </a:endParaRPr>
              </a:p>
            </p:txBody>
          </p:sp>
          <p:sp>
            <p:nvSpPr>
              <p:cNvPr id="62" name="TextBox 15">
                <a:extLst>
                  <a:ext uri="{FF2B5EF4-FFF2-40B4-BE49-F238E27FC236}">
                    <a16:creationId xmlns:a16="http://schemas.microsoft.com/office/drawing/2014/main" id="{0ADE5DEE-2611-40FC-A1F4-32CEBCBCBDFB}"/>
                  </a:ext>
                </a:extLst>
              </p:cNvPr>
              <p:cNvSpPr txBox="1"/>
              <p:nvPr/>
            </p:nvSpPr>
            <p:spPr>
              <a:xfrm>
                <a:off x="136992" y="4216131"/>
                <a:ext cx="5795917" cy="203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20.A. </a:t>
                </a:r>
                <a:r>
                  <a:rPr b="0" dirty="0">
                    <a:solidFill>
                      <a:schemeClr val="tx1"/>
                    </a:solidFill>
                  </a:rPr>
                  <a:t>An escrow is a vital part of a real estate transaction. The escrow acts as an intermediary between buyer and seller and between the principals and their lenders, if any. The escrow holds money and documents and has instructions not to distribute either until each party has fulfilled its obligations. The Residential Purchase Agreement is not just a contract between buyer and seller, it is also instructions to escrow holder and should be delivered to the escrow company. The escrow company may send out supplemental instructions or require additional documents be signed as well.</a:t>
                </a:r>
              </a:p>
            </p:txBody>
          </p:sp>
          <p:pic>
            <p:nvPicPr>
              <p:cNvPr id="63" name="Screen Shot 2018-05-31 at 10.59.36 AM.png" descr="Screen Shot 2018-05-31 at 10.59.36 AM.png">
                <a:extLst>
                  <a:ext uri="{FF2B5EF4-FFF2-40B4-BE49-F238E27FC236}">
                    <a16:creationId xmlns:a16="http://schemas.microsoft.com/office/drawing/2014/main" id="{A66CA8BE-3010-4857-A630-D063BE714B86}"/>
                  </a:ext>
                </a:extLst>
              </p:cNvPr>
              <p:cNvPicPr>
                <a:picLocks noChangeAspect="1"/>
              </p:cNvPicPr>
              <p:nvPr/>
            </p:nvPicPr>
            <p:blipFill>
              <a:blip r:embed="rId15"/>
              <a:srcRect t="725"/>
              <a:stretch>
                <a:fillRect/>
              </a:stretch>
            </p:blipFill>
            <p:spPr>
              <a:xfrm>
                <a:off x="49636" y="2400526"/>
                <a:ext cx="5965189" cy="1708086"/>
              </a:xfrm>
              <a:prstGeom prst="rect">
                <a:avLst/>
              </a:prstGeom>
              <a:ln w="38100">
                <a:solidFill>
                  <a:schemeClr val="tx1"/>
                </a:solidFill>
                <a:miter lim="400000"/>
              </a:ln>
            </p:spPr>
          </p:pic>
          <p:sp>
            <p:nvSpPr>
              <p:cNvPr id="64" name="Rectangle 2">
                <a:extLst>
                  <a:ext uri="{FF2B5EF4-FFF2-40B4-BE49-F238E27FC236}">
                    <a16:creationId xmlns:a16="http://schemas.microsoft.com/office/drawing/2014/main" id="{46F1BFFA-EDEB-4250-95E1-7D1FB1E041FE}"/>
                  </a:ext>
                </a:extLst>
              </p:cNvPr>
              <p:cNvSpPr txBox="1"/>
              <p:nvPr/>
            </p:nvSpPr>
            <p:spPr>
              <a:xfrm>
                <a:off x="9424" y="1462982"/>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20.a.</a:t>
                </a:r>
              </a:p>
            </p:txBody>
          </p:sp>
          <p:sp>
            <p:nvSpPr>
              <p:cNvPr id="52" name="Rectangle 51">
                <a:extLst>
                  <a:ext uri="{FF2B5EF4-FFF2-40B4-BE49-F238E27FC236}">
                    <a16:creationId xmlns:a16="http://schemas.microsoft.com/office/drawing/2014/main" id="{D44A214A-B347-4A50-9323-03B9DBC4C68F}"/>
                  </a:ext>
                </a:extLst>
              </p:cNvPr>
              <p:cNvSpPr/>
              <p:nvPr/>
            </p:nvSpPr>
            <p:spPr>
              <a:xfrm>
                <a:off x="0" y="1925948"/>
                <a:ext cx="6017304" cy="307777"/>
              </a:xfrm>
              <a:prstGeom prst="rect">
                <a:avLst/>
              </a:prstGeom>
            </p:spPr>
            <p:txBody>
              <a:bodyPr wrap="square">
                <a:spAutoFit/>
              </a:bodyPr>
              <a:lstStyle/>
              <a:p>
                <a:pPr algn="ctr"/>
                <a:r>
                  <a:rPr lang="en-US" sz="1400" b="1" dirty="0">
                    <a:latin typeface="+mn-lt"/>
                  </a:rPr>
                  <a:t>JOINT ESCROW INSTRUCTIONS TO ESCROW HOLDER</a:t>
                </a:r>
              </a:p>
            </p:txBody>
          </p:sp>
        </p:grpSp>
        <p:sp>
          <p:nvSpPr>
            <p:cNvPr id="70" name="TextBox 69">
              <a:extLst>
                <a:ext uri="{FF2B5EF4-FFF2-40B4-BE49-F238E27FC236}">
                  <a16:creationId xmlns:a16="http://schemas.microsoft.com/office/drawing/2014/main" id="{8CFDE891-0C48-41DD-A427-BA6D0BA62EB6}"/>
                </a:ext>
              </a:extLst>
            </p:cNvPr>
            <p:cNvSpPr txBox="1"/>
            <p:nvPr/>
          </p:nvSpPr>
          <p:spPr>
            <a:xfrm>
              <a:off x="5450936" y="1378768"/>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4" name="Group 53">
            <a:extLst>
              <a:ext uri="{FF2B5EF4-FFF2-40B4-BE49-F238E27FC236}">
                <a16:creationId xmlns:a16="http://schemas.microsoft.com/office/drawing/2014/main" id="{08BB7CF5-B492-4844-8C9A-C149284FA9A6}"/>
              </a:ext>
            </a:extLst>
          </p:cNvPr>
          <p:cNvGrpSpPr/>
          <p:nvPr/>
        </p:nvGrpSpPr>
        <p:grpSpPr>
          <a:xfrm>
            <a:off x="-10651" y="1541637"/>
            <a:ext cx="6031737" cy="4827462"/>
            <a:chOff x="-10651" y="1541637"/>
            <a:chExt cx="6031737" cy="4827462"/>
          </a:xfrm>
        </p:grpSpPr>
        <p:grpSp>
          <p:nvGrpSpPr>
            <p:cNvPr id="46" name="19">
              <a:extLst>
                <a:ext uri="{FF2B5EF4-FFF2-40B4-BE49-F238E27FC236}">
                  <a16:creationId xmlns:a16="http://schemas.microsoft.com/office/drawing/2014/main" id="{F5B72538-DF8C-4C58-800A-197D2D8E066F}"/>
                </a:ext>
              </a:extLst>
            </p:cNvPr>
            <p:cNvGrpSpPr/>
            <p:nvPr/>
          </p:nvGrpSpPr>
          <p:grpSpPr>
            <a:xfrm>
              <a:off x="-10651" y="1541637"/>
              <a:ext cx="6031737" cy="4827462"/>
              <a:chOff x="0" y="744129"/>
              <a:chExt cx="6031737" cy="4827462"/>
            </a:xfrm>
          </p:grpSpPr>
          <p:sp>
            <p:nvSpPr>
              <p:cNvPr id="44" name="Rectangle 43">
                <a:extLst>
                  <a:ext uri="{FF2B5EF4-FFF2-40B4-BE49-F238E27FC236}">
                    <a16:creationId xmlns:a16="http://schemas.microsoft.com/office/drawing/2014/main" id="{201AF013-C276-4CFB-A9A6-E1F5ACC535B6}"/>
                  </a:ext>
                </a:extLst>
              </p:cNvPr>
              <p:cNvSpPr/>
              <p:nvPr/>
            </p:nvSpPr>
            <p:spPr>
              <a:xfrm>
                <a:off x="0" y="744129"/>
                <a:ext cx="6027983" cy="4825028"/>
              </a:xfrm>
              <a:prstGeom prst="rect">
                <a:avLst/>
              </a:prstGeom>
              <a:solidFill>
                <a:schemeClr val="bg1"/>
              </a:solidFill>
              <a:ln w="19050">
                <a:solidFill>
                  <a:srgbClr val="EB6C1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b="1" dirty="0">
                  <a:latin typeface="+mn-lt"/>
                </a:endParaRPr>
              </a:p>
            </p:txBody>
          </p:sp>
          <p:sp>
            <p:nvSpPr>
              <p:cNvPr id="55" name="TextBox 15">
                <a:extLst>
                  <a:ext uri="{FF2B5EF4-FFF2-40B4-BE49-F238E27FC236}">
                    <a16:creationId xmlns:a16="http://schemas.microsoft.com/office/drawing/2014/main" id="{CC03B335-75F8-4BC5-A303-1FD08BEF046B}"/>
                  </a:ext>
                </a:extLst>
              </p:cNvPr>
              <p:cNvSpPr txBox="1"/>
              <p:nvPr/>
            </p:nvSpPr>
            <p:spPr>
              <a:xfrm>
                <a:off x="44938" y="2893939"/>
                <a:ext cx="5983045" cy="2677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sz="1400" dirty="0">
                    <a:solidFill>
                      <a:schemeClr val="tx1"/>
                    </a:solidFill>
                  </a:rPr>
                  <a:t>19.</a:t>
                </a:r>
                <a:r>
                  <a:rPr sz="1400" b="0" dirty="0">
                    <a:solidFill>
                      <a:schemeClr val="tx1"/>
                    </a:solidFill>
                  </a:rPr>
                  <a:t> In today’s world, people don’t just buy homes in their own names but also use trusts, corporations, LLCs and other entities. When someone signs a contract on behalf of an organization or entity, for legal purposes it is important to distinguish between the individual signer and the actual principal, buyer or seller. This paragraph says that when an individual is signing for another, as a representative (like the CEO of a corporation, for example), the signer can use his/her own name but only if a Representative Capacity Signature Disclosure (C.A.R. Form RCSD) is used, and the signer gives the other proof that the entity has already been created and the signer has the authority to sign. If that is done, then every time one sees the signer’s individual name what is meant is the entity.</a:t>
                </a:r>
              </a:p>
            </p:txBody>
          </p:sp>
          <p:pic>
            <p:nvPicPr>
              <p:cNvPr id="56" name="Screen Shot 2018-05-31 at 10.58.00 AM.png" descr="Screen Shot 2018-05-31 at 10.58.00 AM.png">
                <a:extLst>
                  <a:ext uri="{FF2B5EF4-FFF2-40B4-BE49-F238E27FC236}">
                    <a16:creationId xmlns:a16="http://schemas.microsoft.com/office/drawing/2014/main" id="{E8B7141F-447B-4EAB-9A8E-AECF8EA2C0FE}"/>
                  </a:ext>
                </a:extLst>
              </p:cNvPr>
              <p:cNvPicPr>
                <a:picLocks noChangeAspect="1"/>
              </p:cNvPicPr>
              <p:nvPr/>
            </p:nvPicPr>
            <p:blipFill>
              <a:blip r:embed="rId16"/>
              <a:stretch>
                <a:fillRect/>
              </a:stretch>
            </p:blipFill>
            <p:spPr>
              <a:xfrm>
                <a:off x="10615" y="1794142"/>
                <a:ext cx="6007315" cy="902387"/>
              </a:xfrm>
              <a:prstGeom prst="rect">
                <a:avLst/>
              </a:prstGeom>
              <a:ln w="38100">
                <a:solidFill>
                  <a:schemeClr val="tx1"/>
                </a:solidFill>
                <a:miter lim="400000"/>
              </a:ln>
            </p:spPr>
          </p:pic>
          <p:sp>
            <p:nvSpPr>
              <p:cNvPr id="57" name="Rectangle 2">
                <a:extLst>
                  <a:ext uri="{FF2B5EF4-FFF2-40B4-BE49-F238E27FC236}">
                    <a16:creationId xmlns:a16="http://schemas.microsoft.com/office/drawing/2014/main" id="{C415D5FF-C2EA-4533-A5A3-AB9E6B03D788}"/>
                  </a:ext>
                </a:extLst>
              </p:cNvPr>
              <p:cNvSpPr txBox="1"/>
              <p:nvPr/>
            </p:nvSpPr>
            <p:spPr>
              <a:xfrm>
                <a:off x="7919" y="836542"/>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19.</a:t>
                </a:r>
              </a:p>
            </p:txBody>
          </p:sp>
          <p:sp>
            <p:nvSpPr>
              <p:cNvPr id="45" name="Rectangle 44">
                <a:extLst>
                  <a:ext uri="{FF2B5EF4-FFF2-40B4-BE49-F238E27FC236}">
                    <a16:creationId xmlns:a16="http://schemas.microsoft.com/office/drawing/2014/main" id="{6FCE9336-6A74-4ED6-8789-BE813765C307}"/>
                  </a:ext>
                </a:extLst>
              </p:cNvPr>
              <p:cNvSpPr/>
              <p:nvPr/>
            </p:nvSpPr>
            <p:spPr>
              <a:xfrm>
                <a:off x="8950" y="1351231"/>
                <a:ext cx="6022787" cy="307777"/>
              </a:xfrm>
              <a:prstGeom prst="rect">
                <a:avLst/>
              </a:prstGeom>
            </p:spPr>
            <p:txBody>
              <a:bodyPr wrap="square">
                <a:spAutoFit/>
              </a:bodyPr>
              <a:lstStyle/>
              <a:p>
                <a:pPr algn="ctr"/>
                <a:r>
                  <a:rPr lang="en-US" sz="1400" b="1" dirty="0">
                    <a:latin typeface="+mn-lt"/>
                  </a:rPr>
                  <a:t>REPRESENTATIVE CAPACITY</a:t>
                </a:r>
              </a:p>
            </p:txBody>
          </p:sp>
        </p:grpSp>
        <p:sp>
          <p:nvSpPr>
            <p:cNvPr id="72" name="TextBox 71">
              <a:extLst>
                <a:ext uri="{FF2B5EF4-FFF2-40B4-BE49-F238E27FC236}">
                  <a16:creationId xmlns:a16="http://schemas.microsoft.com/office/drawing/2014/main" id="{88162286-9E40-43E3-839D-4B9201C5C935}"/>
                </a:ext>
              </a:extLst>
            </p:cNvPr>
            <p:cNvSpPr txBox="1"/>
            <p:nvPr/>
          </p:nvSpPr>
          <p:spPr>
            <a:xfrm>
              <a:off x="5483704" y="1653395"/>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1" name="Group 60">
            <a:extLst>
              <a:ext uri="{FF2B5EF4-FFF2-40B4-BE49-F238E27FC236}">
                <a16:creationId xmlns:a16="http://schemas.microsoft.com/office/drawing/2014/main" id="{38667851-8167-4F1C-9439-2E9A7A5B3027}"/>
              </a:ext>
            </a:extLst>
          </p:cNvPr>
          <p:cNvGrpSpPr/>
          <p:nvPr/>
        </p:nvGrpSpPr>
        <p:grpSpPr>
          <a:xfrm>
            <a:off x="-14324" y="514985"/>
            <a:ext cx="6045256" cy="4801378"/>
            <a:chOff x="-14324" y="514985"/>
            <a:chExt cx="6045256" cy="4801378"/>
          </a:xfrm>
        </p:grpSpPr>
        <p:grpSp>
          <p:nvGrpSpPr>
            <p:cNvPr id="39" name="18B">
              <a:extLst>
                <a:ext uri="{FF2B5EF4-FFF2-40B4-BE49-F238E27FC236}">
                  <a16:creationId xmlns:a16="http://schemas.microsoft.com/office/drawing/2014/main" id="{BE0DB6F5-743B-4216-AAF6-C349D8436EDD}"/>
                </a:ext>
              </a:extLst>
            </p:cNvPr>
            <p:cNvGrpSpPr/>
            <p:nvPr/>
          </p:nvGrpSpPr>
          <p:grpSpPr>
            <a:xfrm>
              <a:off x="-14324" y="514985"/>
              <a:ext cx="6045256" cy="4801378"/>
              <a:chOff x="-14324" y="514985"/>
              <a:chExt cx="6045256" cy="4801378"/>
            </a:xfrm>
          </p:grpSpPr>
          <p:sp>
            <p:nvSpPr>
              <p:cNvPr id="37" name="Rectangle 36">
                <a:extLst>
                  <a:ext uri="{FF2B5EF4-FFF2-40B4-BE49-F238E27FC236}">
                    <a16:creationId xmlns:a16="http://schemas.microsoft.com/office/drawing/2014/main" id="{58F57125-3698-4775-84B8-420957B2F653}"/>
                  </a:ext>
                </a:extLst>
              </p:cNvPr>
              <p:cNvSpPr/>
              <p:nvPr/>
            </p:nvSpPr>
            <p:spPr>
              <a:xfrm>
                <a:off x="-14324" y="514985"/>
                <a:ext cx="6045256" cy="4801378"/>
              </a:xfrm>
              <a:prstGeom prst="rect">
                <a:avLst/>
              </a:prstGeom>
              <a:solidFill>
                <a:schemeClr val="bg1"/>
              </a:solidFill>
              <a:ln w="19050">
                <a:solidFill>
                  <a:srgbClr val="EB6C1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b="1" dirty="0">
                  <a:latin typeface="+mn-lt"/>
                </a:endParaRPr>
              </a:p>
            </p:txBody>
          </p:sp>
          <p:sp>
            <p:nvSpPr>
              <p:cNvPr id="47" name="TextBox 15">
                <a:extLst>
                  <a:ext uri="{FF2B5EF4-FFF2-40B4-BE49-F238E27FC236}">
                    <a16:creationId xmlns:a16="http://schemas.microsoft.com/office/drawing/2014/main" id="{7CBE0BD0-DED9-444A-95D9-0D81E00FE986}"/>
                  </a:ext>
                </a:extLst>
              </p:cNvPr>
              <p:cNvSpPr txBox="1"/>
              <p:nvPr/>
            </p:nvSpPr>
            <p:spPr>
              <a:xfrm>
                <a:off x="232258" y="3285041"/>
                <a:ext cx="5677940" cy="203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18.B.</a:t>
                </a:r>
                <a:r>
                  <a:rPr sz="1400" b="0" dirty="0">
                    <a:solidFill>
                      <a:schemeClr val="tx1"/>
                    </a:solidFill>
                  </a:rPr>
                  <a:t> If you want a cake, you go to a bakery. If you have a toothache, you go to the dentist. If you want check out the plumbing or electrical system, or roof or foundation, of a house, you hire a contractor or inspector. If you want to check the trees for disease, you hire an arborist. If you want tax advice, you hire an attorney or CPA. Your REALTOR® can give you real estate advice, but is not an expert in many things that will affect your decision. Most real estate agents and brokers can give you recommendations and referrals to others to help you make a decision.</a:t>
                </a:r>
              </a:p>
            </p:txBody>
          </p:sp>
          <p:pic>
            <p:nvPicPr>
              <p:cNvPr id="48" name="Screen Shot 2018-05-31 at 10.56.26 AM.png" descr="Screen Shot 2018-05-31 at 10.56.26 AM.png">
                <a:extLst>
                  <a:ext uri="{FF2B5EF4-FFF2-40B4-BE49-F238E27FC236}">
                    <a16:creationId xmlns:a16="http://schemas.microsoft.com/office/drawing/2014/main" id="{04EA913E-5359-4FE6-AC3C-BDDF1B377097}"/>
                  </a:ext>
                </a:extLst>
              </p:cNvPr>
              <p:cNvPicPr>
                <a:picLocks noChangeAspect="1"/>
              </p:cNvPicPr>
              <p:nvPr/>
            </p:nvPicPr>
            <p:blipFill>
              <a:blip r:embed="rId17"/>
              <a:stretch>
                <a:fillRect/>
              </a:stretch>
            </p:blipFill>
            <p:spPr>
              <a:xfrm>
                <a:off x="10615" y="1598764"/>
                <a:ext cx="5982745" cy="1545694"/>
              </a:xfrm>
              <a:prstGeom prst="rect">
                <a:avLst/>
              </a:prstGeom>
              <a:ln w="38100">
                <a:solidFill>
                  <a:schemeClr val="tx1"/>
                </a:solidFill>
                <a:miter lim="400000"/>
              </a:ln>
            </p:spPr>
          </p:pic>
          <p:sp>
            <p:nvSpPr>
              <p:cNvPr id="49" name="Rectangle 2">
                <a:extLst>
                  <a:ext uri="{FF2B5EF4-FFF2-40B4-BE49-F238E27FC236}">
                    <a16:creationId xmlns:a16="http://schemas.microsoft.com/office/drawing/2014/main" id="{146C943A-EFB7-48E7-ABAD-A131EFC1378A}"/>
                  </a:ext>
                </a:extLst>
              </p:cNvPr>
              <p:cNvSpPr txBox="1"/>
              <p:nvPr/>
            </p:nvSpPr>
            <p:spPr>
              <a:xfrm>
                <a:off x="-10651" y="646735"/>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18.b.</a:t>
                </a:r>
              </a:p>
            </p:txBody>
          </p:sp>
          <p:sp>
            <p:nvSpPr>
              <p:cNvPr id="38" name="Rectangle 37">
                <a:extLst>
                  <a:ext uri="{FF2B5EF4-FFF2-40B4-BE49-F238E27FC236}">
                    <a16:creationId xmlns:a16="http://schemas.microsoft.com/office/drawing/2014/main" id="{7A076B25-DAD2-41B5-944E-A0F95BD80AF3}"/>
                  </a:ext>
                </a:extLst>
              </p:cNvPr>
              <p:cNvSpPr/>
              <p:nvPr/>
            </p:nvSpPr>
            <p:spPr>
              <a:xfrm>
                <a:off x="20948" y="1158135"/>
                <a:ext cx="5983045" cy="307777"/>
              </a:xfrm>
              <a:prstGeom prst="rect">
                <a:avLst/>
              </a:prstGeom>
            </p:spPr>
            <p:txBody>
              <a:bodyPr wrap="square">
                <a:spAutoFit/>
              </a:bodyPr>
              <a:lstStyle/>
              <a:p>
                <a:pPr algn="ctr"/>
                <a:r>
                  <a:rPr lang="en-US" sz="1400" b="1" dirty="0">
                    <a:latin typeface="+mn-lt"/>
                  </a:rPr>
                  <a:t>BROKERS; Scope of duty</a:t>
                </a:r>
              </a:p>
            </p:txBody>
          </p:sp>
        </p:grpSp>
        <p:sp>
          <p:nvSpPr>
            <p:cNvPr id="74" name="TextBox 73">
              <a:extLst>
                <a:ext uri="{FF2B5EF4-FFF2-40B4-BE49-F238E27FC236}">
                  <a16:creationId xmlns:a16="http://schemas.microsoft.com/office/drawing/2014/main" id="{A5EE1B57-252E-4DE3-BABE-99D894BE8303}"/>
                </a:ext>
              </a:extLst>
            </p:cNvPr>
            <p:cNvSpPr txBox="1"/>
            <p:nvPr/>
          </p:nvSpPr>
          <p:spPr>
            <a:xfrm>
              <a:off x="5461012" y="606419"/>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5" name="Group 64">
            <a:extLst>
              <a:ext uri="{FF2B5EF4-FFF2-40B4-BE49-F238E27FC236}">
                <a16:creationId xmlns:a16="http://schemas.microsoft.com/office/drawing/2014/main" id="{CDE8FDC8-2152-4C5E-A7AC-398D824A94BF}"/>
              </a:ext>
            </a:extLst>
          </p:cNvPr>
          <p:cNvGrpSpPr/>
          <p:nvPr/>
        </p:nvGrpSpPr>
        <p:grpSpPr>
          <a:xfrm>
            <a:off x="200595" y="1328783"/>
            <a:ext cx="5819300" cy="3107951"/>
            <a:chOff x="200595" y="1328783"/>
            <a:chExt cx="5819300" cy="3107951"/>
          </a:xfrm>
        </p:grpSpPr>
        <p:grpSp>
          <p:nvGrpSpPr>
            <p:cNvPr id="32" name="18A">
              <a:extLst>
                <a:ext uri="{FF2B5EF4-FFF2-40B4-BE49-F238E27FC236}">
                  <a16:creationId xmlns:a16="http://schemas.microsoft.com/office/drawing/2014/main" id="{A3756BC7-24BF-4FDB-903F-E7EBB92B4864}"/>
                </a:ext>
              </a:extLst>
            </p:cNvPr>
            <p:cNvGrpSpPr/>
            <p:nvPr/>
          </p:nvGrpSpPr>
          <p:grpSpPr>
            <a:xfrm>
              <a:off x="200595" y="1328783"/>
              <a:ext cx="5819300" cy="3107951"/>
              <a:chOff x="211631" y="744127"/>
              <a:chExt cx="5819300" cy="3107951"/>
            </a:xfrm>
          </p:grpSpPr>
          <p:sp>
            <p:nvSpPr>
              <p:cNvPr id="26" name="Rectangle 25">
                <a:extLst>
                  <a:ext uri="{FF2B5EF4-FFF2-40B4-BE49-F238E27FC236}">
                    <a16:creationId xmlns:a16="http://schemas.microsoft.com/office/drawing/2014/main" id="{4D86BF78-7B1F-4CA6-81CB-DA51F710AAC7}"/>
                  </a:ext>
                </a:extLst>
              </p:cNvPr>
              <p:cNvSpPr/>
              <p:nvPr/>
            </p:nvSpPr>
            <p:spPr>
              <a:xfrm>
                <a:off x="211631" y="744127"/>
                <a:ext cx="5819300" cy="3107951"/>
              </a:xfrm>
              <a:prstGeom prst="rect">
                <a:avLst/>
              </a:prstGeom>
              <a:solidFill>
                <a:schemeClr val="bg1"/>
              </a:solidFill>
              <a:ln w="19050">
                <a:solidFill>
                  <a:srgbClr val="EB6C1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b="1" dirty="0">
                  <a:latin typeface="+mn-lt"/>
                </a:endParaRPr>
              </a:p>
            </p:txBody>
          </p:sp>
          <p:sp>
            <p:nvSpPr>
              <p:cNvPr id="41" name="TextBox 15">
                <a:extLst>
                  <a:ext uri="{FF2B5EF4-FFF2-40B4-BE49-F238E27FC236}">
                    <a16:creationId xmlns:a16="http://schemas.microsoft.com/office/drawing/2014/main" id="{2030E3C1-F97D-4EB1-9251-7EB6D0C353D6}"/>
                  </a:ext>
                </a:extLst>
              </p:cNvPr>
              <p:cNvSpPr txBox="1"/>
              <p:nvPr/>
            </p:nvSpPr>
            <p:spPr>
              <a:xfrm>
                <a:off x="320522" y="2460478"/>
                <a:ext cx="5570268"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18.A.</a:t>
                </a:r>
                <a:r>
                  <a:rPr sz="1400" b="0" dirty="0">
                    <a:solidFill>
                      <a:schemeClr val="tx1"/>
                    </a:solidFill>
                  </a:rPr>
                  <a:t> Real estate brokers and agents work hard finding the right property for a buyer and the right buyer for a seller. They are entitled to be paid for providing that service that benefits everyone involved. Since the RPA is an agreement between the buyer and seller, but not the broker, the fees that real estate licensees will be paid are not found in the RPA form.</a:t>
                </a:r>
              </a:p>
            </p:txBody>
          </p:sp>
          <p:pic>
            <p:nvPicPr>
              <p:cNvPr id="42" name="Screen Shot 2018-05-31 at 10.53.54 AM.png" descr="Screen Shot 2018-05-31 at 10.53.54 AM.png">
                <a:extLst>
                  <a:ext uri="{FF2B5EF4-FFF2-40B4-BE49-F238E27FC236}">
                    <a16:creationId xmlns:a16="http://schemas.microsoft.com/office/drawing/2014/main" id="{8D201C51-907E-48A8-9B21-A9E463263FFD}"/>
                  </a:ext>
                </a:extLst>
              </p:cNvPr>
              <p:cNvPicPr>
                <a:picLocks noChangeAspect="1"/>
              </p:cNvPicPr>
              <p:nvPr/>
            </p:nvPicPr>
            <p:blipFill>
              <a:blip r:embed="rId18"/>
              <a:stretch>
                <a:fillRect/>
              </a:stretch>
            </p:blipFill>
            <p:spPr>
              <a:xfrm>
                <a:off x="243294" y="1843657"/>
                <a:ext cx="5754979" cy="449212"/>
              </a:xfrm>
              <a:prstGeom prst="rect">
                <a:avLst/>
              </a:prstGeom>
              <a:ln w="38100">
                <a:solidFill>
                  <a:schemeClr val="tx1"/>
                </a:solidFill>
                <a:miter lim="400000"/>
              </a:ln>
            </p:spPr>
          </p:pic>
          <p:sp>
            <p:nvSpPr>
              <p:cNvPr id="43" name="Rectangle 2">
                <a:extLst>
                  <a:ext uri="{FF2B5EF4-FFF2-40B4-BE49-F238E27FC236}">
                    <a16:creationId xmlns:a16="http://schemas.microsoft.com/office/drawing/2014/main" id="{000C2092-F9F7-46B0-9E50-3EF5281709ED}"/>
                  </a:ext>
                </a:extLst>
              </p:cNvPr>
              <p:cNvSpPr txBox="1"/>
              <p:nvPr/>
            </p:nvSpPr>
            <p:spPr>
              <a:xfrm>
                <a:off x="211631" y="84687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18.a.</a:t>
                </a:r>
              </a:p>
            </p:txBody>
          </p:sp>
          <p:sp>
            <p:nvSpPr>
              <p:cNvPr id="31" name="Rectangle 30">
                <a:extLst>
                  <a:ext uri="{FF2B5EF4-FFF2-40B4-BE49-F238E27FC236}">
                    <a16:creationId xmlns:a16="http://schemas.microsoft.com/office/drawing/2014/main" id="{590C9215-33C6-47E3-BF21-58B3B59A39B7}"/>
                  </a:ext>
                </a:extLst>
              </p:cNvPr>
              <p:cNvSpPr/>
              <p:nvPr/>
            </p:nvSpPr>
            <p:spPr>
              <a:xfrm>
                <a:off x="212435" y="1352473"/>
                <a:ext cx="5795918" cy="307777"/>
              </a:xfrm>
              <a:prstGeom prst="rect">
                <a:avLst/>
              </a:prstGeom>
            </p:spPr>
            <p:txBody>
              <a:bodyPr wrap="square">
                <a:spAutoFit/>
              </a:bodyPr>
              <a:lstStyle/>
              <a:p>
                <a:pPr algn="ctr"/>
                <a:r>
                  <a:rPr lang="en-US" sz="1400" b="1" dirty="0">
                    <a:latin typeface="+mn-lt"/>
                  </a:rPr>
                  <a:t>BROKERS; COMPENSATION</a:t>
                </a:r>
              </a:p>
            </p:txBody>
          </p:sp>
        </p:grpSp>
        <p:sp>
          <p:nvSpPr>
            <p:cNvPr id="76" name="TextBox 75">
              <a:extLst>
                <a:ext uri="{FF2B5EF4-FFF2-40B4-BE49-F238E27FC236}">
                  <a16:creationId xmlns:a16="http://schemas.microsoft.com/office/drawing/2014/main" id="{CF1CF1ED-B0BD-43CA-8D05-9CE09E543DBB}"/>
                </a:ext>
              </a:extLst>
            </p:cNvPr>
            <p:cNvSpPr txBox="1"/>
            <p:nvPr/>
          </p:nvSpPr>
          <p:spPr>
            <a:xfrm>
              <a:off x="5495860" y="1387498"/>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6" name="Group 65">
            <a:extLst>
              <a:ext uri="{FF2B5EF4-FFF2-40B4-BE49-F238E27FC236}">
                <a16:creationId xmlns:a16="http://schemas.microsoft.com/office/drawing/2014/main" id="{352B4E12-F33C-484B-BACF-E80459AAE437}"/>
              </a:ext>
            </a:extLst>
          </p:cNvPr>
          <p:cNvGrpSpPr/>
          <p:nvPr/>
        </p:nvGrpSpPr>
        <p:grpSpPr>
          <a:xfrm>
            <a:off x="211631" y="583425"/>
            <a:ext cx="5812442" cy="4168788"/>
            <a:chOff x="211631" y="583425"/>
            <a:chExt cx="5812442" cy="4168788"/>
          </a:xfrm>
        </p:grpSpPr>
        <p:grpSp>
          <p:nvGrpSpPr>
            <p:cNvPr id="25" name="17">
              <a:extLst>
                <a:ext uri="{FF2B5EF4-FFF2-40B4-BE49-F238E27FC236}">
                  <a16:creationId xmlns:a16="http://schemas.microsoft.com/office/drawing/2014/main" id="{4A24D473-20E8-4FB1-B963-1A47AD370B94}"/>
                </a:ext>
              </a:extLst>
            </p:cNvPr>
            <p:cNvGrpSpPr/>
            <p:nvPr/>
          </p:nvGrpSpPr>
          <p:grpSpPr>
            <a:xfrm>
              <a:off x="211631" y="583425"/>
              <a:ext cx="5812442" cy="4168788"/>
              <a:chOff x="211631" y="583425"/>
              <a:chExt cx="5812442" cy="4168788"/>
            </a:xfrm>
          </p:grpSpPr>
          <p:sp>
            <p:nvSpPr>
              <p:cNvPr id="19" name="Rectangle 18">
                <a:extLst>
                  <a:ext uri="{FF2B5EF4-FFF2-40B4-BE49-F238E27FC236}">
                    <a16:creationId xmlns:a16="http://schemas.microsoft.com/office/drawing/2014/main" id="{0BA2EA9B-44AC-49EF-995A-AD5D2967276C}"/>
                  </a:ext>
                </a:extLst>
              </p:cNvPr>
              <p:cNvSpPr/>
              <p:nvPr/>
            </p:nvSpPr>
            <p:spPr>
              <a:xfrm>
                <a:off x="212436" y="583425"/>
                <a:ext cx="5811637" cy="4168788"/>
              </a:xfrm>
              <a:prstGeom prst="rect">
                <a:avLst/>
              </a:prstGeom>
              <a:solidFill>
                <a:schemeClr val="bg1"/>
              </a:solidFill>
              <a:ln w="19050">
                <a:solidFill>
                  <a:srgbClr val="EB6C1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b="1" dirty="0">
                  <a:latin typeface="+mn-lt"/>
                </a:endParaRPr>
              </a:p>
            </p:txBody>
          </p:sp>
          <p:sp>
            <p:nvSpPr>
              <p:cNvPr id="34" name="TextBox 15">
                <a:extLst>
                  <a:ext uri="{FF2B5EF4-FFF2-40B4-BE49-F238E27FC236}">
                    <a16:creationId xmlns:a16="http://schemas.microsoft.com/office/drawing/2014/main" id="{F6422B80-2D85-4D8E-8EB2-209EE7B13B49}"/>
                  </a:ext>
                </a:extLst>
              </p:cNvPr>
              <p:cNvSpPr txBox="1"/>
              <p:nvPr/>
            </p:nvSpPr>
            <p:spPr>
              <a:xfrm>
                <a:off x="285826" y="3124965"/>
                <a:ext cx="5650039" cy="1600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17.</a:t>
                </a:r>
                <a:r>
                  <a:rPr sz="1400" b="0" dirty="0">
                    <a:solidFill>
                      <a:schemeClr val="tx1"/>
                    </a:solidFill>
                  </a:rPr>
                  <a:t> Some expenses that are part of owning a home require payments that apply whether or not the home is being sold and apply to periods of time both before and after the sale. Generally, the seller is responsible for the costs that relate to the time the seller owned the property and the buyer after the purchase is complete. Escrow will prorate amounts that are due or have been paid so that buyer and seller each pay their fair share.</a:t>
                </a:r>
              </a:p>
            </p:txBody>
          </p:sp>
          <p:pic>
            <p:nvPicPr>
              <p:cNvPr id="35" name="Screen Shot 2018-06-26 at 10.37.20 AM.png" descr="Screen Shot 2018-06-26 at 10.37.20 AM.png">
                <a:extLst>
                  <a:ext uri="{FF2B5EF4-FFF2-40B4-BE49-F238E27FC236}">
                    <a16:creationId xmlns:a16="http://schemas.microsoft.com/office/drawing/2014/main" id="{7537B147-D5DF-48B4-B553-AFF0AED46F82}"/>
                  </a:ext>
                </a:extLst>
              </p:cNvPr>
              <p:cNvPicPr>
                <a:picLocks noChangeAspect="1"/>
              </p:cNvPicPr>
              <p:nvPr/>
            </p:nvPicPr>
            <p:blipFill>
              <a:blip r:embed="rId19"/>
              <a:srcRect t="770" b="770"/>
              <a:stretch>
                <a:fillRect/>
              </a:stretch>
            </p:blipFill>
            <p:spPr>
              <a:xfrm>
                <a:off x="211631" y="1760478"/>
                <a:ext cx="5798388" cy="1106716"/>
              </a:xfrm>
              <a:prstGeom prst="rect">
                <a:avLst/>
              </a:prstGeom>
              <a:ln w="38100">
                <a:solidFill>
                  <a:schemeClr val="tx1"/>
                </a:solidFill>
                <a:miter lim="400000"/>
              </a:ln>
            </p:spPr>
          </p:pic>
          <p:sp>
            <p:nvSpPr>
              <p:cNvPr id="36" name="Rectangle 2">
                <a:extLst>
                  <a:ext uri="{FF2B5EF4-FFF2-40B4-BE49-F238E27FC236}">
                    <a16:creationId xmlns:a16="http://schemas.microsoft.com/office/drawing/2014/main" id="{C6A2DE7D-6062-466A-BFB7-016B2C4C0DD0}"/>
                  </a:ext>
                </a:extLst>
              </p:cNvPr>
              <p:cNvSpPr txBox="1"/>
              <p:nvPr/>
            </p:nvSpPr>
            <p:spPr>
              <a:xfrm>
                <a:off x="211631" y="730553"/>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17.</a:t>
                </a:r>
              </a:p>
            </p:txBody>
          </p:sp>
          <p:sp>
            <p:nvSpPr>
              <p:cNvPr id="24" name="Rectangle 23">
                <a:extLst>
                  <a:ext uri="{FF2B5EF4-FFF2-40B4-BE49-F238E27FC236}">
                    <a16:creationId xmlns:a16="http://schemas.microsoft.com/office/drawing/2014/main" id="{70E505E1-47BE-4EBD-877D-FF371BBE0FDA}"/>
                  </a:ext>
                </a:extLst>
              </p:cNvPr>
              <p:cNvSpPr/>
              <p:nvPr/>
            </p:nvSpPr>
            <p:spPr>
              <a:xfrm>
                <a:off x="211631" y="1320044"/>
                <a:ext cx="5806299" cy="307777"/>
              </a:xfrm>
              <a:prstGeom prst="rect">
                <a:avLst/>
              </a:prstGeom>
            </p:spPr>
            <p:txBody>
              <a:bodyPr wrap="square">
                <a:spAutoFit/>
              </a:bodyPr>
              <a:lstStyle/>
              <a:p>
                <a:pPr algn="ctr"/>
                <a:r>
                  <a:rPr lang="en-US" sz="1400" b="1" dirty="0">
                    <a:latin typeface="+mn-lt"/>
                  </a:rPr>
                  <a:t>PRORATIONS OF PROPERTY TAXES AND OTHER ITEMS</a:t>
                </a:r>
              </a:p>
            </p:txBody>
          </p:sp>
        </p:grpSp>
        <p:sp>
          <p:nvSpPr>
            <p:cNvPr id="78" name="TextBox 77">
              <a:extLst>
                <a:ext uri="{FF2B5EF4-FFF2-40B4-BE49-F238E27FC236}">
                  <a16:creationId xmlns:a16="http://schemas.microsoft.com/office/drawing/2014/main" id="{AF01D6A2-10DB-4CA4-82B7-9ED1DC10FB70}"/>
                </a:ext>
              </a:extLst>
            </p:cNvPr>
            <p:cNvSpPr txBox="1"/>
            <p:nvPr/>
          </p:nvSpPr>
          <p:spPr>
            <a:xfrm>
              <a:off x="5401746" y="644981"/>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7" name="Group 66">
            <a:extLst>
              <a:ext uri="{FF2B5EF4-FFF2-40B4-BE49-F238E27FC236}">
                <a16:creationId xmlns:a16="http://schemas.microsoft.com/office/drawing/2014/main" id="{BECE6EDA-5DBA-4A41-863F-939342C13E8B}"/>
              </a:ext>
            </a:extLst>
          </p:cNvPr>
          <p:cNvGrpSpPr/>
          <p:nvPr/>
        </p:nvGrpSpPr>
        <p:grpSpPr>
          <a:xfrm>
            <a:off x="285826" y="583426"/>
            <a:ext cx="5765658" cy="3151878"/>
            <a:chOff x="285826" y="583426"/>
            <a:chExt cx="5765658" cy="3151878"/>
          </a:xfrm>
        </p:grpSpPr>
        <p:grpSp>
          <p:nvGrpSpPr>
            <p:cNvPr id="18" name="16">
              <a:extLst>
                <a:ext uri="{FF2B5EF4-FFF2-40B4-BE49-F238E27FC236}">
                  <a16:creationId xmlns:a16="http://schemas.microsoft.com/office/drawing/2014/main" id="{3A5561A3-D8AE-4826-BB82-6240B339FD3A}"/>
                </a:ext>
              </a:extLst>
            </p:cNvPr>
            <p:cNvGrpSpPr/>
            <p:nvPr/>
          </p:nvGrpSpPr>
          <p:grpSpPr>
            <a:xfrm>
              <a:off x="285826" y="583426"/>
              <a:ext cx="5765658" cy="3151878"/>
              <a:chOff x="285826" y="583426"/>
              <a:chExt cx="5765658" cy="3151878"/>
            </a:xfrm>
          </p:grpSpPr>
          <p:sp>
            <p:nvSpPr>
              <p:cNvPr id="16" name="Rectangle 15">
                <a:extLst>
                  <a:ext uri="{FF2B5EF4-FFF2-40B4-BE49-F238E27FC236}">
                    <a16:creationId xmlns:a16="http://schemas.microsoft.com/office/drawing/2014/main" id="{F7A700FD-116E-4170-B22F-1C473EE821EE}"/>
                  </a:ext>
                </a:extLst>
              </p:cNvPr>
              <p:cNvSpPr/>
              <p:nvPr/>
            </p:nvSpPr>
            <p:spPr>
              <a:xfrm>
                <a:off x="293914" y="583426"/>
                <a:ext cx="5741045" cy="3151878"/>
              </a:xfrm>
              <a:prstGeom prst="rect">
                <a:avLst/>
              </a:prstGeom>
              <a:solidFill>
                <a:schemeClr val="bg1"/>
              </a:solidFill>
              <a:ln w="19050">
                <a:solidFill>
                  <a:srgbClr val="EB6C1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b="1" dirty="0">
                  <a:latin typeface="+mn-lt"/>
                </a:endParaRPr>
              </a:p>
            </p:txBody>
          </p:sp>
          <p:sp>
            <p:nvSpPr>
              <p:cNvPr id="27" name="TextBox 14">
                <a:extLst>
                  <a:ext uri="{FF2B5EF4-FFF2-40B4-BE49-F238E27FC236}">
                    <a16:creationId xmlns:a16="http://schemas.microsoft.com/office/drawing/2014/main" id="{AE0F7F3F-5E38-4E3E-A21C-404893545370}"/>
                  </a:ext>
                </a:extLst>
              </p:cNvPr>
              <p:cNvSpPr txBox="1"/>
              <p:nvPr/>
            </p:nvSpPr>
            <p:spPr>
              <a:xfrm>
                <a:off x="293914" y="1206499"/>
                <a:ext cx="5757570" cy="246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pPr algn="ctr"/>
                <a:r>
                  <a:rPr sz="1400" dirty="0"/>
                  <a:t>REPAIRS</a:t>
                </a:r>
              </a:p>
            </p:txBody>
          </p:sp>
          <p:sp>
            <p:nvSpPr>
              <p:cNvPr id="28" name="TextBox 15">
                <a:extLst>
                  <a:ext uri="{FF2B5EF4-FFF2-40B4-BE49-F238E27FC236}">
                    <a16:creationId xmlns:a16="http://schemas.microsoft.com/office/drawing/2014/main" id="{7A5409FE-7F83-40B7-9CC4-0ED39416E22E}"/>
                  </a:ext>
                </a:extLst>
              </p:cNvPr>
              <p:cNvSpPr txBox="1"/>
              <p:nvPr/>
            </p:nvSpPr>
            <p:spPr>
              <a:xfrm>
                <a:off x="285826" y="2538266"/>
                <a:ext cx="5749133" cy="1169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16. </a:t>
                </a:r>
                <a:r>
                  <a:rPr sz="1400" b="0" dirty="0">
                    <a:solidFill>
                      <a:schemeClr val="tx1"/>
                    </a:solidFill>
                  </a:rPr>
                  <a:t>If the contract or an addendum, like the Request for Repairs, (C.A.R. Form RR) requires the seller to make repairs, they should be done before the buyer’s final verification</a:t>
                </a:r>
                <a:r>
                  <a:rPr sz="1400" b="0" i="1" dirty="0">
                    <a:solidFill>
                      <a:schemeClr val="tx1"/>
                    </a:solidFill>
                  </a:rPr>
                  <a:t> (see </a:t>
                </a:r>
                <a:r>
                  <a:rPr sz="1400" b="0" dirty="0">
                    <a:solidFill>
                      <a:schemeClr val="tx1"/>
                    </a:solidFill>
                    <a:uFill>
                      <a:solidFill>
                        <a:srgbClr val="0000FF"/>
                      </a:solidFill>
                    </a:uFill>
                  </a:rPr>
                  <a:t>paragraph 15</a:t>
                </a:r>
                <a:r>
                  <a:rPr sz="1400" b="0" i="1" dirty="0">
                    <a:solidFill>
                      <a:schemeClr val="tx1"/>
                    </a:solidFill>
                  </a:rPr>
                  <a:t>)</a:t>
                </a:r>
                <a:r>
                  <a:rPr sz="1400" b="0" dirty="0">
                    <a:solidFill>
                      <a:schemeClr val="tx1"/>
                    </a:solidFill>
                  </a:rPr>
                  <a:t>. Seller is allowed to do the repairs or hire others to do them. Seller should provide buyer with invoices and paid receipts.</a:t>
                </a:r>
              </a:p>
            </p:txBody>
          </p:sp>
          <p:pic>
            <p:nvPicPr>
              <p:cNvPr id="29" name="Screen Shot 2018-05-31 at 10.51.36 AM.png" descr="Screen Shot 2018-05-31 at 10.51.36 AM.png">
                <a:extLst>
                  <a:ext uri="{FF2B5EF4-FFF2-40B4-BE49-F238E27FC236}">
                    <a16:creationId xmlns:a16="http://schemas.microsoft.com/office/drawing/2014/main" id="{7AAF7F72-01F2-439D-98AA-79DC902D1FB8}"/>
                  </a:ext>
                </a:extLst>
              </p:cNvPr>
              <p:cNvPicPr>
                <a:picLocks noChangeAspect="1"/>
              </p:cNvPicPr>
              <p:nvPr/>
            </p:nvPicPr>
            <p:blipFill>
              <a:blip r:embed="rId20"/>
              <a:srcRect t="1136"/>
              <a:stretch>
                <a:fillRect/>
              </a:stretch>
            </p:blipFill>
            <p:spPr>
              <a:xfrm>
                <a:off x="302153" y="1619572"/>
                <a:ext cx="5721920" cy="727790"/>
              </a:xfrm>
              <a:prstGeom prst="rect">
                <a:avLst/>
              </a:prstGeom>
              <a:ln w="38100">
                <a:solidFill>
                  <a:schemeClr val="tx1"/>
                </a:solidFill>
                <a:miter lim="400000"/>
              </a:ln>
            </p:spPr>
          </p:pic>
          <p:sp>
            <p:nvSpPr>
              <p:cNvPr id="30" name="Rectangle 2">
                <a:extLst>
                  <a:ext uri="{FF2B5EF4-FFF2-40B4-BE49-F238E27FC236}">
                    <a16:creationId xmlns:a16="http://schemas.microsoft.com/office/drawing/2014/main" id="{4FAE57DE-8737-4022-AF17-575A5C654E83}"/>
                  </a:ext>
                </a:extLst>
              </p:cNvPr>
              <p:cNvSpPr txBox="1"/>
              <p:nvPr/>
            </p:nvSpPr>
            <p:spPr>
              <a:xfrm>
                <a:off x="285826" y="65933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16.</a:t>
                </a:r>
              </a:p>
            </p:txBody>
          </p:sp>
        </p:grpSp>
        <p:sp>
          <p:nvSpPr>
            <p:cNvPr id="80" name="TextBox 79">
              <a:extLst>
                <a:ext uri="{FF2B5EF4-FFF2-40B4-BE49-F238E27FC236}">
                  <a16:creationId xmlns:a16="http://schemas.microsoft.com/office/drawing/2014/main" id="{B4C3BF7E-CD90-4616-A86D-CF0A6219FF54}"/>
                </a:ext>
              </a:extLst>
            </p:cNvPr>
            <p:cNvSpPr txBox="1"/>
            <p:nvPr/>
          </p:nvSpPr>
          <p:spPr>
            <a:xfrm>
              <a:off x="5438052" y="624812"/>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73" name="Group 72">
            <a:extLst>
              <a:ext uri="{FF2B5EF4-FFF2-40B4-BE49-F238E27FC236}">
                <a16:creationId xmlns:a16="http://schemas.microsoft.com/office/drawing/2014/main" id="{CA9CA370-9ECA-411C-B823-762E9E8DB63E}"/>
              </a:ext>
            </a:extLst>
          </p:cNvPr>
          <p:cNvGrpSpPr/>
          <p:nvPr/>
        </p:nvGrpSpPr>
        <p:grpSpPr>
          <a:xfrm>
            <a:off x="-14325" y="283030"/>
            <a:ext cx="6022679" cy="3675607"/>
            <a:chOff x="-14325" y="283030"/>
            <a:chExt cx="6022679" cy="3675607"/>
          </a:xfrm>
        </p:grpSpPr>
        <p:grpSp>
          <p:nvGrpSpPr>
            <p:cNvPr id="15" name="15">
              <a:extLst>
                <a:ext uri="{FF2B5EF4-FFF2-40B4-BE49-F238E27FC236}">
                  <a16:creationId xmlns:a16="http://schemas.microsoft.com/office/drawing/2014/main" id="{8043C1A6-321F-4217-8E87-3AE74FE0D467}"/>
                </a:ext>
              </a:extLst>
            </p:cNvPr>
            <p:cNvGrpSpPr/>
            <p:nvPr/>
          </p:nvGrpSpPr>
          <p:grpSpPr>
            <a:xfrm>
              <a:off x="-14325" y="283030"/>
              <a:ext cx="6022679" cy="3675607"/>
              <a:chOff x="-14325" y="283030"/>
              <a:chExt cx="6022679" cy="3675607"/>
            </a:xfrm>
          </p:grpSpPr>
          <p:sp>
            <p:nvSpPr>
              <p:cNvPr id="13" name="Rectangle 12">
                <a:extLst>
                  <a:ext uri="{FF2B5EF4-FFF2-40B4-BE49-F238E27FC236}">
                    <a16:creationId xmlns:a16="http://schemas.microsoft.com/office/drawing/2014/main" id="{D3941112-1FFB-4B4D-8FE4-35B2F7C3175B}"/>
                  </a:ext>
                </a:extLst>
              </p:cNvPr>
              <p:cNvSpPr/>
              <p:nvPr/>
            </p:nvSpPr>
            <p:spPr>
              <a:xfrm>
                <a:off x="12280" y="283030"/>
                <a:ext cx="5996074" cy="3675607"/>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21" name="TextBox 15">
                <a:extLst>
                  <a:ext uri="{FF2B5EF4-FFF2-40B4-BE49-F238E27FC236}">
                    <a16:creationId xmlns:a16="http://schemas.microsoft.com/office/drawing/2014/main" id="{91CB8B1C-D7D7-46FD-8F29-CCD6C80758AE}"/>
                  </a:ext>
                </a:extLst>
              </p:cNvPr>
              <p:cNvSpPr txBox="1"/>
              <p:nvPr/>
            </p:nvSpPr>
            <p:spPr>
              <a:xfrm>
                <a:off x="212437" y="2036812"/>
                <a:ext cx="5761950"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sz="1400" dirty="0">
                    <a:solidFill>
                      <a:schemeClr val="tx1"/>
                    </a:solidFill>
                  </a:rPr>
                  <a:t>15</a:t>
                </a:r>
                <a:r>
                  <a:rPr sz="1400" b="0" dirty="0">
                    <a:solidFill>
                      <a:schemeClr val="tx1"/>
                    </a:solidFill>
                  </a:rPr>
                  <a:t>. What is the purpose of the final verification? Simply to make sure that everything that has been agreed to has been done. If a tenant is supposed to leave, the buyer wants to make sure the tenant is gone. If the seller agreed to repair the roof or fix the furnace, the buyer is given a chance to check it out before paying the purchase price. The final “inspection” should not be used to look for previously undiscovered defects or new excuses to get out of the contract; just to verify that what was suppose to be done, is done.</a:t>
                </a:r>
              </a:p>
            </p:txBody>
          </p:sp>
          <p:pic>
            <p:nvPicPr>
              <p:cNvPr id="22" name="Screen Shot 2018-05-31 at 10.50.21 AM.png" descr="Screen Shot 2018-05-31 at 10.50.21 AM.png">
                <a:extLst>
                  <a:ext uri="{FF2B5EF4-FFF2-40B4-BE49-F238E27FC236}">
                    <a16:creationId xmlns:a16="http://schemas.microsoft.com/office/drawing/2014/main" id="{B4471FDC-1C7C-4CDD-8F3E-5ACEE5401C1B}"/>
                  </a:ext>
                </a:extLst>
              </p:cNvPr>
              <p:cNvPicPr>
                <a:picLocks noChangeAspect="1"/>
              </p:cNvPicPr>
              <p:nvPr/>
            </p:nvPicPr>
            <p:blipFill>
              <a:blip r:embed="rId21"/>
              <a:stretch>
                <a:fillRect/>
              </a:stretch>
            </p:blipFill>
            <p:spPr>
              <a:xfrm>
                <a:off x="44938" y="1332075"/>
                <a:ext cx="5940334" cy="449634"/>
              </a:xfrm>
              <a:prstGeom prst="rect">
                <a:avLst/>
              </a:prstGeom>
              <a:ln w="38100">
                <a:solidFill>
                  <a:schemeClr val="tx1"/>
                </a:solidFill>
                <a:miter lim="400000"/>
              </a:ln>
            </p:spPr>
          </p:pic>
          <p:sp>
            <p:nvSpPr>
              <p:cNvPr id="23" name="Rectangle 2">
                <a:extLst>
                  <a:ext uri="{FF2B5EF4-FFF2-40B4-BE49-F238E27FC236}">
                    <a16:creationId xmlns:a16="http://schemas.microsoft.com/office/drawing/2014/main" id="{1C7E7937-045F-43FF-8BAD-DE6A3011C246}"/>
                  </a:ext>
                </a:extLst>
              </p:cNvPr>
              <p:cNvSpPr txBox="1"/>
              <p:nvPr/>
            </p:nvSpPr>
            <p:spPr>
              <a:xfrm>
                <a:off x="12280" y="368354"/>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15.</a:t>
                </a:r>
              </a:p>
            </p:txBody>
          </p:sp>
          <p:sp>
            <p:nvSpPr>
              <p:cNvPr id="14" name="Rectangle 13">
                <a:extLst>
                  <a:ext uri="{FF2B5EF4-FFF2-40B4-BE49-F238E27FC236}">
                    <a16:creationId xmlns:a16="http://schemas.microsoft.com/office/drawing/2014/main" id="{90A3D3DE-F047-4792-90C1-F4011E5FA465}"/>
                  </a:ext>
                </a:extLst>
              </p:cNvPr>
              <p:cNvSpPr/>
              <p:nvPr/>
            </p:nvSpPr>
            <p:spPr>
              <a:xfrm>
                <a:off x="-14325" y="915523"/>
                <a:ext cx="6012598" cy="307777"/>
              </a:xfrm>
              <a:prstGeom prst="rect">
                <a:avLst/>
              </a:prstGeom>
            </p:spPr>
            <p:txBody>
              <a:bodyPr wrap="square">
                <a:spAutoFit/>
              </a:bodyPr>
              <a:lstStyle/>
              <a:p>
                <a:pPr algn="ctr"/>
                <a:r>
                  <a:rPr lang="en-US" sz="1400" b="1" dirty="0">
                    <a:latin typeface="+mn-lt"/>
                  </a:rPr>
                  <a:t>FINAL VERIFICATION OF CONDITION</a:t>
                </a:r>
              </a:p>
            </p:txBody>
          </p:sp>
        </p:grpSp>
        <p:sp>
          <p:nvSpPr>
            <p:cNvPr id="82" name="TextBox 81">
              <a:extLst>
                <a:ext uri="{FF2B5EF4-FFF2-40B4-BE49-F238E27FC236}">
                  <a16:creationId xmlns:a16="http://schemas.microsoft.com/office/drawing/2014/main" id="{7A8D6D1F-CAA2-47E5-87DA-4662281BDCB4}"/>
                </a:ext>
              </a:extLst>
            </p:cNvPr>
            <p:cNvSpPr txBox="1"/>
            <p:nvPr/>
          </p:nvSpPr>
          <p:spPr>
            <a:xfrm>
              <a:off x="5419899" y="358381"/>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5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6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6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6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6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72" restart="whenNotActive" fill="hold" evtFilter="cancelBubble" nodeType="interactiveSeq">
                <p:stCondLst>
                  <p:cond evt="onClick" delay="0">
                    <p:tgtEl>
                      <p:spTgt spid="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73"/>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997EA-FDF5-4E6D-A2A1-CA12A02F3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878" y="19008"/>
            <a:ext cx="5014452" cy="6858000"/>
          </a:xfrm>
          <a:prstGeom prst="rect">
            <a:avLst/>
          </a:prstGeom>
        </p:spPr>
      </p:pic>
      <p:sp>
        <p:nvSpPr>
          <p:cNvPr id="334"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grpSp>
        <p:nvGrpSpPr>
          <p:cNvPr id="349" name="Group"/>
          <p:cNvGrpSpPr/>
          <p:nvPr/>
        </p:nvGrpSpPr>
        <p:grpSpPr>
          <a:xfrm>
            <a:off x="-5" y="6334204"/>
            <a:ext cx="12192008" cy="542804"/>
            <a:chOff x="0" y="0"/>
            <a:chExt cx="12192006" cy="542803"/>
          </a:xfrm>
        </p:grpSpPr>
        <p:sp>
          <p:nvSpPr>
            <p:cNvPr id="346"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347"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348"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7" name="TextBox 14">
            <a:extLst>
              <a:ext uri="{FF2B5EF4-FFF2-40B4-BE49-F238E27FC236}">
                <a16:creationId xmlns:a16="http://schemas.microsoft.com/office/drawing/2014/main" id="{ADABAB43-9250-4909-AA2C-008C1AAFDC7C}"/>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A9439B9F-289B-4ECB-8505-BB24E9FBEC65}"/>
              </a:ext>
            </a:extLst>
          </p:cNvPr>
          <p:cNvSpPr txBox="1"/>
          <p:nvPr/>
        </p:nvSpPr>
        <p:spPr>
          <a:xfrm>
            <a:off x="249382" y="258618"/>
            <a:ext cx="5524210" cy="925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p.8.</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E39D6B64-D6A5-4051-AB87-B9A4D23089EF}"/>
              </a:ext>
            </a:extLst>
          </p:cNvPr>
          <p:cNvSpPr txBox="1"/>
          <p:nvPr/>
        </p:nvSpPr>
        <p:spPr>
          <a:xfrm>
            <a:off x="249382" y="2779686"/>
            <a:ext cx="5748891"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20 – Joint Escrow Instructions to Escrow Holder, (cont.) C-E</a:t>
            </a:r>
          </a:p>
          <a:p>
            <a:pPr marL="0" marR="0" indent="0" algn="l" defTabSz="914400" rtl="0" fontAlgn="auto" latinLnBrk="0" hangingPunct="0">
              <a:lnSpc>
                <a:spcPct val="100000"/>
              </a:lnSpc>
              <a:spcBef>
                <a:spcPts val="0"/>
              </a:spcBef>
              <a:spcAft>
                <a:spcPts val="0"/>
              </a:spcAft>
              <a:buClrTx/>
              <a:buSzTx/>
              <a:buFontTx/>
              <a:buNone/>
              <a:tabLst/>
            </a:pPr>
            <a:r>
              <a:rPr lang="en-US" dirty="0"/>
              <a:t>21 – Remedies for Buyer’s Breach of Contract, A-B</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22 – Dispute Resolution, A-C(1)</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blue dot for 20C">
            <a:extLst>
              <a:ext uri="{FF2B5EF4-FFF2-40B4-BE49-F238E27FC236}">
                <a16:creationId xmlns:a16="http://schemas.microsoft.com/office/drawing/2014/main" id="{25077AB9-A526-459E-B569-C84CC2A0D5C7}"/>
              </a:ext>
            </a:extLst>
          </p:cNvPr>
          <p:cNvSpPr/>
          <p:nvPr/>
        </p:nvSpPr>
        <p:spPr>
          <a:xfrm>
            <a:off x="6206581" y="452433"/>
            <a:ext cx="182880" cy="180109"/>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for 20D">
            <a:extLst>
              <a:ext uri="{FF2B5EF4-FFF2-40B4-BE49-F238E27FC236}">
                <a16:creationId xmlns:a16="http://schemas.microsoft.com/office/drawing/2014/main" id="{DF6CCCDF-F3BC-46EB-B03B-8C2562D1FCFF}"/>
              </a:ext>
            </a:extLst>
          </p:cNvPr>
          <p:cNvSpPr/>
          <p:nvPr/>
        </p:nvSpPr>
        <p:spPr>
          <a:xfrm>
            <a:off x="6206581" y="940744"/>
            <a:ext cx="182880" cy="18697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for 20E">
            <a:extLst>
              <a:ext uri="{FF2B5EF4-FFF2-40B4-BE49-F238E27FC236}">
                <a16:creationId xmlns:a16="http://schemas.microsoft.com/office/drawing/2014/main" id="{BF5F390B-BF4C-44BC-A731-013CDEBF43AC}"/>
              </a:ext>
            </a:extLst>
          </p:cNvPr>
          <p:cNvSpPr/>
          <p:nvPr/>
        </p:nvSpPr>
        <p:spPr>
          <a:xfrm>
            <a:off x="6206581" y="1256969"/>
            <a:ext cx="182880" cy="18201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for 21A">
            <a:extLst>
              <a:ext uri="{FF2B5EF4-FFF2-40B4-BE49-F238E27FC236}">
                <a16:creationId xmlns:a16="http://schemas.microsoft.com/office/drawing/2014/main" id="{61D9E552-A0BB-40F5-89D8-9B7FE9727AC4}"/>
              </a:ext>
            </a:extLst>
          </p:cNvPr>
          <p:cNvSpPr/>
          <p:nvPr/>
        </p:nvSpPr>
        <p:spPr>
          <a:xfrm>
            <a:off x="6204767" y="1585415"/>
            <a:ext cx="182880" cy="18288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for 21B">
            <a:extLst>
              <a:ext uri="{FF2B5EF4-FFF2-40B4-BE49-F238E27FC236}">
                <a16:creationId xmlns:a16="http://schemas.microsoft.com/office/drawing/2014/main" id="{1020FADA-DBA7-402B-8F17-6765141C2B47}"/>
              </a:ext>
            </a:extLst>
          </p:cNvPr>
          <p:cNvSpPr/>
          <p:nvPr/>
        </p:nvSpPr>
        <p:spPr>
          <a:xfrm>
            <a:off x="6213698" y="1889409"/>
            <a:ext cx="182880" cy="18288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for 22A">
            <a:extLst>
              <a:ext uri="{FF2B5EF4-FFF2-40B4-BE49-F238E27FC236}">
                <a16:creationId xmlns:a16="http://schemas.microsoft.com/office/drawing/2014/main" id="{C6E13B97-9A06-4CFF-A7DE-01368E3B4F67}"/>
              </a:ext>
            </a:extLst>
          </p:cNvPr>
          <p:cNvSpPr/>
          <p:nvPr/>
        </p:nvSpPr>
        <p:spPr>
          <a:xfrm>
            <a:off x="6239569" y="2917681"/>
            <a:ext cx="182880" cy="18293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for 22B">
            <a:extLst>
              <a:ext uri="{FF2B5EF4-FFF2-40B4-BE49-F238E27FC236}">
                <a16:creationId xmlns:a16="http://schemas.microsoft.com/office/drawing/2014/main" id="{356E84D1-AE4B-4E0B-B4EC-3AB2EF539CF7}"/>
              </a:ext>
            </a:extLst>
          </p:cNvPr>
          <p:cNvSpPr/>
          <p:nvPr/>
        </p:nvSpPr>
        <p:spPr>
          <a:xfrm>
            <a:off x="6234878" y="3624490"/>
            <a:ext cx="182880" cy="17917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for 22C">
            <a:extLst>
              <a:ext uri="{FF2B5EF4-FFF2-40B4-BE49-F238E27FC236}">
                <a16:creationId xmlns:a16="http://schemas.microsoft.com/office/drawing/2014/main" id="{9CE3076F-8DCA-45DC-8A1F-9067C0B466D6}"/>
              </a:ext>
            </a:extLst>
          </p:cNvPr>
          <p:cNvSpPr/>
          <p:nvPr/>
        </p:nvSpPr>
        <p:spPr>
          <a:xfrm>
            <a:off x="6233725" y="5778272"/>
            <a:ext cx="182880" cy="18293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22" name="Group 21">
            <a:extLst>
              <a:ext uri="{FF2B5EF4-FFF2-40B4-BE49-F238E27FC236}">
                <a16:creationId xmlns:a16="http://schemas.microsoft.com/office/drawing/2014/main" id="{51937DC3-36E7-4026-84AA-1A470D3550F9}"/>
              </a:ext>
            </a:extLst>
          </p:cNvPr>
          <p:cNvGrpSpPr/>
          <p:nvPr/>
        </p:nvGrpSpPr>
        <p:grpSpPr>
          <a:xfrm>
            <a:off x="11731" y="3302308"/>
            <a:ext cx="6034297" cy="3050279"/>
            <a:chOff x="11731" y="3302308"/>
            <a:chExt cx="6034297" cy="3050279"/>
          </a:xfrm>
        </p:grpSpPr>
        <p:grpSp>
          <p:nvGrpSpPr>
            <p:cNvPr id="61" name="22C">
              <a:extLst>
                <a:ext uri="{FF2B5EF4-FFF2-40B4-BE49-F238E27FC236}">
                  <a16:creationId xmlns:a16="http://schemas.microsoft.com/office/drawing/2014/main" id="{8187809B-7D36-4331-9CC8-81E6FCAEF98D}"/>
                </a:ext>
              </a:extLst>
            </p:cNvPr>
            <p:cNvGrpSpPr/>
            <p:nvPr/>
          </p:nvGrpSpPr>
          <p:grpSpPr>
            <a:xfrm>
              <a:off x="11731" y="3302308"/>
              <a:ext cx="6034297" cy="3050279"/>
              <a:chOff x="-6760" y="301190"/>
              <a:chExt cx="6034297" cy="3050279"/>
            </a:xfrm>
          </p:grpSpPr>
          <p:sp>
            <p:nvSpPr>
              <p:cNvPr id="59" name="Rectangle 58">
                <a:extLst>
                  <a:ext uri="{FF2B5EF4-FFF2-40B4-BE49-F238E27FC236}">
                    <a16:creationId xmlns:a16="http://schemas.microsoft.com/office/drawing/2014/main" id="{2F5FFF7E-6AEA-4962-8F0B-768E03377A4A}"/>
                  </a:ext>
                </a:extLst>
              </p:cNvPr>
              <p:cNvSpPr/>
              <p:nvPr/>
            </p:nvSpPr>
            <p:spPr>
              <a:xfrm>
                <a:off x="-6267" y="301190"/>
                <a:ext cx="6033804" cy="3031965"/>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69" name="TextBox 15">
                <a:extLst>
                  <a:ext uri="{FF2B5EF4-FFF2-40B4-BE49-F238E27FC236}">
                    <a16:creationId xmlns:a16="http://schemas.microsoft.com/office/drawing/2014/main" id="{299B74D9-F749-4939-A3C2-58D936448243}"/>
                  </a:ext>
                </a:extLst>
              </p:cNvPr>
              <p:cNvSpPr txBox="1"/>
              <p:nvPr/>
            </p:nvSpPr>
            <p:spPr>
              <a:xfrm>
                <a:off x="12280" y="1966479"/>
                <a:ext cx="5914002"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22.C. </a:t>
                </a:r>
                <a:r>
                  <a:rPr sz="1400" b="0" dirty="0">
                    <a:solidFill>
                      <a:schemeClr val="tx1"/>
                    </a:solidFill>
                  </a:rPr>
                  <a:t>Paragraph 22.A. requires the buyer and seller to attempt to resolve any disputes through mediation before going to court or an arbitration. Some disputes may be more efficiently resolved elsewhere, such as small claims court or may be legally required to be resolved elsewhere, such as by a probate court, or a judge hearing an eviction. This paragraph states when it is okay to skip mediation and arbitration.</a:t>
                </a:r>
              </a:p>
            </p:txBody>
          </p:sp>
          <p:pic>
            <p:nvPicPr>
              <p:cNvPr id="71" name="Screen Shot 2018-05-31 at 11.13.08 AM.png" descr="Screen Shot 2018-05-31 at 11.13.08 AM.png">
                <a:extLst>
                  <a:ext uri="{FF2B5EF4-FFF2-40B4-BE49-F238E27FC236}">
                    <a16:creationId xmlns:a16="http://schemas.microsoft.com/office/drawing/2014/main" id="{6B5A04D7-0F09-465A-8274-484014F3DA78}"/>
                  </a:ext>
                </a:extLst>
              </p:cNvPr>
              <p:cNvPicPr>
                <a:picLocks noChangeAspect="1"/>
              </p:cNvPicPr>
              <p:nvPr/>
            </p:nvPicPr>
            <p:blipFill>
              <a:blip r:embed="rId14"/>
              <a:stretch>
                <a:fillRect/>
              </a:stretch>
            </p:blipFill>
            <p:spPr>
              <a:xfrm>
                <a:off x="75514" y="1210048"/>
                <a:ext cx="5862994" cy="564786"/>
              </a:xfrm>
              <a:prstGeom prst="rect">
                <a:avLst/>
              </a:prstGeom>
              <a:ln w="12700">
                <a:solidFill>
                  <a:schemeClr val="tx1"/>
                </a:solidFill>
                <a:miter lim="400000"/>
              </a:ln>
            </p:spPr>
          </p:pic>
          <p:sp>
            <p:nvSpPr>
              <p:cNvPr id="72" name="Rectangle 2">
                <a:extLst>
                  <a:ext uri="{FF2B5EF4-FFF2-40B4-BE49-F238E27FC236}">
                    <a16:creationId xmlns:a16="http://schemas.microsoft.com/office/drawing/2014/main" id="{016796C2-51AE-431C-9598-91CDCA3AB313}"/>
                  </a:ext>
                </a:extLst>
              </p:cNvPr>
              <p:cNvSpPr txBox="1"/>
              <p:nvPr/>
            </p:nvSpPr>
            <p:spPr>
              <a:xfrm>
                <a:off x="4095" y="410510"/>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22.C.</a:t>
                </a:r>
              </a:p>
            </p:txBody>
          </p:sp>
          <p:sp>
            <p:nvSpPr>
              <p:cNvPr id="60" name="Rectangle 59">
                <a:extLst>
                  <a:ext uri="{FF2B5EF4-FFF2-40B4-BE49-F238E27FC236}">
                    <a16:creationId xmlns:a16="http://schemas.microsoft.com/office/drawing/2014/main" id="{926F126C-A900-47CA-B8CB-491264247468}"/>
                  </a:ext>
                </a:extLst>
              </p:cNvPr>
              <p:cNvSpPr/>
              <p:nvPr/>
            </p:nvSpPr>
            <p:spPr>
              <a:xfrm>
                <a:off x="-6760" y="825176"/>
                <a:ext cx="6027542" cy="307777"/>
              </a:xfrm>
              <a:prstGeom prst="rect">
                <a:avLst/>
              </a:prstGeom>
            </p:spPr>
            <p:txBody>
              <a:bodyPr wrap="square">
                <a:spAutoFit/>
              </a:bodyPr>
              <a:lstStyle/>
              <a:p>
                <a:pPr algn="ctr"/>
                <a:r>
                  <a:rPr lang="en-US" sz="1400" b="1" dirty="0"/>
                  <a:t>DISPUTE RESOLUTION - ADDITIONAL MEDIATION AND ARBITRATION TERMS</a:t>
                </a:r>
              </a:p>
            </p:txBody>
          </p:sp>
        </p:grpSp>
        <p:sp>
          <p:nvSpPr>
            <p:cNvPr id="67" name="TextBox 66">
              <a:extLst>
                <a:ext uri="{FF2B5EF4-FFF2-40B4-BE49-F238E27FC236}">
                  <a16:creationId xmlns:a16="http://schemas.microsoft.com/office/drawing/2014/main" id="{0EAE9005-B7D5-470E-833F-F75D1DA4399F}"/>
                </a:ext>
              </a:extLst>
            </p:cNvPr>
            <p:cNvSpPr txBox="1"/>
            <p:nvPr/>
          </p:nvSpPr>
          <p:spPr>
            <a:xfrm>
              <a:off x="5441039" y="3367585"/>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9" name="Group 28">
            <a:extLst>
              <a:ext uri="{FF2B5EF4-FFF2-40B4-BE49-F238E27FC236}">
                <a16:creationId xmlns:a16="http://schemas.microsoft.com/office/drawing/2014/main" id="{CCCE0CCE-2F95-4CF1-9E88-62116A7A64FA}"/>
              </a:ext>
            </a:extLst>
          </p:cNvPr>
          <p:cNvGrpSpPr/>
          <p:nvPr/>
        </p:nvGrpSpPr>
        <p:grpSpPr>
          <a:xfrm>
            <a:off x="-6760" y="144372"/>
            <a:ext cx="6027542" cy="5248579"/>
            <a:chOff x="-6760" y="144372"/>
            <a:chExt cx="6027542" cy="5248579"/>
          </a:xfrm>
        </p:grpSpPr>
        <p:grpSp>
          <p:nvGrpSpPr>
            <p:cNvPr id="54" name="22B">
              <a:extLst>
                <a:ext uri="{FF2B5EF4-FFF2-40B4-BE49-F238E27FC236}">
                  <a16:creationId xmlns:a16="http://schemas.microsoft.com/office/drawing/2014/main" id="{85C83E79-36A6-45C6-8076-14687C966068}"/>
                </a:ext>
              </a:extLst>
            </p:cNvPr>
            <p:cNvGrpSpPr/>
            <p:nvPr/>
          </p:nvGrpSpPr>
          <p:grpSpPr>
            <a:xfrm>
              <a:off x="-6760" y="144372"/>
              <a:ext cx="6027542" cy="5248579"/>
              <a:chOff x="-6760" y="144372"/>
              <a:chExt cx="6027542" cy="5248579"/>
            </a:xfrm>
          </p:grpSpPr>
          <p:sp>
            <p:nvSpPr>
              <p:cNvPr id="52" name="Rectangle 51">
                <a:extLst>
                  <a:ext uri="{FF2B5EF4-FFF2-40B4-BE49-F238E27FC236}">
                    <a16:creationId xmlns:a16="http://schemas.microsoft.com/office/drawing/2014/main" id="{532D87F2-A650-4B57-A953-1F0B4408F7A8}"/>
                  </a:ext>
                </a:extLst>
              </p:cNvPr>
              <p:cNvSpPr/>
              <p:nvPr/>
            </p:nvSpPr>
            <p:spPr>
              <a:xfrm>
                <a:off x="-6760" y="144372"/>
                <a:ext cx="6027542" cy="5225017"/>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62" name="TextBox 15">
                <a:extLst>
                  <a:ext uri="{FF2B5EF4-FFF2-40B4-BE49-F238E27FC236}">
                    <a16:creationId xmlns:a16="http://schemas.microsoft.com/office/drawing/2014/main" id="{525A9368-84AF-4AD6-99BF-928423E968D4}"/>
                  </a:ext>
                </a:extLst>
              </p:cNvPr>
              <p:cNvSpPr txBox="1"/>
              <p:nvPr/>
            </p:nvSpPr>
            <p:spPr>
              <a:xfrm>
                <a:off x="89370" y="3823295"/>
                <a:ext cx="5806988"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400" b="1">
                    <a:solidFill>
                      <a:srgbClr val="44546A"/>
                    </a:solidFill>
                    <a:latin typeface="+mn-lt"/>
                    <a:ea typeface="+mn-ea"/>
                    <a:cs typeface="+mn-cs"/>
                    <a:sym typeface="Helvetica"/>
                  </a:defRPr>
                </a:pPr>
                <a:r>
                  <a:rPr sz="1200" dirty="0">
                    <a:solidFill>
                      <a:schemeClr val="tx1"/>
                    </a:solidFill>
                  </a:rPr>
                  <a:t>22.B. </a:t>
                </a:r>
                <a:r>
                  <a:rPr sz="1200" b="0" dirty="0">
                    <a:solidFill>
                      <a:schemeClr val="tx1"/>
                    </a:solidFill>
                  </a:rPr>
                  <a:t>Instead of going to court, buyers and sellers can agree to resolve their differences in arbitration. An arbitrator</a:t>
                </a:r>
                <a:r>
                  <a:rPr lang="en-US" sz="1200" b="0" dirty="0">
                    <a:solidFill>
                      <a:schemeClr val="tx1"/>
                    </a:solidFill>
                  </a:rPr>
                  <a:t>, like a judge, </a:t>
                </a:r>
                <a:r>
                  <a:rPr sz="1200" b="0" dirty="0">
                    <a:solidFill>
                      <a:schemeClr val="tx1"/>
                    </a:solidFill>
                  </a:rPr>
                  <a:t>has the authority to render a decision. The arbitration itself is a private hearing where both sides present evidence. </a:t>
                </a:r>
                <a:r>
                  <a:rPr lang="en-US" sz="1200" b="0" dirty="0">
                    <a:solidFill>
                      <a:schemeClr val="tx1"/>
                    </a:solidFill>
                  </a:rPr>
                  <a:t>A</a:t>
                </a:r>
                <a:r>
                  <a:rPr sz="1200" b="0" dirty="0">
                    <a:solidFill>
                      <a:schemeClr val="tx1"/>
                    </a:solidFill>
                  </a:rPr>
                  <a:t>rbitration is optional in that both parties have to agree by initialing the paragraph. Once agreed, there is no right to have a trial by jury and almost no right to appeal. The arbitrator’s decision is binding and final!</a:t>
                </a:r>
                <a:r>
                  <a:rPr lang="en-US" sz="1200" b="0" dirty="0">
                    <a:solidFill>
                      <a:schemeClr val="tx1"/>
                    </a:solidFill>
                  </a:rPr>
                  <a:t> Many clients ask their REALTOR® if they should initial this paragraph, but your agent cannot tell you what to do. You must consider the pros and cons and make your own decision.</a:t>
                </a:r>
                <a:endParaRPr sz="1200" b="0" dirty="0">
                  <a:solidFill>
                    <a:schemeClr val="tx1"/>
                  </a:solidFill>
                </a:endParaRPr>
              </a:p>
            </p:txBody>
          </p:sp>
          <p:pic>
            <p:nvPicPr>
              <p:cNvPr id="64" name="Screen Shot 2018-05-31 at 11.11.11 AM.png" descr="Screen Shot 2018-05-31 at 11.11.11 AM.png">
                <a:extLst>
                  <a:ext uri="{FF2B5EF4-FFF2-40B4-BE49-F238E27FC236}">
                    <a16:creationId xmlns:a16="http://schemas.microsoft.com/office/drawing/2014/main" id="{8062AF58-21F0-433C-AFAD-8CB185BD6990}"/>
                  </a:ext>
                </a:extLst>
              </p:cNvPr>
              <p:cNvPicPr>
                <a:picLocks noChangeAspect="1"/>
              </p:cNvPicPr>
              <p:nvPr/>
            </p:nvPicPr>
            <p:blipFill>
              <a:blip r:embed="rId15"/>
              <a:stretch>
                <a:fillRect/>
              </a:stretch>
            </p:blipFill>
            <p:spPr>
              <a:xfrm>
                <a:off x="140920" y="1144397"/>
                <a:ext cx="5725857" cy="2550612"/>
              </a:xfrm>
              <a:prstGeom prst="rect">
                <a:avLst/>
              </a:prstGeom>
              <a:ln w="38100">
                <a:solidFill>
                  <a:schemeClr val="tx1"/>
                </a:solidFill>
                <a:miter lim="400000"/>
              </a:ln>
            </p:spPr>
          </p:pic>
          <p:sp>
            <p:nvSpPr>
              <p:cNvPr id="65" name="Rectangle 2">
                <a:extLst>
                  <a:ext uri="{FF2B5EF4-FFF2-40B4-BE49-F238E27FC236}">
                    <a16:creationId xmlns:a16="http://schemas.microsoft.com/office/drawing/2014/main" id="{BA0D80BE-B39E-4E02-B1BB-998E2F29F169}"/>
                  </a:ext>
                </a:extLst>
              </p:cNvPr>
              <p:cNvSpPr txBox="1"/>
              <p:nvPr/>
            </p:nvSpPr>
            <p:spPr>
              <a:xfrm>
                <a:off x="0" y="260334"/>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22.B.</a:t>
                </a:r>
              </a:p>
            </p:txBody>
          </p:sp>
          <p:sp>
            <p:nvSpPr>
              <p:cNvPr id="53" name="Rectangle 52">
                <a:extLst>
                  <a:ext uri="{FF2B5EF4-FFF2-40B4-BE49-F238E27FC236}">
                    <a16:creationId xmlns:a16="http://schemas.microsoft.com/office/drawing/2014/main" id="{E9FAB900-E817-4FE5-830D-0A43EC0F02A8}"/>
                  </a:ext>
                </a:extLst>
              </p:cNvPr>
              <p:cNvSpPr/>
              <p:nvPr/>
            </p:nvSpPr>
            <p:spPr>
              <a:xfrm>
                <a:off x="8184" y="761562"/>
                <a:ext cx="6012598" cy="307777"/>
              </a:xfrm>
              <a:prstGeom prst="rect">
                <a:avLst/>
              </a:prstGeom>
            </p:spPr>
            <p:txBody>
              <a:bodyPr wrap="square">
                <a:spAutoFit/>
              </a:bodyPr>
              <a:lstStyle/>
              <a:p>
                <a:pPr algn="ctr"/>
                <a:r>
                  <a:rPr lang="en-US" sz="1400" b="1" dirty="0"/>
                  <a:t>DISPUTE RESOLUTION - ARBITRATION OF DISPUTES</a:t>
                </a:r>
              </a:p>
            </p:txBody>
          </p:sp>
        </p:grpSp>
        <p:sp>
          <p:nvSpPr>
            <p:cNvPr id="70" name="TextBox 69">
              <a:extLst>
                <a:ext uri="{FF2B5EF4-FFF2-40B4-BE49-F238E27FC236}">
                  <a16:creationId xmlns:a16="http://schemas.microsoft.com/office/drawing/2014/main" id="{6E7C724F-3024-4BC2-BBE6-10C70C9DABFF}"/>
                </a:ext>
              </a:extLst>
            </p:cNvPr>
            <p:cNvSpPr txBox="1"/>
            <p:nvPr/>
          </p:nvSpPr>
          <p:spPr>
            <a:xfrm>
              <a:off x="5362459" y="234869"/>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6" name="Group 35">
            <a:extLst>
              <a:ext uri="{FF2B5EF4-FFF2-40B4-BE49-F238E27FC236}">
                <a16:creationId xmlns:a16="http://schemas.microsoft.com/office/drawing/2014/main" id="{D333975A-5969-43C7-BDA5-EE96A44C251A}"/>
              </a:ext>
            </a:extLst>
          </p:cNvPr>
          <p:cNvGrpSpPr/>
          <p:nvPr/>
        </p:nvGrpSpPr>
        <p:grpSpPr>
          <a:xfrm>
            <a:off x="-6760" y="866025"/>
            <a:ext cx="6027542" cy="4987083"/>
            <a:chOff x="-6760" y="866025"/>
            <a:chExt cx="6027542" cy="4987083"/>
          </a:xfrm>
        </p:grpSpPr>
        <p:grpSp>
          <p:nvGrpSpPr>
            <p:cNvPr id="47" name="22A">
              <a:extLst>
                <a:ext uri="{FF2B5EF4-FFF2-40B4-BE49-F238E27FC236}">
                  <a16:creationId xmlns:a16="http://schemas.microsoft.com/office/drawing/2014/main" id="{857BA9D1-68AF-4053-A4AD-C401915CE54F}"/>
                </a:ext>
              </a:extLst>
            </p:cNvPr>
            <p:cNvGrpSpPr/>
            <p:nvPr/>
          </p:nvGrpSpPr>
          <p:grpSpPr>
            <a:xfrm>
              <a:off x="-6760" y="866025"/>
              <a:ext cx="6027542" cy="4987083"/>
              <a:chOff x="-6760" y="866025"/>
              <a:chExt cx="6027542" cy="4987083"/>
            </a:xfrm>
          </p:grpSpPr>
          <p:sp>
            <p:nvSpPr>
              <p:cNvPr id="45" name="Rectangle 44">
                <a:extLst>
                  <a:ext uri="{FF2B5EF4-FFF2-40B4-BE49-F238E27FC236}">
                    <a16:creationId xmlns:a16="http://schemas.microsoft.com/office/drawing/2014/main" id="{2133B0A8-0C02-4186-A214-8B826DC4FEA3}"/>
                  </a:ext>
                </a:extLst>
              </p:cNvPr>
              <p:cNvSpPr/>
              <p:nvPr/>
            </p:nvSpPr>
            <p:spPr>
              <a:xfrm>
                <a:off x="-2665" y="866025"/>
                <a:ext cx="6023447" cy="4987083"/>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56" name="TextBox 15">
                <a:extLst>
                  <a:ext uri="{FF2B5EF4-FFF2-40B4-BE49-F238E27FC236}">
                    <a16:creationId xmlns:a16="http://schemas.microsoft.com/office/drawing/2014/main" id="{ACC8BA26-CE3A-4C7E-83FD-B7897175B094}"/>
                  </a:ext>
                </a:extLst>
              </p:cNvPr>
              <p:cNvSpPr txBox="1"/>
              <p:nvPr/>
            </p:nvSpPr>
            <p:spPr>
              <a:xfrm>
                <a:off x="112741" y="3515807"/>
                <a:ext cx="5806988" cy="224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22.A.</a:t>
                </a:r>
                <a:r>
                  <a:rPr sz="1400" b="0" dirty="0">
                    <a:solidFill>
                      <a:schemeClr val="tx1"/>
                    </a:solidFill>
                  </a:rPr>
                  <a:t> Disputes between buyers and sellers, although not inevitable, are common in a complicated transaction like buying a home. If a dispute cannot be resolved with the assistance of your REALTOR® or the agent’s broker, this paragraph requires that buyer and seller attempt to resolve it through mediation before running off to court. Mediation is a process in which a neutral third person acts as a facilitator to help buyer and seller come to an agreement. The mediator does not decide who is right and who is wrong but instead helps direct the discussions with the goal of reaching a settlement. Failure to attempt to mediate can result in the loss of attorney fees (</a:t>
                </a:r>
                <a:r>
                  <a:rPr sz="1400" b="0" i="1" dirty="0">
                    <a:solidFill>
                      <a:schemeClr val="tx1"/>
                    </a:solidFill>
                  </a:rPr>
                  <a:t>see </a:t>
                </a:r>
                <a:r>
                  <a:rPr sz="1400" b="0" dirty="0">
                    <a:solidFill>
                      <a:schemeClr val="tx1"/>
                    </a:solidFill>
                    <a:uFill>
                      <a:solidFill>
                        <a:srgbClr val="0000FF"/>
                      </a:solidFill>
                    </a:uFill>
                  </a:rPr>
                  <a:t>paragraph 25</a:t>
                </a:r>
                <a:r>
                  <a:rPr sz="1400" b="0" dirty="0">
                    <a:solidFill>
                      <a:schemeClr val="tx1"/>
                    </a:solidFill>
                  </a:rPr>
                  <a:t>), ... a heavy price.</a:t>
                </a:r>
              </a:p>
            </p:txBody>
          </p:sp>
          <p:pic>
            <p:nvPicPr>
              <p:cNvPr id="57" name="Screen Shot 2018-05-31 at 11.09.03 AM.png" descr="Screen Shot 2018-05-31 at 11.09.03 AM.png">
                <a:extLst>
                  <a:ext uri="{FF2B5EF4-FFF2-40B4-BE49-F238E27FC236}">
                    <a16:creationId xmlns:a16="http://schemas.microsoft.com/office/drawing/2014/main" id="{124BFD2C-F0D0-4BF2-9543-4849FDE71E40}"/>
                  </a:ext>
                </a:extLst>
              </p:cNvPr>
              <p:cNvPicPr>
                <a:picLocks noChangeAspect="1"/>
              </p:cNvPicPr>
              <p:nvPr/>
            </p:nvPicPr>
            <p:blipFill>
              <a:blip r:embed="rId16"/>
              <a:stretch>
                <a:fillRect/>
              </a:stretch>
            </p:blipFill>
            <p:spPr>
              <a:xfrm>
                <a:off x="282032" y="2110981"/>
                <a:ext cx="5505501" cy="1117295"/>
              </a:xfrm>
              <a:prstGeom prst="rect">
                <a:avLst/>
              </a:prstGeom>
              <a:ln w="38100">
                <a:solidFill>
                  <a:schemeClr val="tx1"/>
                </a:solidFill>
                <a:miter lim="400000"/>
              </a:ln>
            </p:spPr>
          </p:pic>
          <p:sp>
            <p:nvSpPr>
              <p:cNvPr id="58" name="Rectangle 2">
                <a:extLst>
                  <a:ext uri="{FF2B5EF4-FFF2-40B4-BE49-F238E27FC236}">
                    <a16:creationId xmlns:a16="http://schemas.microsoft.com/office/drawing/2014/main" id="{C5D37DC4-65C9-48E4-884A-324C2825B353}"/>
                  </a:ext>
                </a:extLst>
              </p:cNvPr>
              <p:cNvSpPr txBox="1"/>
              <p:nvPr/>
            </p:nvSpPr>
            <p:spPr>
              <a:xfrm>
                <a:off x="1430" y="956227"/>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22.A.</a:t>
                </a:r>
              </a:p>
            </p:txBody>
          </p:sp>
          <p:sp>
            <p:nvSpPr>
              <p:cNvPr id="46" name="Rectangle 45">
                <a:extLst>
                  <a:ext uri="{FF2B5EF4-FFF2-40B4-BE49-F238E27FC236}">
                    <a16:creationId xmlns:a16="http://schemas.microsoft.com/office/drawing/2014/main" id="{3805B941-5944-4765-8ECB-CCEA47656605}"/>
                  </a:ext>
                </a:extLst>
              </p:cNvPr>
              <p:cNvSpPr/>
              <p:nvPr/>
            </p:nvSpPr>
            <p:spPr>
              <a:xfrm>
                <a:off x="-6760" y="1439703"/>
                <a:ext cx="6012598" cy="584775"/>
              </a:xfrm>
              <a:prstGeom prst="rect">
                <a:avLst/>
              </a:prstGeom>
            </p:spPr>
            <p:txBody>
              <a:bodyPr wrap="square">
                <a:spAutoFit/>
              </a:bodyPr>
              <a:lstStyle/>
              <a:p>
                <a:pPr algn="ctr"/>
                <a:r>
                  <a:rPr lang="en-US" sz="1600" b="1" dirty="0"/>
                  <a:t>DISPUTE RESOLUTION </a:t>
                </a:r>
              </a:p>
              <a:p>
                <a:pPr algn="ctr"/>
                <a:r>
                  <a:rPr lang="en-US" sz="1600" b="1" dirty="0"/>
                  <a:t>- MEDIATION</a:t>
                </a:r>
              </a:p>
            </p:txBody>
          </p:sp>
        </p:grpSp>
        <p:sp>
          <p:nvSpPr>
            <p:cNvPr id="73" name="TextBox 72">
              <a:extLst>
                <a:ext uri="{FF2B5EF4-FFF2-40B4-BE49-F238E27FC236}">
                  <a16:creationId xmlns:a16="http://schemas.microsoft.com/office/drawing/2014/main" id="{6CABB6E6-B904-4E6D-94BE-49122A55B1AF}"/>
                </a:ext>
              </a:extLst>
            </p:cNvPr>
            <p:cNvSpPr txBox="1"/>
            <p:nvPr/>
          </p:nvSpPr>
          <p:spPr>
            <a:xfrm>
              <a:off x="5486716" y="909412"/>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2" name="Group 41">
            <a:extLst>
              <a:ext uri="{FF2B5EF4-FFF2-40B4-BE49-F238E27FC236}">
                <a16:creationId xmlns:a16="http://schemas.microsoft.com/office/drawing/2014/main" id="{4BF6683A-B883-4374-8A4C-E74EA6F3C6D3}"/>
              </a:ext>
            </a:extLst>
          </p:cNvPr>
          <p:cNvGrpSpPr/>
          <p:nvPr/>
        </p:nvGrpSpPr>
        <p:grpSpPr>
          <a:xfrm>
            <a:off x="325976" y="1269772"/>
            <a:ext cx="5735169" cy="4730089"/>
            <a:chOff x="325976" y="1269772"/>
            <a:chExt cx="5735169" cy="4730089"/>
          </a:xfrm>
        </p:grpSpPr>
        <p:grpSp>
          <p:nvGrpSpPr>
            <p:cNvPr id="40" name="21B">
              <a:extLst>
                <a:ext uri="{FF2B5EF4-FFF2-40B4-BE49-F238E27FC236}">
                  <a16:creationId xmlns:a16="http://schemas.microsoft.com/office/drawing/2014/main" id="{28F8E446-5700-4A60-924A-F7599406E662}"/>
                </a:ext>
              </a:extLst>
            </p:cNvPr>
            <p:cNvGrpSpPr/>
            <p:nvPr/>
          </p:nvGrpSpPr>
          <p:grpSpPr>
            <a:xfrm>
              <a:off x="325976" y="1269772"/>
              <a:ext cx="5735169" cy="4730089"/>
              <a:chOff x="305346" y="908063"/>
              <a:chExt cx="5735169" cy="4730089"/>
            </a:xfrm>
          </p:grpSpPr>
          <p:sp>
            <p:nvSpPr>
              <p:cNvPr id="38" name="Rectangle 37">
                <a:extLst>
                  <a:ext uri="{FF2B5EF4-FFF2-40B4-BE49-F238E27FC236}">
                    <a16:creationId xmlns:a16="http://schemas.microsoft.com/office/drawing/2014/main" id="{28610189-C2CC-4EF7-A58E-114015408285}"/>
                  </a:ext>
                </a:extLst>
              </p:cNvPr>
              <p:cNvSpPr/>
              <p:nvPr/>
            </p:nvSpPr>
            <p:spPr>
              <a:xfrm>
                <a:off x="309441" y="908063"/>
                <a:ext cx="5731074" cy="4691433"/>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48" name="TextBox 15">
                <a:extLst>
                  <a:ext uri="{FF2B5EF4-FFF2-40B4-BE49-F238E27FC236}">
                    <a16:creationId xmlns:a16="http://schemas.microsoft.com/office/drawing/2014/main" id="{C46BDD92-FB45-4866-B312-67F2E7DD45DF}"/>
                  </a:ext>
                </a:extLst>
              </p:cNvPr>
              <p:cNvSpPr txBox="1"/>
              <p:nvPr/>
            </p:nvSpPr>
            <p:spPr>
              <a:xfrm>
                <a:off x="346180" y="2960500"/>
                <a:ext cx="5600207" cy="2677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21.B. </a:t>
                </a:r>
                <a:r>
                  <a:rPr sz="1400" b="0" dirty="0">
                    <a:solidFill>
                      <a:schemeClr val="tx1"/>
                    </a:solidFill>
                  </a:rPr>
                  <a:t>While there may</a:t>
                </a:r>
                <a:r>
                  <a:rPr lang="en-US" sz="1400" b="0" dirty="0">
                    <a:solidFill>
                      <a:schemeClr val="tx1"/>
                    </a:solidFill>
                  </a:rPr>
                  <a:t> </a:t>
                </a:r>
                <a:r>
                  <a:rPr sz="1400" b="0" dirty="0">
                    <a:solidFill>
                      <a:schemeClr val="tx1"/>
                    </a:solidFill>
                  </a:rPr>
                  <a:t>be legitimate reasons to get out of the </a:t>
                </a:r>
                <a:r>
                  <a:rPr lang="en-US" sz="1400" b="0" dirty="0">
                    <a:solidFill>
                      <a:schemeClr val="tx1"/>
                    </a:solidFill>
                  </a:rPr>
                  <a:t>real estate </a:t>
                </a:r>
                <a:r>
                  <a:rPr sz="1400" b="0" dirty="0">
                    <a:solidFill>
                      <a:schemeClr val="tx1"/>
                    </a:solidFill>
                  </a:rPr>
                  <a:t>contract without consequences (see</a:t>
                </a:r>
                <a:r>
                  <a:rPr sz="1400" b="0" i="1" dirty="0">
                    <a:solidFill>
                      <a:schemeClr val="tx1"/>
                    </a:solidFill>
                  </a:rPr>
                  <a:t> </a:t>
                </a:r>
                <a:r>
                  <a:rPr sz="1400" b="0" dirty="0">
                    <a:solidFill>
                      <a:schemeClr val="tx1"/>
                    </a:solidFill>
                    <a:uFill>
                      <a:solidFill>
                        <a:srgbClr val="0000FF"/>
                      </a:solidFill>
                    </a:uFill>
                    <a:hlinkClick r:id="" action="ppaction://noaction">
                      <a:extLst>
                        <a:ext uri="{A12FA001-AC4F-418D-AE19-62706E023703}">
                          <ahyp:hlinkClr xmlns:ahyp="http://schemas.microsoft.com/office/drawing/2018/hyperlinkcolor" val="tx"/>
                        </a:ext>
                      </a:extLst>
                    </a:hlinkClick>
                  </a:rPr>
                  <a:t>paragraph 14</a:t>
                </a:r>
                <a:r>
                  <a:rPr sz="1400" b="0" dirty="0">
                    <a:solidFill>
                      <a:schemeClr val="tx1"/>
                    </a:solidFill>
                  </a:rPr>
                  <a:t>), if a buyer cancels without a legal or contractual reason, then that buyer is in “breach.” In other words, “if you break it, you buy it” or at least pay for the damage you’ve done. California law allows a buyer and seller to agree in advance how much money the seller is entitled to keep if the buyer breaks the contract. This amount will usually be the deposit but if the buyer intended to live in the home, the amount will be the lower of the deposit or 3% of the purchase price. For this law to take effect, the clause has to be written a specific way and separately signed or initialed. </a:t>
                </a:r>
                <a:r>
                  <a:rPr lang="en-US" sz="1400" b="0" dirty="0">
                    <a:solidFill>
                      <a:schemeClr val="tx1"/>
                    </a:solidFill>
                  </a:rPr>
                  <a:t>So, should you initial the clause? That decision is up to you. Your agent cannot decide for you</a:t>
                </a:r>
                <a:r>
                  <a:rPr sz="1400" b="0" dirty="0">
                    <a:solidFill>
                      <a:schemeClr val="tx1"/>
                    </a:solidFill>
                  </a:rPr>
                  <a:t>.</a:t>
                </a:r>
              </a:p>
            </p:txBody>
          </p:sp>
          <p:pic>
            <p:nvPicPr>
              <p:cNvPr id="50" name="Screen Shot 2018-05-31 at 11.07.35 AM.png" descr="Screen Shot 2018-05-31 at 11.07.35 AM.png">
                <a:extLst>
                  <a:ext uri="{FF2B5EF4-FFF2-40B4-BE49-F238E27FC236}">
                    <a16:creationId xmlns:a16="http://schemas.microsoft.com/office/drawing/2014/main" id="{AB2522B7-B2DA-41B2-8CB5-8654A168850F}"/>
                  </a:ext>
                </a:extLst>
              </p:cNvPr>
              <p:cNvPicPr>
                <a:picLocks noChangeAspect="1"/>
              </p:cNvPicPr>
              <p:nvPr/>
            </p:nvPicPr>
            <p:blipFill>
              <a:blip r:embed="rId17"/>
              <a:stretch>
                <a:fillRect/>
              </a:stretch>
            </p:blipFill>
            <p:spPr>
              <a:xfrm>
                <a:off x="388794" y="1958112"/>
                <a:ext cx="5578280" cy="872677"/>
              </a:xfrm>
              <a:prstGeom prst="rect">
                <a:avLst/>
              </a:prstGeom>
              <a:ln w="38100">
                <a:solidFill>
                  <a:schemeClr val="tx1"/>
                </a:solidFill>
                <a:miter lim="400000"/>
              </a:ln>
            </p:spPr>
          </p:pic>
          <p:sp>
            <p:nvSpPr>
              <p:cNvPr id="51" name="Rectangle 2">
                <a:extLst>
                  <a:ext uri="{FF2B5EF4-FFF2-40B4-BE49-F238E27FC236}">
                    <a16:creationId xmlns:a16="http://schemas.microsoft.com/office/drawing/2014/main" id="{F47BB39F-D241-43E8-9D02-7BE0C7C63445}"/>
                  </a:ext>
                </a:extLst>
              </p:cNvPr>
              <p:cNvSpPr txBox="1"/>
              <p:nvPr/>
            </p:nvSpPr>
            <p:spPr>
              <a:xfrm>
                <a:off x="305346" y="982486"/>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21.b.</a:t>
                </a:r>
              </a:p>
            </p:txBody>
          </p:sp>
          <p:sp>
            <p:nvSpPr>
              <p:cNvPr id="39" name="Rectangle 38">
                <a:extLst>
                  <a:ext uri="{FF2B5EF4-FFF2-40B4-BE49-F238E27FC236}">
                    <a16:creationId xmlns:a16="http://schemas.microsoft.com/office/drawing/2014/main" id="{C8C055FD-31DC-49CF-A5E6-80FC2A1DF92E}"/>
                  </a:ext>
                </a:extLst>
              </p:cNvPr>
              <p:cNvSpPr/>
              <p:nvPr/>
            </p:nvSpPr>
            <p:spPr>
              <a:xfrm>
                <a:off x="320421" y="1358472"/>
                <a:ext cx="5688608" cy="584775"/>
              </a:xfrm>
              <a:prstGeom prst="rect">
                <a:avLst/>
              </a:prstGeom>
            </p:spPr>
            <p:txBody>
              <a:bodyPr wrap="square">
                <a:spAutoFit/>
              </a:bodyPr>
              <a:lstStyle/>
              <a:p>
                <a:pPr algn="ctr"/>
                <a:r>
                  <a:rPr lang="en-US" sz="1600" b="1" dirty="0"/>
                  <a:t>REMEDIES FOR BUYER’S BREACH OF CONTRACT</a:t>
                </a:r>
              </a:p>
              <a:p>
                <a:pPr algn="ctr"/>
                <a:r>
                  <a:rPr lang="en-US" sz="1600" b="1" dirty="0"/>
                  <a:t>-LIQUIDATED DAMAGES</a:t>
                </a:r>
              </a:p>
            </p:txBody>
          </p:sp>
        </p:grpSp>
        <p:sp>
          <p:nvSpPr>
            <p:cNvPr id="74" name="TextBox 73">
              <a:extLst>
                <a:ext uri="{FF2B5EF4-FFF2-40B4-BE49-F238E27FC236}">
                  <a16:creationId xmlns:a16="http://schemas.microsoft.com/office/drawing/2014/main" id="{8B612F23-43B9-4E68-8DC3-FC3D7CB973FA}"/>
                </a:ext>
              </a:extLst>
            </p:cNvPr>
            <p:cNvSpPr txBox="1"/>
            <p:nvPr/>
          </p:nvSpPr>
          <p:spPr>
            <a:xfrm>
              <a:off x="5477123" y="1329850"/>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9" name="Group 48">
            <a:extLst>
              <a:ext uri="{FF2B5EF4-FFF2-40B4-BE49-F238E27FC236}">
                <a16:creationId xmlns:a16="http://schemas.microsoft.com/office/drawing/2014/main" id="{2AC3BF14-AE6C-4F60-9DD4-151E2C297FD9}"/>
              </a:ext>
            </a:extLst>
          </p:cNvPr>
          <p:cNvGrpSpPr/>
          <p:nvPr/>
        </p:nvGrpSpPr>
        <p:grpSpPr>
          <a:xfrm>
            <a:off x="8184" y="1585415"/>
            <a:ext cx="6012599" cy="3438733"/>
            <a:chOff x="8184" y="1585415"/>
            <a:chExt cx="6012599" cy="3438733"/>
          </a:xfrm>
        </p:grpSpPr>
        <p:grpSp>
          <p:nvGrpSpPr>
            <p:cNvPr id="33" name="21A">
              <a:extLst>
                <a:ext uri="{FF2B5EF4-FFF2-40B4-BE49-F238E27FC236}">
                  <a16:creationId xmlns:a16="http://schemas.microsoft.com/office/drawing/2014/main" id="{5B969615-B99C-4DCA-84BD-2476FC8EA307}"/>
                </a:ext>
              </a:extLst>
            </p:cNvPr>
            <p:cNvGrpSpPr/>
            <p:nvPr/>
          </p:nvGrpSpPr>
          <p:grpSpPr>
            <a:xfrm>
              <a:off x="8184" y="1585415"/>
              <a:ext cx="6012599" cy="3438733"/>
              <a:chOff x="12280" y="754006"/>
              <a:chExt cx="6012599" cy="3438733"/>
            </a:xfrm>
          </p:grpSpPr>
          <p:sp>
            <p:nvSpPr>
              <p:cNvPr id="31" name="Rectangle 30">
                <a:extLst>
                  <a:ext uri="{FF2B5EF4-FFF2-40B4-BE49-F238E27FC236}">
                    <a16:creationId xmlns:a16="http://schemas.microsoft.com/office/drawing/2014/main" id="{2CCE47B6-2898-4509-B1FA-913AB55FAFBC}"/>
                  </a:ext>
                </a:extLst>
              </p:cNvPr>
              <p:cNvSpPr/>
              <p:nvPr/>
            </p:nvSpPr>
            <p:spPr>
              <a:xfrm>
                <a:off x="12280" y="754006"/>
                <a:ext cx="6012598" cy="3438733"/>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41" name="TextBox 15">
                <a:extLst>
                  <a:ext uri="{FF2B5EF4-FFF2-40B4-BE49-F238E27FC236}">
                    <a16:creationId xmlns:a16="http://schemas.microsoft.com/office/drawing/2014/main" id="{3D0559CF-06BD-4ED4-BE0D-A269CE1F0CD2}"/>
                  </a:ext>
                </a:extLst>
              </p:cNvPr>
              <p:cNvSpPr txBox="1"/>
              <p:nvPr/>
            </p:nvSpPr>
            <p:spPr>
              <a:xfrm>
                <a:off x="120071" y="2552152"/>
                <a:ext cx="5806988" cy="1600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21.A. </a:t>
                </a:r>
                <a:r>
                  <a:rPr sz="1400" b="0" dirty="0">
                    <a:solidFill>
                      <a:schemeClr val="tx1"/>
                    </a:solidFill>
                  </a:rPr>
                  <a:t>California law is very specific about the language needed to be used when a seller wants to keep a buyer’s deposit money in certain circumstances (</a:t>
                </a:r>
                <a:r>
                  <a:rPr sz="1400" b="0" dirty="0">
                    <a:solidFill>
                      <a:schemeClr val="tx1"/>
                    </a:solidFill>
                    <a:uFill>
                      <a:solidFill>
                        <a:srgbClr val="0000FF"/>
                      </a:solidFill>
                    </a:uFill>
                  </a:rPr>
                  <a:t>paragraph 21.B</a:t>
                </a:r>
                <a:r>
                  <a:rPr sz="1400" b="0" i="1" dirty="0">
                    <a:solidFill>
                      <a:schemeClr val="tx1"/>
                    </a:solidFill>
                  </a:rPr>
                  <a:t>.</a:t>
                </a:r>
                <a:r>
                  <a:rPr sz="1400" b="0" dirty="0">
                    <a:solidFill>
                      <a:schemeClr val="tx1"/>
                    </a:solidFill>
                  </a:rPr>
                  <a:t>). Sometimes the parties think they can write in their own language instead – such as a simple statement that the deposit in “non-refundable.” If the State requirements are not met, then the hand- written clause may not be enforceable. In short, required language, good; inserted language, maybe not.</a:t>
                </a:r>
              </a:p>
            </p:txBody>
          </p:sp>
          <p:pic>
            <p:nvPicPr>
              <p:cNvPr id="43" name="Screen Shot 2018-05-31 at 11.05.45 AM.png" descr="Screen Shot 2018-05-31 at 11.05.45 AM.png">
                <a:extLst>
                  <a:ext uri="{FF2B5EF4-FFF2-40B4-BE49-F238E27FC236}">
                    <a16:creationId xmlns:a16="http://schemas.microsoft.com/office/drawing/2014/main" id="{43775187-4A98-4E72-B2A6-0A067AEC1AA8}"/>
                  </a:ext>
                </a:extLst>
              </p:cNvPr>
              <p:cNvPicPr>
                <a:picLocks noChangeAspect="1"/>
              </p:cNvPicPr>
              <p:nvPr/>
            </p:nvPicPr>
            <p:blipFill>
              <a:blip r:embed="rId18"/>
              <a:stretch>
                <a:fillRect/>
              </a:stretch>
            </p:blipFill>
            <p:spPr>
              <a:xfrm>
                <a:off x="23049" y="1775513"/>
                <a:ext cx="6001830" cy="564573"/>
              </a:xfrm>
              <a:prstGeom prst="rect">
                <a:avLst/>
              </a:prstGeom>
              <a:ln w="38100">
                <a:solidFill>
                  <a:schemeClr val="tx1"/>
                </a:solidFill>
                <a:miter lim="400000"/>
              </a:ln>
            </p:spPr>
          </p:pic>
          <p:sp>
            <p:nvSpPr>
              <p:cNvPr id="44" name="Rectangle 2">
                <a:extLst>
                  <a:ext uri="{FF2B5EF4-FFF2-40B4-BE49-F238E27FC236}">
                    <a16:creationId xmlns:a16="http://schemas.microsoft.com/office/drawing/2014/main" id="{DCDB70B7-40ED-437B-B869-39E19F3C5317}"/>
                  </a:ext>
                </a:extLst>
              </p:cNvPr>
              <p:cNvSpPr txBox="1"/>
              <p:nvPr/>
            </p:nvSpPr>
            <p:spPr>
              <a:xfrm>
                <a:off x="12280" y="854586"/>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21.A.</a:t>
                </a:r>
              </a:p>
            </p:txBody>
          </p:sp>
          <p:sp>
            <p:nvSpPr>
              <p:cNvPr id="32" name="Rectangle 31">
                <a:extLst>
                  <a:ext uri="{FF2B5EF4-FFF2-40B4-BE49-F238E27FC236}">
                    <a16:creationId xmlns:a16="http://schemas.microsoft.com/office/drawing/2014/main" id="{0D38B78D-E98B-430F-8E58-46953631AC86}"/>
                  </a:ext>
                </a:extLst>
              </p:cNvPr>
              <p:cNvSpPr/>
              <p:nvPr/>
            </p:nvSpPr>
            <p:spPr>
              <a:xfrm>
                <a:off x="12280" y="1293433"/>
                <a:ext cx="6012598" cy="307777"/>
              </a:xfrm>
              <a:prstGeom prst="rect">
                <a:avLst/>
              </a:prstGeom>
            </p:spPr>
            <p:txBody>
              <a:bodyPr wrap="square">
                <a:spAutoFit/>
              </a:bodyPr>
              <a:lstStyle/>
              <a:p>
                <a:pPr algn="ctr"/>
                <a:r>
                  <a:rPr lang="en-US" sz="1400" b="1" dirty="0"/>
                  <a:t>REMEDIES FOR BUYER’S BREACH OF CONTRACT</a:t>
                </a:r>
              </a:p>
            </p:txBody>
          </p:sp>
        </p:grpSp>
        <p:sp>
          <p:nvSpPr>
            <p:cNvPr id="75" name="TextBox 74">
              <a:extLst>
                <a:ext uri="{FF2B5EF4-FFF2-40B4-BE49-F238E27FC236}">
                  <a16:creationId xmlns:a16="http://schemas.microsoft.com/office/drawing/2014/main" id="{2D2D0D15-0943-422C-90E7-7F80194A47EA}"/>
                </a:ext>
              </a:extLst>
            </p:cNvPr>
            <p:cNvSpPr txBox="1"/>
            <p:nvPr/>
          </p:nvSpPr>
          <p:spPr>
            <a:xfrm>
              <a:off x="5430444" y="1643578"/>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5" name="Group 54">
            <a:extLst>
              <a:ext uri="{FF2B5EF4-FFF2-40B4-BE49-F238E27FC236}">
                <a16:creationId xmlns:a16="http://schemas.microsoft.com/office/drawing/2014/main" id="{6C2F838F-E78A-4D95-BC22-43BDE2DFE29D}"/>
              </a:ext>
            </a:extLst>
          </p:cNvPr>
          <p:cNvGrpSpPr/>
          <p:nvPr/>
        </p:nvGrpSpPr>
        <p:grpSpPr>
          <a:xfrm>
            <a:off x="-2665" y="754006"/>
            <a:ext cx="6083719" cy="2318710"/>
            <a:chOff x="-2665" y="754006"/>
            <a:chExt cx="6083719" cy="2318710"/>
          </a:xfrm>
        </p:grpSpPr>
        <p:grpSp>
          <p:nvGrpSpPr>
            <p:cNvPr id="26" name="20E">
              <a:extLst>
                <a:ext uri="{FF2B5EF4-FFF2-40B4-BE49-F238E27FC236}">
                  <a16:creationId xmlns:a16="http://schemas.microsoft.com/office/drawing/2014/main" id="{BE150AEA-CF8E-43EB-957F-438214934A25}"/>
                </a:ext>
              </a:extLst>
            </p:cNvPr>
            <p:cNvGrpSpPr/>
            <p:nvPr/>
          </p:nvGrpSpPr>
          <p:grpSpPr>
            <a:xfrm>
              <a:off x="-2665" y="754006"/>
              <a:ext cx="6083719" cy="2318710"/>
              <a:chOff x="12280" y="632542"/>
              <a:chExt cx="6083719" cy="2318710"/>
            </a:xfrm>
          </p:grpSpPr>
          <p:sp>
            <p:nvSpPr>
              <p:cNvPr id="24" name="Rectangle 23">
                <a:extLst>
                  <a:ext uri="{FF2B5EF4-FFF2-40B4-BE49-F238E27FC236}">
                    <a16:creationId xmlns:a16="http://schemas.microsoft.com/office/drawing/2014/main" id="{23C270C4-0E58-4333-9F41-C5BF1580E630}"/>
                  </a:ext>
                </a:extLst>
              </p:cNvPr>
              <p:cNvSpPr/>
              <p:nvPr/>
            </p:nvSpPr>
            <p:spPr>
              <a:xfrm>
                <a:off x="12280" y="632542"/>
                <a:ext cx="6083719" cy="2318710"/>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34" name="TextBox 15">
                <a:extLst>
                  <a:ext uri="{FF2B5EF4-FFF2-40B4-BE49-F238E27FC236}">
                    <a16:creationId xmlns:a16="http://schemas.microsoft.com/office/drawing/2014/main" id="{D85A6AD7-367B-4D2A-B7A2-B2B843210663}"/>
                  </a:ext>
                </a:extLst>
              </p:cNvPr>
              <p:cNvSpPr txBox="1"/>
              <p:nvPr/>
            </p:nvSpPr>
            <p:spPr>
              <a:xfrm>
                <a:off x="166611" y="1979945"/>
                <a:ext cx="5783952" cy="954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20.E. </a:t>
                </a:r>
                <a:r>
                  <a:rPr sz="1400" b="0" dirty="0">
                    <a:solidFill>
                      <a:schemeClr val="tx1"/>
                    </a:solidFill>
                  </a:rPr>
                  <a:t>After a buyer’s offer has been accepted and before a transaction closes, buyer and seller often change one or more terms of their agreement. The escrow holder needs to be advised promptly of any such changes. </a:t>
                </a:r>
              </a:p>
            </p:txBody>
          </p:sp>
          <p:pic>
            <p:nvPicPr>
              <p:cNvPr id="35" name="Screen Shot 2018-05-31 at 11.04.47 AM.png" descr="Screen Shot 2018-05-31 at 11.04.47 AM.png">
                <a:extLst>
                  <a:ext uri="{FF2B5EF4-FFF2-40B4-BE49-F238E27FC236}">
                    <a16:creationId xmlns:a16="http://schemas.microsoft.com/office/drawing/2014/main" id="{1A61E8B2-0E8A-4768-9197-90E0C643B1A2}"/>
                  </a:ext>
                </a:extLst>
              </p:cNvPr>
              <p:cNvPicPr>
                <a:picLocks noChangeAspect="1"/>
              </p:cNvPicPr>
              <p:nvPr/>
            </p:nvPicPr>
            <p:blipFill>
              <a:blip r:embed="rId19"/>
              <a:stretch>
                <a:fillRect/>
              </a:stretch>
            </p:blipFill>
            <p:spPr>
              <a:xfrm>
                <a:off x="141837" y="1621019"/>
                <a:ext cx="5832549" cy="248195"/>
              </a:xfrm>
              <a:prstGeom prst="rect">
                <a:avLst/>
              </a:prstGeom>
              <a:ln w="38100">
                <a:solidFill>
                  <a:schemeClr val="tx1"/>
                </a:solidFill>
                <a:miter lim="400000"/>
              </a:ln>
            </p:spPr>
          </p:pic>
          <p:sp>
            <p:nvSpPr>
              <p:cNvPr id="37" name="Rectangle 2">
                <a:extLst>
                  <a:ext uri="{FF2B5EF4-FFF2-40B4-BE49-F238E27FC236}">
                    <a16:creationId xmlns:a16="http://schemas.microsoft.com/office/drawing/2014/main" id="{0F04F2F9-87E1-4DDF-8CBB-3D414863E350}"/>
                  </a:ext>
                </a:extLst>
              </p:cNvPr>
              <p:cNvSpPr txBox="1"/>
              <p:nvPr/>
            </p:nvSpPr>
            <p:spPr>
              <a:xfrm>
                <a:off x="12280" y="7445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20.E.</a:t>
                </a:r>
              </a:p>
            </p:txBody>
          </p:sp>
          <p:sp>
            <p:nvSpPr>
              <p:cNvPr id="25" name="Rectangle 24">
                <a:extLst>
                  <a:ext uri="{FF2B5EF4-FFF2-40B4-BE49-F238E27FC236}">
                    <a16:creationId xmlns:a16="http://schemas.microsoft.com/office/drawing/2014/main" id="{FFF1E24F-05E8-4059-9DC9-0CB042F864AB}"/>
                  </a:ext>
                </a:extLst>
              </p:cNvPr>
              <p:cNvSpPr/>
              <p:nvPr/>
            </p:nvSpPr>
            <p:spPr>
              <a:xfrm>
                <a:off x="12280" y="1165747"/>
                <a:ext cx="6069323" cy="338554"/>
              </a:xfrm>
              <a:prstGeom prst="rect">
                <a:avLst/>
              </a:prstGeom>
            </p:spPr>
            <p:txBody>
              <a:bodyPr wrap="square">
                <a:spAutoFit/>
              </a:bodyPr>
              <a:lstStyle/>
              <a:p>
                <a:pPr algn="ctr"/>
                <a:r>
                  <a:rPr lang="en-US" sz="1600" b="1" dirty="0"/>
                  <a:t>JOINT ESCROW INSTRUCTIONS TO ESCROW HOLDER</a:t>
                </a:r>
              </a:p>
            </p:txBody>
          </p:sp>
        </p:grpSp>
        <p:sp>
          <p:nvSpPr>
            <p:cNvPr id="77" name="TextBox 76">
              <a:extLst>
                <a:ext uri="{FF2B5EF4-FFF2-40B4-BE49-F238E27FC236}">
                  <a16:creationId xmlns:a16="http://schemas.microsoft.com/office/drawing/2014/main" id="{CBD5291D-B34E-49DD-B629-072F99413221}"/>
                </a:ext>
              </a:extLst>
            </p:cNvPr>
            <p:cNvSpPr txBox="1"/>
            <p:nvPr/>
          </p:nvSpPr>
          <p:spPr>
            <a:xfrm>
              <a:off x="5553038" y="826139"/>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3" name="Group 62">
            <a:extLst>
              <a:ext uri="{FF2B5EF4-FFF2-40B4-BE49-F238E27FC236}">
                <a16:creationId xmlns:a16="http://schemas.microsoft.com/office/drawing/2014/main" id="{A89FA139-6B88-4FE7-A30D-CCED28F13396}"/>
              </a:ext>
            </a:extLst>
          </p:cNvPr>
          <p:cNvGrpSpPr/>
          <p:nvPr/>
        </p:nvGrpSpPr>
        <p:grpSpPr>
          <a:xfrm>
            <a:off x="92364" y="908064"/>
            <a:ext cx="5978389" cy="2450378"/>
            <a:chOff x="92364" y="908064"/>
            <a:chExt cx="5978389" cy="2450378"/>
          </a:xfrm>
        </p:grpSpPr>
        <p:grpSp>
          <p:nvGrpSpPr>
            <p:cNvPr id="19" name="20D">
              <a:extLst>
                <a:ext uri="{FF2B5EF4-FFF2-40B4-BE49-F238E27FC236}">
                  <a16:creationId xmlns:a16="http://schemas.microsoft.com/office/drawing/2014/main" id="{4F571FDF-A9DB-4B7F-938F-87ACC88820F0}"/>
                </a:ext>
              </a:extLst>
            </p:cNvPr>
            <p:cNvGrpSpPr/>
            <p:nvPr/>
          </p:nvGrpSpPr>
          <p:grpSpPr>
            <a:xfrm>
              <a:off x="92364" y="908064"/>
              <a:ext cx="5978389" cy="2450378"/>
              <a:chOff x="92364" y="908064"/>
              <a:chExt cx="5978389" cy="2450378"/>
            </a:xfrm>
          </p:grpSpPr>
          <p:sp>
            <p:nvSpPr>
              <p:cNvPr id="16" name="Rectangle 15">
                <a:extLst>
                  <a:ext uri="{FF2B5EF4-FFF2-40B4-BE49-F238E27FC236}">
                    <a16:creationId xmlns:a16="http://schemas.microsoft.com/office/drawing/2014/main" id="{268125B8-66EC-425B-B012-36EF19034C9D}"/>
                  </a:ext>
                </a:extLst>
              </p:cNvPr>
              <p:cNvSpPr/>
              <p:nvPr/>
            </p:nvSpPr>
            <p:spPr>
              <a:xfrm>
                <a:off x="92364" y="908064"/>
                <a:ext cx="5978389" cy="2450378"/>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27" name="TextBox 15">
                <a:extLst>
                  <a:ext uri="{FF2B5EF4-FFF2-40B4-BE49-F238E27FC236}">
                    <a16:creationId xmlns:a16="http://schemas.microsoft.com/office/drawing/2014/main" id="{E2EE3483-736F-40F4-AE02-0F33705A985B}"/>
                  </a:ext>
                </a:extLst>
              </p:cNvPr>
              <p:cNvSpPr txBox="1"/>
              <p:nvPr/>
            </p:nvSpPr>
            <p:spPr>
              <a:xfrm>
                <a:off x="346180" y="2495581"/>
                <a:ext cx="5579609"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200" dirty="0">
                    <a:solidFill>
                      <a:schemeClr val="tx1"/>
                    </a:solidFill>
                  </a:rPr>
                  <a:t>20.D. </a:t>
                </a:r>
                <a:r>
                  <a:rPr sz="1200" b="0" dirty="0">
                    <a:solidFill>
                      <a:schemeClr val="tx1"/>
                    </a:solidFill>
                  </a:rPr>
                  <a:t>Since buyers typically send a payment (</a:t>
                </a:r>
                <a:r>
                  <a:rPr sz="1200" b="0" dirty="0">
                    <a:solidFill>
                      <a:schemeClr val="tx1"/>
                    </a:solidFill>
                    <a:uFill>
                      <a:solidFill>
                        <a:srgbClr val="0000FF"/>
                      </a:solidFill>
                    </a:uFill>
                  </a:rPr>
                  <a:t>deposit</a:t>
                </a:r>
                <a:r>
                  <a:rPr sz="1200" b="0" dirty="0">
                    <a:solidFill>
                      <a:schemeClr val="tx1"/>
                    </a:solidFill>
                  </a:rPr>
                  <a:t>) direct to escrow, and making the payment is an important first step in purchasing the property, the seller and the real estate licensees need to be informed immediately if the payment is not made or the check bounced or is not good.</a:t>
                </a:r>
              </a:p>
            </p:txBody>
          </p:sp>
          <p:pic>
            <p:nvPicPr>
              <p:cNvPr id="28" name="Screen Shot 2018-05-31 at 11.03.41 AM.png" descr="Screen Shot 2018-05-31 at 11.03.41 AM.png">
                <a:extLst>
                  <a:ext uri="{FF2B5EF4-FFF2-40B4-BE49-F238E27FC236}">
                    <a16:creationId xmlns:a16="http://schemas.microsoft.com/office/drawing/2014/main" id="{C7764F21-C4E6-4943-BC1B-17260C983AA0}"/>
                  </a:ext>
                </a:extLst>
              </p:cNvPr>
              <p:cNvPicPr>
                <a:picLocks noChangeAspect="1"/>
              </p:cNvPicPr>
              <p:nvPr/>
            </p:nvPicPr>
            <p:blipFill>
              <a:blip r:embed="rId20"/>
              <a:srcRect t="1923" b="1923"/>
              <a:stretch>
                <a:fillRect/>
              </a:stretch>
            </p:blipFill>
            <p:spPr>
              <a:xfrm>
                <a:off x="119259" y="1920254"/>
                <a:ext cx="5924598" cy="450199"/>
              </a:xfrm>
              <a:prstGeom prst="rect">
                <a:avLst/>
              </a:prstGeom>
              <a:ln w="38100">
                <a:solidFill>
                  <a:schemeClr val="tx1"/>
                </a:solidFill>
                <a:miter lim="400000"/>
              </a:ln>
            </p:spPr>
          </p:pic>
          <p:sp>
            <p:nvSpPr>
              <p:cNvPr id="30" name="Rectangle 2">
                <a:extLst>
                  <a:ext uri="{FF2B5EF4-FFF2-40B4-BE49-F238E27FC236}">
                    <a16:creationId xmlns:a16="http://schemas.microsoft.com/office/drawing/2014/main" id="{32E4C8BD-4A26-4D76-9DDD-D6093A35D252}"/>
                  </a:ext>
                </a:extLst>
              </p:cNvPr>
              <p:cNvSpPr txBox="1"/>
              <p:nvPr/>
            </p:nvSpPr>
            <p:spPr>
              <a:xfrm>
                <a:off x="103215" y="97512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20.D.</a:t>
                </a:r>
              </a:p>
            </p:txBody>
          </p:sp>
          <p:sp>
            <p:nvSpPr>
              <p:cNvPr id="18" name="Rectangle 17">
                <a:extLst>
                  <a:ext uri="{FF2B5EF4-FFF2-40B4-BE49-F238E27FC236}">
                    <a16:creationId xmlns:a16="http://schemas.microsoft.com/office/drawing/2014/main" id="{1687A812-CFC6-415B-BE44-8C37237B2F8C}"/>
                  </a:ext>
                </a:extLst>
              </p:cNvPr>
              <p:cNvSpPr/>
              <p:nvPr/>
            </p:nvSpPr>
            <p:spPr>
              <a:xfrm>
                <a:off x="103215" y="1488611"/>
                <a:ext cx="5967538" cy="338554"/>
              </a:xfrm>
              <a:prstGeom prst="rect">
                <a:avLst/>
              </a:prstGeom>
            </p:spPr>
            <p:txBody>
              <a:bodyPr wrap="square">
                <a:spAutoFit/>
              </a:bodyPr>
              <a:lstStyle/>
              <a:p>
                <a:pPr algn="ctr"/>
                <a:r>
                  <a:rPr lang="en-US" sz="1600" b="1" dirty="0"/>
                  <a:t>JOINT ESCROW INSTRUCTIONS TO ESCROW HOLDER</a:t>
                </a:r>
              </a:p>
            </p:txBody>
          </p:sp>
        </p:grpSp>
        <p:sp>
          <p:nvSpPr>
            <p:cNvPr id="79" name="TextBox 78">
              <a:extLst>
                <a:ext uri="{FF2B5EF4-FFF2-40B4-BE49-F238E27FC236}">
                  <a16:creationId xmlns:a16="http://schemas.microsoft.com/office/drawing/2014/main" id="{0E2B376F-539E-44C1-874E-D65FCF5CC420}"/>
                </a:ext>
              </a:extLst>
            </p:cNvPr>
            <p:cNvSpPr txBox="1"/>
            <p:nvPr/>
          </p:nvSpPr>
          <p:spPr>
            <a:xfrm>
              <a:off x="5524380" y="939519"/>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6" name="Group 65">
            <a:extLst>
              <a:ext uri="{FF2B5EF4-FFF2-40B4-BE49-F238E27FC236}">
                <a16:creationId xmlns:a16="http://schemas.microsoft.com/office/drawing/2014/main" id="{C785305C-BA95-4ED4-B0CF-759966F69068}"/>
              </a:ext>
            </a:extLst>
          </p:cNvPr>
          <p:cNvGrpSpPr/>
          <p:nvPr/>
        </p:nvGrpSpPr>
        <p:grpSpPr>
          <a:xfrm>
            <a:off x="309441" y="206469"/>
            <a:ext cx="5786558" cy="2619655"/>
            <a:chOff x="309441" y="206469"/>
            <a:chExt cx="5786558" cy="2619655"/>
          </a:xfrm>
        </p:grpSpPr>
        <p:grpSp>
          <p:nvGrpSpPr>
            <p:cNvPr id="15" name="20C">
              <a:extLst>
                <a:ext uri="{FF2B5EF4-FFF2-40B4-BE49-F238E27FC236}">
                  <a16:creationId xmlns:a16="http://schemas.microsoft.com/office/drawing/2014/main" id="{19381E91-A34F-4759-A477-CA05C2FD0DB2}"/>
                </a:ext>
              </a:extLst>
            </p:cNvPr>
            <p:cNvGrpSpPr/>
            <p:nvPr/>
          </p:nvGrpSpPr>
          <p:grpSpPr>
            <a:xfrm>
              <a:off x="309441" y="206469"/>
              <a:ext cx="5786558" cy="2619655"/>
              <a:chOff x="249382" y="640906"/>
              <a:chExt cx="5786558" cy="2619655"/>
            </a:xfrm>
          </p:grpSpPr>
          <p:sp>
            <p:nvSpPr>
              <p:cNvPr id="13" name="Rectangle 12">
                <a:extLst>
                  <a:ext uri="{FF2B5EF4-FFF2-40B4-BE49-F238E27FC236}">
                    <a16:creationId xmlns:a16="http://schemas.microsoft.com/office/drawing/2014/main" id="{B1D753E3-21C2-4D0B-BF74-C074939D41F5}"/>
                  </a:ext>
                </a:extLst>
              </p:cNvPr>
              <p:cNvSpPr/>
              <p:nvPr/>
            </p:nvSpPr>
            <p:spPr>
              <a:xfrm>
                <a:off x="249382" y="640906"/>
                <a:ext cx="5761312" cy="2619655"/>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20" name="TextBox 15">
                <a:extLst>
                  <a:ext uri="{FF2B5EF4-FFF2-40B4-BE49-F238E27FC236}">
                    <a16:creationId xmlns:a16="http://schemas.microsoft.com/office/drawing/2014/main" id="{B54CBC26-04D0-4F3C-A857-8AFC61BBFE03}"/>
                  </a:ext>
                </a:extLst>
              </p:cNvPr>
              <p:cNvSpPr txBox="1"/>
              <p:nvPr/>
            </p:nvSpPr>
            <p:spPr>
              <a:xfrm>
                <a:off x="491335" y="2429568"/>
                <a:ext cx="5431242"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200" dirty="0">
                    <a:solidFill>
                      <a:schemeClr val="tx1"/>
                    </a:solidFill>
                  </a:rPr>
                  <a:t>20.C. </a:t>
                </a:r>
                <a:r>
                  <a:rPr sz="1200" b="0" dirty="0">
                    <a:solidFill>
                      <a:schemeClr val="tx1"/>
                    </a:solidFill>
                  </a:rPr>
                  <a:t>While the broker’s right to be paid is found in a contract outside of the buyer and seller’s purchase agreement, payment will be made through escrow. This paragraph acknowledges that and provides the payment instructions will not be altered without the consent of the broker.</a:t>
                </a:r>
              </a:p>
            </p:txBody>
          </p:sp>
          <p:pic>
            <p:nvPicPr>
              <p:cNvPr id="21" name="Screen Shot 2018-05-31 at 11.02.35 AM.png" descr="Screen Shot 2018-05-31 at 11.02.35 AM.png">
                <a:extLst>
                  <a:ext uri="{FF2B5EF4-FFF2-40B4-BE49-F238E27FC236}">
                    <a16:creationId xmlns:a16="http://schemas.microsoft.com/office/drawing/2014/main" id="{F5D02B10-1B3F-4970-868B-D46C78D83EDF}"/>
                  </a:ext>
                </a:extLst>
              </p:cNvPr>
              <p:cNvPicPr>
                <a:picLocks noChangeAspect="1"/>
              </p:cNvPicPr>
              <p:nvPr/>
            </p:nvPicPr>
            <p:blipFill>
              <a:blip r:embed="rId21"/>
              <a:srcRect t="1298"/>
              <a:stretch>
                <a:fillRect/>
              </a:stretch>
            </p:blipFill>
            <p:spPr>
              <a:xfrm>
                <a:off x="337499" y="1561316"/>
                <a:ext cx="5585078" cy="645087"/>
              </a:xfrm>
              <a:prstGeom prst="rect">
                <a:avLst/>
              </a:prstGeom>
              <a:ln w="38100">
                <a:solidFill>
                  <a:schemeClr val="tx1"/>
                </a:solidFill>
                <a:miter lim="400000"/>
              </a:ln>
            </p:spPr>
          </p:pic>
          <p:sp>
            <p:nvSpPr>
              <p:cNvPr id="23" name="Rectangle 2">
                <a:extLst>
                  <a:ext uri="{FF2B5EF4-FFF2-40B4-BE49-F238E27FC236}">
                    <a16:creationId xmlns:a16="http://schemas.microsoft.com/office/drawing/2014/main" id="{12B1A04F-158F-4C35-9834-BF4BB3034259}"/>
                  </a:ext>
                </a:extLst>
              </p:cNvPr>
              <p:cNvSpPr txBox="1"/>
              <p:nvPr/>
            </p:nvSpPr>
            <p:spPr>
              <a:xfrm>
                <a:off x="260362" y="735627"/>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20.C.</a:t>
                </a:r>
              </a:p>
            </p:txBody>
          </p:sp>
          <p:sp>
            <p:nvSpPr>
              <p:cNvPr id="14" name="Rectangle 13">
                <a:extLst>
                  <a:ext uri="{FF2B5EF4-FFF2-40B4-BE49-F238E27FC236}">
                    <a16:creationId xmlns:a16="http://schemas.microsoft.com/office/drawing/2014/main" id="{50674717-6B32-4423-A926-600E0AED27FA}"/>
                  </a:ext>
                </a:extLst>
              </p:cNvPr>
              <p:cNvSpPr/>
              <p:nvPr/>
            </p:nvSpPr>
            <p:spPr>
              <a:xfrm>
                <a:off x="274628" y="1173223"/>
                <a:ext cx="5761312" cy="338554"/>
              </a:xfrm>
              <a:prstGeom prst="rect">
                <a:avLst/>
              </a:prstGeom>
            </p:spPr>
            <p:txBody>
              <a:bodyPr wrap="square">
                <a:spAutoFit/>
              </a:bodyPr>
              <a:lstStyle/>
              <a:p>
                <a:pPr algn="ctr"/>
                <a:r>
                  <a:rPr lang="en-US" sz="1600" b="1" dirty="0"/>
                  <a:t>JOINT ESCROW INSTRUCTIONS TO ESCROW HOLDER</a:t>
                </a:r>
              </a:p>
            </p:txBody>
          </p:sp>
        </p:grpSp>
        <p:sp>
          <p:nvSpPr>
            <p:cNvPr id="81" name="TextBox 80">
              <a:extLst>
                <a:ext uri="{FF2B5EF4-FFF2-40B4-BE49-F238E27FC236}">
                  <a16:creationId xmlns:a16="http://schemas.microsoft.com/office/drawing/2014/main" id="{6A675DAB-4EFE-4FFB-877A-4B6E1300356B}"/>
                </a:ext>
              </a:extLst>
            </p:cNvPr>
            <p:cNvSpPr txBox="1"/>
            <p:nvPr/>
          </p:nvSpPr>
          <p:spPr>
            <a:xfrm>
              <a:off x="5505247" y="254281"/>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4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6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72" restart="whenNotActive" fill="hold" evtFilter="cancelBubble" nodeType="interactiveSeq">
                <p:stCondLst>
                  <p:cond evt="onClick" delay="0">
                    <p:tgtEl>
                      <p:spTgt spid="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6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19019-0143-4209-B62A-D3C51F0D9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878" y="0"/>
            <a:ext cx="5014452" cy="6858000"/>
          </a:xfrm>
          <a:prstGeom prst="rect">
            <a:avLst/>
          </a:prstGeom>
        </p:spPr>
      </p:pic>
      <p:sp>
        <p:nvSpPr>
          <p:cNvPr id="352"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grpSp>
        <p:nvGrpSpPr>
          <p:cNvPr id="370" name="Group"/>
          <p:cNvGrpSpPr/>
          <p:nvPr/>
        </p:nvGrpSpPr>
        <p:grpSpPr>
          <a:xfrm>
            <a:off x="-5" y="6334204"/>
            <a:ext cx="12192008" cy="542804"/>
            <a:chOff x="0" y="0"/>
            <a:chExt cx="12192006" cy="542803"/>
          </a:xfrm>
        </p:grpSpPr>
        <p:sp>
          <p:nvSpPr>
            <p:cNvPr id="367"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368"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369"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20" name="TextBox 14">
            <a:extLst>
              <a:ext uri="{FF2B5EF4-FFF2-40B4-BE49-F238E27FC236}">
                <a16:creationId xmlns:a16="http://schemas.microsoft.com/office/drawing/2014/main" id="{B1FC401B-50FF-4459-AA72-138F0E4489BF}"/>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CDA0A8D8-1619-4A72-B853-ECC6D42EA7E8}"/>
              </a:ext>
            </a:extLst>
          </p:cNvPr>
          <p:cNvSpPr txBox="1"/>
          <p:nvPr/>
        </p:nvSpPr>
        <p:spPr>
          <a:xfrm>
            <a:off x="267855" y="203200"/>
            <a:ext cx="5338618"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p.9.</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65507CA1-AE7D-418C-AB2D-ED29D48048FC}"/>
              </a:ext>
            </a:extLst>
          </p:cNvPr>
          <p:cNvSpPr txBox="1"/>
          <p:nvPr/>
        </p:nvSpPr>
        <p:spPr>
          <a:xfrm>
            <a:off x="267855" y="2761673"/>
            <a:ext cx="5696601"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22 – Dispute of Resolution (cont.) C(2)-(3)</a:t>
            </a:r>
          </a:p>
          <a:p>
            <a:pPr marL="0" marR="0" indent="0" algn="l" defTabSz="914400" rtl="0" fontAlgn="auto" latinLnBrk="0" hangingPunct="0">
              <a:lnSpc>
                <a:spcPct val="100000"/>
              </a:lnSpc>
              <a:spcBef>
                <a:spcPts val="0"/>
              </a:spcBef>
              <a:spcAft>
                <a:spcPts val="0"/>
              </a:spcAft>
              <a:buClrTx/>
              <a:buSzTx/>
              <a:buFontTx/>
              <a:buNone/>
              <a:tabLst/>
            </a:pPr>
            <a:r>
              <a:rPr lang="en-US" dirty="0"/>
              <a:t>23 – Selection of Service Providers</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24</a:t>
            </a:r>
            <a:r>
              <a:rPr lang="en-US" dirty="0"/>
              <a:t> – Multiple Listing Service (“MLS”)</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25 – Attorney Fees</a:t>
            </a:r>
          </a:p>
          <a:p>
            <a:pPr marL="0" marR="0" indent="0" algn="l" defTabSz="914400" rtl="0" fontAlgn="auto" latinLnBrk="0" hangingPunct="0">
              <a:lnSpc>
                <a:spcPct val="100000"/>
              </a:lnSpc>
              <a:spcBef>
                <a:spcPts val="0"/>
              </a:spcBef>
              <a:spcAft>
                <a:spcPts val="0"/>
              </a:spcAft>
              <a:buClrTx/>
              <a:buSzTx/>
              <a:buFontTx/>
              <a:buNone/>
              <a:tabLst/>
            </a:pPr>
            <a:r>
              <a:rPr lang="en-US" dirty="0"/>
              <a:t>26 – Assignment</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27 – Equal Housing Opportunity</a:t>
            </a:r>
          </a:p>
          <a:p>
            <a:pPr marL="0" marR="0" indent="0" algn="l" defTabSz="914400" rtl="0" fontAlgn="auto" latinLnBrk="0" hangingPunct="0">
              <a:lnSpc>
                <a:spcPct val="100000"/>
              </a:lnSpc>
              <a:spcBef>
                <a:spcPts val="0"/>
              </a:spcBef>
              <a:spcAft>
                <a:spcPts val="0"/>
              </a:spcAft>
              <a:buClrTx/>
              <a:buSzTx/>
              <a:buFontTx/>
              <a:buNone/>
              <a:tabLst/>
            </a:pPr>
            <a:r>
              <a:rPr lang="en-US" dirty="0"/>
              <a:t>28 – Terms and Conditions of Offer</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29 – Time of Essence; Entire Contract: Changes</a:t>
            </a:r>
          </a:p>
          <a:p>
            <a:pPr marL="0" marR="0" indent="0" algn="l" defTabSz="914400" rtl="0" fontAlgn="auto" latinLnBrk="0" hangingPunct="0">
              <a:lnSpc>
                <a:spcPct val="100000"/>
              </a:lnSpc>
              <a:spcBef>
                <a:spcPts val="0"/>
              </a:spcBef>
              <a:spcAft>
                <a:spcPts val="0"/>
              </a:spcAft>
              <a:buClrTx/>
              <a:buSzTx/>
              <a:buFontTx/>
              <a:buNone/>
              <a:tabLst/>
            </a:pPr>
            <a:r>
              <a:rPr lang="en-US" dirty="0"/>
              <a:t>30 – Definitions, A-M</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31 – Expiration of Offer</a:t>
            </a:r>
          </a:p>
        </p:txBody>
      </p:sp>
      <p:sp>
        <p:nvSpPr>
          <p:cNvPr id="5" name="blue dot for 23">
            <a:extLst>
              <a:ext uri="{FF2B5EF4-FFF2-40B4-BE49-F238E27FC236}">
                <a16:creationId xmlns:a16="http://schemas.microsoft.com/office/drawing/2014/main" id="{0C17FA67-632C-4356-BC3C-793D0079CFC4}"/>
              </a:ext>
            </a:extLst>
          </p:cNvPr>
          <p:cNvSpPr/>
          <p:nvPr/>
        </p:nvSpPr>
        <p:spPr>
          <a:xfrm>
            <a:off x="6146747" y="933676"/>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for 24">
            <a:extLst>
              <a:ext uri="{FF2B5EF4-FFF2-40B4-BE49-F238E27FC236}">
                <a16:creationId xmlns:a16="http://schemas.microsoft.com/office/drawing/2014/main" id="{AD593A79-348E-4F06-ACDB-BBF8A81D7CE2}"/>
              </a:ext>
            </a:extLst>
          </p:cNvPr>
          <p:cNvSpPr/>
          <p:nvPr/>
        </p:nvSpPr>
        <p:spPr>
          <a:xfrm>
            <a:off x="6142143" y="1202316"/>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for 25">
            <a:extLst>
              <a:ext uri="{FF2B5EF4-FFF2-40B4-BE49-F238E27FC236}">
                <a16:creationId xmlns:a16="http://schemas.microsoft.com/office/drawing/2014/main" id="{BBB3CF21-6097-476F-901B-96CED79DDB34}"/>
              </a:ext>
            </a:extLst>
          </p:cNvPr>
          <p:cNvSpPr/>
          <p:nvPr/>
        </p:nvSpPr>
        <p:spPr>
          <a:xfrm>
            <a:off x="6136594" y="1461476"/>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for 26">
            <a:extLst>
              <a:ext uri="{FF2B5EF4-FFF2-40B4-BE49-F238E27FC236}">
                <a16:creationId xmlns:a16="http://schemas.microsoft.com/office/drawing/2014/main" id="{F1ED13BC-6BD1-44A8-BB99-C640F3953E58}"/>
              </a:ext>
            </a:extLst>
          </p:cNvPr>
          <p:cNvSpPr/>
          <p:nvPr/>
        </p:nvSpPr>
        <p:spPr>
          <a:xfrm>
            <a:off x="6124882" y="1690665"/>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for 27">
            <a:extLst>
              <a:ext uri="{FF2B5EF4-FFF2-40B4-BE49-F238E27FC236}">
                <a16:creationId xmlns:a16="http://schemas.microsoft.com/office/drawing/2014/main" id="{D8463377-3F85-44E6-B1BE-BE71BCF51D70}"/>
              </a:ext>
            </a:extLst>
          </p:cNvPr>
          <p:cNvSpPr/>
          <p:nvPr/>
        </p:nvSpPr>
        <p:spPr>
          <a:xfrm>
            <a:off x="6136594" y="1943778"/>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for 28">
            <a:extLst>
              <a:ext uri="{FF2B5EF4-FFF2-40B4-BE49-F238E27FC236}">
                <a16:creationId xmlns:a16="http://schemas.microsoft.com/office/drawing/2014/main" id="{08FB3217-1649-4AA9-831E-3DC3D265AB07}"/>
              </a:ext>
            </a:extLst>
          </p:cNvPr>
          <p:cNvSpPr/>
          <p:nvPr/>
        </p:nvSpPr>
        <p:spPr>
          <a:xfrm>
            <a:off x="6137638" y="2138553"/>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for 29">
            <a:extLst>
              <a:ext uri="{FF2B5EF4-FFF2-40B4-BE49-F238E27FC236}">
                <a16:creationId xmlns:a16="http://schemas.microsoft.com/office/drawing/2014/main" id="{9FE82228-9476-4274-A257-747F81D2D740}"/>
              </a:ext>
            </a:extLst>
          </p:cNvPr>
          <p:cNvSpPr/>
          <p:nvPr/>
        </p:nvSpPr>
        <p:spPr>
          <a:xfrm>
            <a:off x="6136594" y="2644172"/>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for 30">
            <a:extLst>
              <a:ext uri="{FF2B5EF4-FFF2-40B4-BE49-F238E27FC236}">
                <a16:creationId xmlns:a16="http://schemas.microsoft.com/office/drawing/2014/main" id="{B382BEE3-E634-4086-9DB4-2B3CEF808EBD}"/>
              </a:ext>
            </a:extLst>
          </p:cNvPr>
          <p:cNvSpPr/>
          <p:nvPr/>
        </p:nvSpPr>
        <p:spPr>
          <a:xfrm>
            <a:off x="6120744" y="3195822"/>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blue dot for 30A">
            <a:extLst>
              <a:ext uri="{FF2B5EF4-FFF2-40B4-BE49-F238E27FC236}">
                <a16:creationId xmlns:a16="http://schemas.microsoft.com/office/drawing/2014/main" id="{E8A9F275-5EA4-40A5-8C9A-C2FE49F232DE}"/>
              </a:ext>
            </a:extLst>
          </p:cNvPr>
          <p:cNvSpPr/>
          <p:nvPr/>
        </p:nvSpPr>
        <p:spPr>
          <a:xfrm>
            <a:off x="6292510" y="3360420"/>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blue dot for 30F">
            <a:extLst>
              <a:ext uri="{FF2B5EF4-FFF2-40B4-BE49-F238E27FC236}">
                <a16:creationId xmlns:a16="http://schemas.microsoft.com/office/drawing/2014/main" id="{DB6D9623-AE80-4EDB-804D-00333B2B5B3C}"/>
              </a:ext>
            </a:extLst>
          </p:cNvPr>
          <p:cNvSpPr/>
          <p:nvPr/>
        </p:nvSpPr>
        <p:spPr>
          <a:xfrm>
            <a:off x="6248314" y="3896216"/>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blue dot for 31">
            <a:extLst>
              <a:ext uri="{FF2B5EF4-FFF2-40B4-BE49-F238E27FC236}">
                <a16:creationId xmlns:a16="http://schemas.microsoft.com/office/drawing/2014/main" id="{87572651-B1FD-4694-96B3-B3C019B0CEAD}"/>
              </a:ext>
            </a:extLst>
          </p:cNvPr>
          <p:cNvSpPr/>
          <p:nvPr/>
        </p:nvSpPr>
        <p:spPr>
          <a:xfrm>
            <a:off x="6130877" y="5240351"/>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blue dot for 22C">
            <a:extLst>
              <a:ext uri="{FF2B5EF4-FFF2-40B4-BE49-F238E27FC236}">
                <a16:creationId xmlns:a16="http://schemas.microsoft.com/office/drawing/2014/main" id="{39ACD3B4-315F-4C6D-A3C6-CA8EABA2DA0B}"/>
              </a:ext>
            </a:extLst>
          </p:cNvPr>
          <p:cNvSpPr/>
          <p:nvPr/>
        </p:nvSpPr>
        <p:spPr>
          <a:xfrm>
            <a:off x="6146747" y="541414"/>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25" name="Group 24">
            <a:extLst>
              <a:ext uri="{FF2B5EF4-FFF2-40B4-BE49-F238E27FC236}">
                <a16:creationId xmlns:a16="http://schemas.microsoft.com/office/drawing/2014/main" id="{FCE5D79F-B06A-481C-9044-AC5FDDF1E16A}"/>
              </a:ext>
            </a:extLst>
          </p:cNvPr>
          <p:cNvGrpSpPr/>
          <p:nvPr/>
        </p:nvGrpSpPr>
        <p:grpSpPr>
          <a:xfrm>
            <a:off x="-9272" y="1271395"/>
            <a:ext cx="6036388" cy="5092878"/>
            <a:chOff x="-9272" y="1271395"/>
            <a:chExt cx="6036388" cy="5092878"/>
          </a:xfrm>
        </p:grpSpPr>
        <p:grpSp>
          <p:nvGrpSpPr>
            <p:cNvPr id="93" name="31">
              <a:extLst>
                <a:ext uri="{FF2B5EF4-FFF2-40B4-BE49-F238E27FC236}">
                  <a16:creationId xmlns:a16="http://schemas.microsoft.com/office/drawing/2014/main" id="{9CFA3B08-6952-4AFB-A950-1BC14EF75353}"/>
                </a:ext>
              </a:extLst>
            </p:cNvPr>
            <p:cNvGrpSpPr/>
            <p:nvPr/>
          </p:nvGrpSpPr>
          <p:grpSpPr>
            <a:xfrm>
              <a:off x="-9272" y="1271395"/>
              <a:ext cx="6036388" cy="5092878"/>
              <a:chOff x="0" y="203200"/>
              <a:chExt cx="6036388" cy="5092878"/>
            </a:xfrm>
          </p:grpSpPr>
          <p:sp>
            <p:nvSpPr>
              <p:cNvPr id="91" name="Rectangle 90">
                <a:extLst>
                  <a:ext uri="{FF2B5EF4-FFF2-40B4-BE49-F238E27FC236}">
                    <a16:creationId xmlns:a16="http://schemas.microsoft.com/office/drawing/2014/main" id="{890F6AC9-5BC6-47C6-85DF-82E469C0F661}"/>
                  </a:ext>
                </a:extLst>
              </p:cNvPr>
              <p:cNvSpPr/>
              <p:nvPr/>
            </p:nvSpPr>
            <p:spPr>
              <a:xfrm>
                <a:off x="0" y="203200"/>
                <a:ext cx="6036388" cy="5058052"/>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102" name="TextBox 15">
                <a:extLst>
                  <a:ext uri="{FF2B5EF4-FFF2-40B4-BE49-F238E27FC236}">
                    <a16:creationId xmlns:a16="http://schemas.microsoft.com/office/drawing/2014/main" id="{F6492199-8554-4966-939A-6F5B197E7092}"/>
                  </a:ext>
                </a:extLst>
              </p:cNvPr>
              <p:cNvSpPr txBox="1"/>
              <p:nvPr/>
            </p:nvSpPr>
            <p:spPr>
              <a:xfrm>
                <a:off x="103378" y="2618426"/>
                <a:ext cx="5920795" cy="2677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400">
                    <a:solidFill>
                      <a:srgbClr val="44546A"/>
                    </a:solidFill>
                    <a:latin typeface="+mn-lt"/>
                    <a:ea typeface="+mn-ea"/>
                    <a:cs typeface="+mn-cs"/>
                    <a:sym typeface="Helvetica"/>
                  </a:defRPr>
                </a:pPr>
                <a:r>
                  <a:rPr b="1" dirty="0">
                    <a:solidFill>
                      <a:schemeClr val="tx1"/>
                    </a:solidFill>
                  </a:rPr>
                  <a:t>31. </a:t>
                </a:r>
                <a:r>
                  <a:rPr dirty="0">
                    <a:solidFill>
                      <a:schemeClr val="tx1"/>
                    </a:solidFill>
                  </a:rPr>
                  <a:t>Here is where the buyer signs. Once the buyer signs, a contract has not yet been formed. The seller has to respond within the stated period. Even after the seller signs on the next page a contract has still not yet been formed. The document with the seller’s signature has to be delivered back to the buyer or the buyer’s designated agent specified in this paragraph. If the person signing is not the actual buyer, the box above the signature line should be checked and the RCSD form attached (</a:t>
                </a:r>
                <a:r>
                  <a:rPr i="1" dirty="0">
                    <a:solidFill>
                      <a:schemeClr val="tx1"/>
                    </a:solidFill>
                  </a:rPr>
                  <a:t>see </a:t>
                </a:r>
                <a:r>
                  <a:rPr dirty="0">
                    <a:solidFill>
                      <a:schemeClr val="tx1"/>
                    </a:solidFill>
                    <a:uFill>
                      <a:solidFill>
                        <a:srgbClr val="0000FF"/>
                      </a:solidFill>
                    </a:uFill>
                  </a:rPr>
                  <a:t>paragraph 19</a:t>
                </a:r>
                <a:r>
                  <a:rPr dirty="0">
                    <a:solidFill>
                      <a:schemeClr val="tx1"/>
                    </a:solidFill>
                  </a:rPr>
                  <a:t>). If there are more than two buyers, the box below the signature line should be checked and another form (C.A.R. Form ASA) added to show that the additional buyers agree with the offer (</a:t>
                </a:r>
                <a:r>
                  <a:rPr i="1" dirty="0">
                    <a:solidFill>
                      <a:schemeClr val="tx1"/>
                    </a:solidFill>
                  </a:rPr>
                  <a:t>see </a:t>
                </a:r>
                <a:r>
                  <a:rPr dirty="0">
                    <a:solidFill>
                      <a:schemeClr val="tx1"/>
                    </a:solidFill>
                    <a:uFill>
                      <a:solidFill>
                        <a:srgbClr val="0000FF"/>
                      </a:solidFill>
                    </a:uFill>
                  </a:rPr>
                  <a:t>paragraph 1</a:t>
                </a:r>
                <a:r>
                  <a:rPr dirty="0">
                    <a:solidFill>
                      <a:schemeClr val="tx1"/>
                    </a:solidFill>
                  </a:rPr>
                  <a:t>). The process is far from over, but by making an offer, the buyer is on the way.</a:t>
                </a:r>
              </a:p>
            </p:txBody>
          </p:sp>
          <p:pic>
            <p:nvPicPr>
              <p:cNvPr id="103" name="Screen Shot 2018-06-01 at 11.34.42 AM.png" descr="Screen Shot 2018-06-01 at 11.34.42 AM.png">
                <a:extLst>
                  <a:ext uri="{FF2B5EF4-FFF2-40B4-BE49-F238E27FC236}">
                    <a16:creationId xmlns:a16="http://schemas.microsoft.com/office/drawing/2014/main" id="{CA5F762A-69A1-4A68-A079-DE58DFEAAB3A}"/>
                  </a:ext>
                </a:extLst>
              </p:cNvPr>
              <p:cNvPicPr>
                <a:picLocks noChangeAspect="1"/>
              </p:cNvPicPr>
              <p:nvPr/>
            </p:nvPicPr>
            <p:blipFill>
              <a:blip r:embed="rId14"/>
              <a:srcRect t="816"/>
              <a:stretch>
                <a:fillRect/>
              </a:stretch>
            </p:blipFill>
            <p:spPr>
              <a:xfrm>
                <a:off x="56725" y="1313418"/>
                <a:ext cx="5907732" cy="1088083"/>
              </a:xfrm>
              <a:prstGeom prst="rect">
                <a:avLst/>
              </a:prstGeom>
              <a:ln w="38100">
                <a:solidFill>
                  <a:schemeClr val="tx1"/>
                </a:solidFill>
                <a:miter lim="400000"/>
              </a:ln>
            </p:spPr>
          </p:pic>
          <p:sp>
            <p:nvSpPr>
              <p:cNvPr id="104" name="Rectangle 2">
                <a:extLst>
                  <a:ext uri="{FF2B5EF4-FFF2-40B4-BE49-F238E27FC236}">
                    <a16:creationId xmlns:a16="http://schemas.microsoft.com/office/drawing/2014/main" id="{850F6700-ABBA-4C0A-9473-204996FEBE46}"/>
                  </a:ext>
                </a:extLst>
              </p:cNvPr>
              <p:cNvSpPr txBox="1"/>
              <p:nvPr/>
            </p:nvSpPr>
            <p:spPr>
              <a:xfrm>
                <a:off x="11519" y="34688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31.</a:t>
                </a:r>
              </a:p>
            </p:txBody>
          </p:sp>
          <p:sp>
            <p:nvSpPr>
              <p:cNvPr id="92" name="Rectangle 91">
                <a:extLst>
                  <a:ext uri="{FF2B5EF4-FFF2-40B4-BE49-F238E27FC236}">
                    <a16:creationId xmlns:a16="http://schemas.microsoft.com/office/drawing/2014/main" id="{9B1C1DBB-1CB8-479F-872E-A6A52FEB962B}"/>
                  </a:ext>
                </a:extLst>
              </p:cNvPr>
              <p:cNvSpPr/>
              <p:nvPr/>
            </p:nvSpPr>
            <p:spPr>
              <a:xfrm>
                <a:off x="1890112" y="915168"/>
                <a:ext cx="2238112" cy="307777"/>
              </a:xfrm>
              <a:prstGeom prst="rect">
                <a:avLst/>
              </a:prstGeom>
            </p:spPr>
            <p:txBody>
              <a:bodyPr wrap="none">
                <a:spAutoFit/>
              </a:bodyPr>
              <a:lstStyle/>
              <a:p>
                <a:pPr algn="ctr"/>
                <a:r>
                  <a:rPr lang="en-US" sz="1400" b="1" dirty="0">
                    <a:latin typeface="+mn-lt"/>
                  </a:rPr>
                  <a:t>EXPIRATION OF OFFER</a:t>
                </a:r>
              </a:p>
            </p:txBody>
          </p:sp>
        </p:grpSp>
        <p:sp>
          <p:nvSpPr>
            <p:cNvPr id="96" name="TextBox 95">
              <a:extLst>
                <a:ext uri="{FF2B5EF4-FFF2-40B4-BE49-F238E27FC236}">
                  <a16:creationId xmlns:a16="http://schemas.microsoft.com/office/drawing/2014/main" id="{34F548A1-5FC8-41F1-B159-93B9F4B9AB0B}"/>
                </a:ext>
              </a:extLst>
            </p:cNvPr>
            <p:cNvSpPr txBox="1"/>
            <p:nvPr/>
          </p:nvSpPr>
          <p:spPr>
            <a:xfrm>
              <a:off x="5399232" y="1368150"/>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1" name="Group 30">
            <a:extLst>
              <a:ext uri="{FF2B5EF4-FFF2-40B4-BE49-F238E27FC236}">
                <a16:creationId xmlns:a16="http://schemas.microsoft.com/office/drawing/2014/main" id="{A4158CF3-229F-43F0-B25F-5806FBB70187}"/>
              </a:ext>
            </a:extLst>
          </p:cNvPr>
          <p:cNvGrpSpPr/>
          <p:nvPr/>
        </p:nvGrpSpPr>
        <p:grpSpPr>
          <a:xfrm>
            <a:off x="9762" y="2852875"/>
            <a:ext cx="6035593" cy="3407947"/>
            <a:chOff x="9762" y="2852875"/>
            <a:chExt cx="6035593" cy="3407947"/>
          </a:xfrm>
        </p:grpSpPr>
        <p:grpSp>
          <p:nvGrpSpPr>
            <p:cNvPr id="86" name="30F">
              <a:extLst>
                <a:ext uri="{FF2B5EF4-FFF2-40B4-BE49-F238E27FC236}">
                  <a16:creationId xmlns:a16="http://schemas.microsoft.com/office/drawing/2014/main" id="{DAA880C5-962B-40A0-BBB6-307FA67AFEAB}"/>
                </a:ext>
              </a:extLst>
            </p:cNvPr>
            <p:cNvGrpSpPr/>
            <p:nvPr/>
          </p:nvGrpSpPr>
          <p:grpSpPr>
            <a:xfrm>
              <a:off x="9762" y="2852875"/>
              <a:ext cx="6035593" cy="3407947"/>
              <a:chOff x="-17215" y="1070836"/>
              <a:chExt cx="6035593" cy="3407947"/>
            </a:xfrm>
          </p:grpSpPr>
          <p:sp>
            <p:nvSpPr>
              <p:cNvPr id="84" name="Rectangle 83">
                <a:extLst>
                  <a:ext uri="{FF2B5EF4-FFF2-40B4-BE49-F238E27FC236}">
                    <a16:creationId xmlns:a16="http://schemas.microsoft.com/office/drawing/2014/main" id="{B152D283-A073-4D79-9D44-5C591D89A706}"/>
                  </a:ext>
                </a:extLst>
              </p:cNvPr>
              <p:cNvSpPr/>
              <p:nvPr/>
            </p:nvSpPr>
            <p:spPr>
              <a:xfrm>
                <a:off x="-12414" y="1070836"/>
                <a:ext cx="6030792" cy="3392879"/>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94" name="TextBox 15">
                <a:extLst>
                  <a:ext uri="{FF2B5EF4-FFF2-40B4-BE49-F238E27FC236}">
                    <a16:creationId xmlns:a16="http://schemas.microsoft.com/office/drawing/2014/main" id="{E6C61016-1DF0-4430-A041-A81FAD864F0D}"/>
                  </a:ext>
                </a:extLst>
              </p:cNvPr>
              <p:cNvSpPr txBox="1"/>
              <p:nvPr/>
            </p:nvSpPr>
            <p:spPr>
              <a:xfrm>
                <a:off x="130612" y="2662905"/>
                <a:ext cx="5800587"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dirty="0">
                    <a:solidFill>
                      <a:schemeClr val="tx1"/>
                    </a:solidFill>
                  </a:rPr>
                  <a:t>30.F. </a:t>
                </a:r>
                <a:r>
                  <a:rPr b="0" dirty="0">
                    <a:solidFill>
                      <a:schemeClr val="tx1"/>
                    </a:solidFill>
                  </a:rPr>
                  <a:t>Days. When referring to days, the contract means calendar days, with a few exceptions. However, after Acceptance, the last day to perform anything required by the contract can’t fall on a Saturday, Sunday, or a legal holiday. If the last day to perform falls on one of these days, the last day to perform will be the next possible day that doesn’t fall on a weekend or a legal holiday.</a:t>
                </a:r>
              </a:p>
            </p:txBody>
          </p:sp>
          <p:pic>
            <p:nvPicPr>
              <p:cNvPr id="95" name="Screen Shot 2018-06-01 at 11.34.04 AM.png" descr="Screen Shot 2018-06-01 at 11.34.04 AM.png">
                <a:extLst>
                  <a:ext uri="{FF2B5EF4-FFF2-40B4-BE49-F238E27FC236}">
                    <a16:creationId xmlns:a16="http://schemas.microsoft.com/office/drawing/2014/main" id="{C2E9A7C5-2AE4-4A43-BA5C-EEB0C7428468}"/>
                  </a:ext>
                </a:extLst>
              </p:cNvPr>
              <p:cNvPicPr>
                <a:picLocks noChangeAspect="1"/>
              </p:cNvPicPr>
              <p:nvPr/>
            </p:nvPicPr>
            <p:blipFill>
              <a:blip r:embed="rId15"/>
              <a:stretch>
                <a:fillRect/>
              </a:stretch>
            </p:blipFill>
            <p:spPr>
              <a:xfrm>
                <a:off x="24879" y="2220756"/>
                <a:ext cx="5957753" cy="227204"/>
              </a:xfrm>
              <a:prstGeom prst="rect">
                <a:avLst/>
              </a:prstGeom>
              <a:ln w="38100">
                <a:solidFill>
                  <a:schemeClr val="tx1"/>
                </a:solidFill>
                <a:miter lim="400000"/>
              </a:ln>
            </p:spPr>
          </p:pic>
          <p:sp>
            <p:nvSpPr>
              <p:cNvPr id="97" name="Rectangle 2">
                <a:extLst>
                  <a:ext uri="{FF2B5EF4-FFF2-40B4-BE49-F238E27FC236}">
                    <a16:creationId xmlns:a16="http://schemas.microsoft.com/office/drawing/2014/main" id="{C4467A8B-41F5-4FF2-8977-24E0366FAB82}"/>
                  </a:ext>
                </a:extLst>
              </p:cNvPr>
              <p:cNvSpPr txBox="1"/>
              <p:nvPr/>
            </p:nvSpPr>
            <p:spPr>
              <a:xfrm>
                <a:off x="-15458" y="117819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30.f.</a:t>
                </a:r>
              </a:p>
            </p:txBody>
          </p:sp>
          <p:sp>
            <p:nvSpPr>
              <p:cNvPr id="85" name="Rectangle 84">
                <a:extLst>
                  <a:ext uri="{FF2B5EF4-FFF2-40B4-BE49-F238E27FC236}">
                    <a16:creationId xmlns:a16="http://schemas.microsoft.com/office/drawing/2014/main" id="{6AA4AD89-0F41-4FBA-B96E-25C9EB4E63B2}"/>
                  </a:ext>
                </a:extLst>
              </p:cNvPr>
              <p:cNvSpPr/>
              <p:nvPr/>
            </p:nvSpPr>
            <p:spPr>
              <a:xfrm>
                <a:off x="-17215" y="1656167"/>
                <a:ext cx="6031360" cy="307777"/>
              </a:xfrm>
              <a:prstGeom prst="rect">
                <a:avLst/>
              </a:prstGeom>
            </p:spPr>
            <p:txBody>
              <a:bodyPr wrap="square">
                <a:spAutoFit/>
              </a:bodyPr>
              <a:lstStyle/>
              <a:p>
                <a:pPr algn="ctr"/>
                <a:r>
                  <a:rPr lang="en-US" sz="1400" b="1" dirty="0">
                    <a:latin typeface="+mn-lt"/>
                  </a:rPr>
                  <a:t>DEFINITIONS - DAYS</a:t>
                </a:r>
              </a:p>
            </p:txBody>
          </p:sp>
        </p:grpSp>
        <p:sp>
          <p:nvSpPr>
            <p:cNvPr id="98" name="TextBox 97">
              <a:extLst>
                <a:ext uri="{FF2B5EF4-FFF2-40B4-BE49-F238E27FC236}">
                  <a16:creationId xmlns:a16="http://schemas.microsoft.com/office/drawing/2014/main" id="{7ED8397D-3C21-468D-A8CA-5A821201A577}"/>
                </a:ext>
              </a:extLst>
            </p:cNvPr>
            <p:cNvSpPr txBox="1"/>
            <p:nvPr/>
          </p:nvSpPr>
          <p:spPr>
            <a:xfrm>
              <a:off x="5459828" y="2890051"/>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8" name="Group 37">
            <a:extLst>
              <a:ext uri="{FF2B5EF4-FFF2-40B4-BE49-F238E27FC236}">
                <a16:creationId xmlns:a16="http://schemas.microsoft.com/office/drawing/2014/main" id="{FEF03A5C-36BA-4382-BA3F-FED40C01969D}"/>
              </a:ext>
            </a:extLst>
          </p:cNvPr>
          <p:cNvGrpSpPr/>
          <p:nvPr/>
        </p:nvGrpSpPr>
        <p:grpSpPr>
          <a:xfrm>
            <a:off x="-12414" y="2059858"/>
            <a:ext cx="6033054" cy="3392879"/>
            <a:chOff x="-12414" y="2059858"/>
            <a:chExt cx="6033054" cy="3392879"/>
          </a:xfrm>
        </p:grpSpPr>
        <p:grpSp>
          <p:nvGrpSpPr>
            <p:cNvPr id="79" name="30A">
              <a:extLst>
                <a:ext uri="{FF2B5EF4-FFF2-40B4-BE49-F238E27FC236}">
                  <a16:creationId xmlns:a16="http://schemas.microsoft.com/office/drawing/2014/main" id="{54E08B18-8349-49E0-9840-5906BCB50F9F}"/>
                </a:ext>
              </a:extLst>
            </p:cNvPr>
            <p:cNvGrpSpPr/>
            <p:nvPr/>
          </p:nvGrpSpPr>
          <p:grpSpPr>
            <a:xfrm>
              <a:off x="-12414" y="2059858"/>
              <a:ext cx="6033054" cy="3392879"/>
              <a:chOff x="-1693" y="402881"/>
              <a:chExt cx="6033054" cy="3392879"/>
            </a:xfrm>
          </p:grpSpPr>
          <p:sp>
            <p:nvSpPr>
              <p:cNvPr id="77" name="Rectangle 76">
                <a:extLst>
                  <a:ext uri="{FF2B5EF4-FFF2-40B4-BE49-F238E27FC236}">
                    <a16:creationId xmlns:a16="http://schemas.microsoft.com/office/drawing/2014/main" id="{93A0C81D-08D5-41F7-BAA0-06D8E4131A26}"/>
                  </a:ext>
                </a:extLst>
              </p:cNvPr>
              <p:cNvSpPr/>
              <p:nvPr/>
            </p:nvSpPr>
            <p:spPr>
              <a:xfrm>
                <a:off x="-1693" y="402881"/>
                <a:ext cx="6033054" cy="3392879"/>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88" name="TextBox 15">
                <a:extLst>
                  <a:ext uri="{FF2B5EF4-FFF2-40B4-BE49-F238E27FC236}">
                    <a16:creationId xmlns:a16="http://schemas.microsoft.com/office/drawing/2014/main" id="{0FA73670-9054-490A-BDA8-5387A778DD68}"/>
                  </a:ext>
                </a:extLst>
              </p:cNvPr>
              <p:cNvSpPr txBox="1"/>
              <p:nvPr/>
            </p:nvSpPr>
            <p:spPr>
              <a:xfrm>
                <a:off x="163400" y="1957297"/>
                <a:ext cx="5810986"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30.A. </a:t>
                </a:r>
                <a:r>
                  <a:rPr sz="1400" b="0" dirty="0">
                    <a:solidFill>
                      <a:schemeClr val="tx1"/>
                    </a:solidFill>
                  </a:rPr>
                  <a:t>Acceptance is when the contract begins. The acceptance date is not when the buyer signs the offer, or even when the seller signs the offer. The contract begins when the last person who signs the offer or counter offer delivers back a copy of that signed document to the other side. A lot of dates and deadlines in the RPA are based on the day of Acceptance; for example, you may have to remove a contingency 17 days after acceptance or the close of escrow date may be 30 days after acceptance.</a:t>
                </a:r>
              </a:p>
            </p:txBody>
          </p:sp>
          <p:pic>
            <p:nvPicPr>
              <p:cNvPr id="89" name="Screen Shot 2018-06-01 at 11.33.28 AM.png" descr="Screen Shot 2018-06-01 at 11.33.28 AM.png">
                <a:extLst>
                  <a:ext uri="{FF2B5EF4-FFF2-40B4-BE49-F238E27FC236}">
                    <a16:creationId xmlns:a16="http://schemas.microsoft.com/office/drawing/2014/main" id="{7A4A290A-56CE-4C0E-8776-E511CEFC2140}"/>
                  </a:ext>
                </a:extLst>
              </p:cNvPr>
              <p:cNvPicPr>
                <a:picLocks noChangeAspect="1"/>
              </p:cNvPicPr>
              <p:nvPr/>
            </p:nvPicPr>
            <p:blipFill>
              <a:blip r:embed="rId16"/>
              <a:srcRect t="34949"/>
              <a:stretch>
                <a:fillRect/>
              </a:stretch>
            </p:blipFill>
            <p:spPr>
              <a:xfrm>
                <a:off x="25656" y="1509361"/>
                <a:ext cx="5975575" cy="217725"/>
              </a:xfrm>
              <a:prstGeom prst="rect">
                <a:avLst/>
              </a:prstGeom>
              <a:ln w="38100">
                <a:solidFill>
                  <a:schemeClr val="tx1"/>
                </a:solidFill>
                <a:miter lim="400000"/>
              </a:ln>
            </p:spPr>
          </p:pic>
          <p:sp>
            <p:nvSpPr>
              <p:cNvPr id="90" name="Rectangle 2">
                <a:extLst>
                  <a:ext uri="{FF2B5EF4-FFF2-40B4-BE49-F238E27FC236}">
                    <a16:creationId xmlns:a16="http://schemas.microsoft.com/office/drawing/2014/main" id="{72EEB8F0-3E4D-4D5A-BEC7-7E13A6DD80FF}"/>
                  </a:ext>
                </a:extLst>
              </p:cNvPr>
              <p:cNvSpPr txBox="1"/>
              <p:nvPr/>
            </p:nvSpPr>
            <p:spPr>
              <a:xfrm>
                <a:off x="3188" y="51388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30.a.</a:t>
                </a:r>
              </a:p>
            </p:txBody>
          </p:sp>
          <p:sp>
            <p:nvSpPr>
              <p:cNvPr id="78" name="Rectangle 77">
                <a:extLst>
                  <a:ext uri="{FF2B5EF4-FFF2-40B4-BE49-F238E27FC236}">
                    <a16:creationId xmlns:a16="http://schemas.microsoft.com/office/drawing/2014/main" id="{07AFFB9F-3BAF-4393-B6C4-7B825859B8E3}"/>
                  </a:ext>
                </a:extLst>
              </p:cNvPr>
              <p:cNvSpPr/>
              <p:nvPr/>
            </p:nvSpPr>
            <p:spPr>
              <a:xfrm>
                <a:off x="0" y="1044770"/>
                <a:ext cx="6024866" cy="307777"/>
              </a:xfrm>
              <a:prstGeom prst="rect">
                <a:avLst/>
              </a:prstGeom>
            </p:spPr>
            <p:txBody>
              <a:bodyPr wrap="square">
                <a:spAutoFit/>
              </a:bodyPr>
              <a:lstStyle/>
              <a:p>
                <a:pPr algn="ctr"/>
                <a:r>
                  <a:rPr lang="en-US" sz="1400" b="1" dirty="0">
                    <a:latin typeface="+mn-lt"/>
                  </a:rPr>
                  <a:t>DEFINITIONS - ACCEPTANCE</a:t>
                </a:r>
              </a:p>
            </p:txBody>
          </p:sp>
        </p:grpSp>
        <p:sp>
          <p:nvSpPr>
            <p:cNvPr id="99" name="TextBox 98">
              <a:extLst>
                <a:ext uri="{FF2B5EF4-FFF2-40B4-BE49-F238E27FC236}">
                  <a16:creationId xmlns:a16="http://schemas.microsoft.com/office/drawing/2014/main" id="{2952B411-02FB-4ECF-AB3A-C133981DE37A}"/>
                </a:ext>
              </a:extLst>
            </p:cNvPr>
            <p:cNvSpPr txBox="1"/>
            <p:nvPr/>
          </p:nvSpPr>
          <p:spPr>
            <a:xfrm>
              <a:off x="5419394" y="2099271"/>
              <a:ext cx="4144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52" name="Group 51">
            <a:extLst>
              <a:ext uri="{FF2B5EF4-FFF2-40B4-BE49-F238E27FC236}">
                <a16:creationId xmlns:a16="http://schemas.microsoft.com/office/drawing/2014/main" id="{D73FBD09-9487-425C-BA9E-87C8FEC5F370}"/>
              </a:ext>
            </a:extLst>
          </p:cNvPr>
          <p:cNvGrpSpPr/>
          <p:nvPr/>
        </p:nvGrpSpPr>
        <p:grpSpPr>
          <a:xfrm>
            <a:off x="-76071" y="675145"/>
            <a:ext cx="6099250" cy="4023474"/>
            <a:chOff x="-76071" y="675145"/>
            <a:chExt cx="6099250" cy="4023474"/>
          </a:xfrm>
        </p:grpSpPr>
        <p:grpSp>
          <p:nvGrpSpPr>
            <p:cNvPr id="65" name="29">
              <a:extLst>
                <a:ext uri="{FF2B5EF4-FFF2-40B4-BE49-F238E27FC236}">
                  <a16:creationId xmlns:a16="http://schemas.microsoft.com/office/drawing/2014/main" id="{D5698E68-5C2A-4136-87E9-FAB86FC9F80C}"/>
                </a:ext>
              </a:extLst>
            </p:cNvPr>
            <p:cNvGrpSpPr/>
            <p:nvPr/>
          </p:nvGrpSpPr>
          <p:grpSpPr>
            <a:xfrm>
              <a:off x="-76071" y="675145"/>
              <a:ext cx="6099250" cy="4023474"/>
              <a:chOff x="-76071" y="675145"/>
              <a:chExt cx="6099250" cy="4023474"/>
            </a:xfrm>
          </p:grpSpPr>
          <p:sp>
            <p:nvSpPr>
              <p:cNvPr id="63" name="Rectangle 62">
                <a:extLst>
                  <a:ext uri="{FF2B5EF4-FFF2-40B4-BE49-F238E27FC236}">
                    <a16:creationId xmlns:a16="http://schemas.microsoft.com/office/drawing/2014/main" id="{ABE597E6-176E-442E-BF02-4B28C940EAAA}"/>
                  </a:ext>
                </a:extLst>
              </p:cNvPr>
              <p:cNvSpPr/>
              <p:nvPr/>
            </p:nvSpPr>
            <p:spPr>
              <a:xfrm>
                <a:off x="-30268" y="675145"/>
                <a:ext cx="6053447" cy="4023474"/>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74" name="TextBox 15">
                <a:extLst>
                  <a:ext uri="{FF2B5EF4-FFF2-40B4-BE49-F238E27FC236}">
                    <a16:creationId xmlns:a16="http://schemas.microsoft.com/office/drawing/2014/main" id="{105ABFB2-324E-4851-8F2B-330742A42B02}"/>
                  </a:ext>
                </a:extLst>
              </p:cNvPr>
              <p:cNvSpPr txBox="1"/>
              <p:nvPr/>
            </p:nvSpPr>
            <p:spPr>
              <a:xfrm>
                <a:off x="103016" y="2656879"/>
                <a:ext cx="5786599" cy="203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29.</a:t>
                </a:r>
                <a:r>
                  <a:rPr sz="1400" b="0" dirty="0">
                    <a:solidFill>
                      <a:schemeClr val="tx1"/>
                    </a:solidFill>
                  </a:rPr>
                  <a:t> The contract requires buyers and sellers to do various things at various times (see, for example, </a:t>
                </a:r>
                <a:r>
                  <a:rPr sz="1400" b="0" dirty="0">
                    <a:solidFill>
                      <a:schemeClr val="tx1"/>
                    </a:solidFill>
                    <a:uFill>
                      <a:solidFill>
                        <a:srgbClr val="0000FF"/>
                      </a:solidFill>
                    </a:uFill>
                  </a:rPr>
                  <a:t>paragraph 14</a:t>
                </a:r>
                <a:r>
                  <a:rPr sz="1400" b="0" dirty="0">
                    <a:solidFill>
                      <a:schemeClr val="tx1"/>
                    </a:solidFill>
                  </a:rPr>
                  <a:t>). This paragraph says it is important to meet those deadlines and there are consequences for failing to do so. There are no automatic extensions. Remember, the </a:t>
                </a:r>
                <a:r>
                  <a:rPr sz="1400" b="0" dirty="0">
                    <a:solidFill>
                      <a:schemeClr val="tx1"/>
                    </a:solidFill>
                    <a:uFill>
                      <a:solidFill>
                        <a:srgbClr val="0000FF"/>
                      </a:solidFill>
                    </a:uFill>
                  </a:rPr>
                  <a:t>Notices to Perform</a:t>
                </a:r>
                <a:r>
                  <a:rPr sz="1400" b="0" dirty="0">
                    <a:solidFill>
                      <a:schemeClr val="tx1"/>
                    </a:solidFill>
                  </a:rPr>
                  <a:t> can be given in advance of a deadline to make sure everything goes as scheduled. Verbal agreements changing the contract are unenforceable. A handshake or a verbal promise is only as good as the paper it is written on. If something or some time needs to be changed, DO IT IN WRITING.</a:t>
                </a:r>
              </a:p>
            </p:txBody>
          </p:sp>
          <p:pic>
            <p:nvPicPr>
              <p:cNvPr id="75" name="Screen Shot 2018-06-01 at 11.31.46 AM.png" descr="Screen Shot 2018-06-01 at 11.31.46 AM.png">
                <a:extLst>
                  <a:ext uri="{FF2B5EF4-FFF2-40B4-BE49-F238E27FC236}">
                    <a16:creationId xmlns:a16="http://schemas.microsoft.com/office/drawing/2014/main" id="{0C52CCC5-DF2E-44C4-A998-7294AC81639D}"/>
                  </a:ext>
                </a:extLst>
              </p:cNvPr>
              <p:cNvPicPr>
                <a:picLocks noChangeAspect="1"/>
              </p:cNvPicPr>
              <p:nvPr/>
            </p:nvPicPr>
            <p:blipFill>
              <a:blip r:embed="rId17"/>
              <a:stretch>
                <a:fillRect/>
              </a:stretch>
            </p:blipFill>
            <p:spPr>
              <a:xfrm>
                <a:off x="29426" y="1800755"/>
                <a:ext cx="5944266" cy="731975"/>
              </a:xfrm>
              <a:prstGeom prst="rect">
                <a:avLst/>
              </a:prstGeom>
              <a:ln w="38100">
                <a:solidFill>
                  <a:schemeClr val="tx1"/>
                </a:solidFill>
                <a:miter lim="400000"/>
              </a:ln>
            </p:spPr>
          </p:pic>
          <p:sp>
            <p:nvSpPr>
              <p:cNvPr id="76" name="Rectangle 2">
                <a:extLst>
                  <a:ext uri="{FF2B5EF4-FFF2-40B4-BE49-F238E27FC236}">
                    <a16:creationId xmlns:a16="http://schemas.microsoft.com/office/drawing/2014/main" id="{CB2F87A9-C40D-4CDD-A648-B902460A83CC}"/>
                  </a:ext>
                </a:extLst>
              </p:cNvPr>
              <p:cNvSpPr txBox="1"/>
              <p:nvPr/>
            </p:nvSpPr>
            <p:spPr>
              <a:xfrm>
                <a:off x="-20535" y="75381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29.</a:t>
                </a:r>
              </a:p>
            </p:txBody>
          </p:sp>
          <p:sp>
            <p:nvSpPr>
              <p:cNvPr id="64" name="Rectangle 63">
                <a:extLst>
                  <a:ext uri="{FF2B5EF4-FFF2-40B4-BE49-F238E27FC236}">
                    <a16:creationId xmlns:a16="http://schemas.microsoft.com/office/drawing/2014/main" id="{B9686B32-F689-4F1C-AFDB-C89718568243}"/>
                  </a:ext>
                </a:extLst>
              </p:cNvPr>
              <p:cNvSpPr/>
              <p:nvPr/>
            </p:nvSpPr>
            <p:spPr>
              <a:xfrm>
                <a:off x="-76071" y="1250210"/>
                <a:ext cx="6096000" cy="461665"/>
              </a:xfrm>
              <a:prstGeom prst="rect">
                <a:avLst/>
              </a:prstGeom>
            </p:spPr>
            <p:txBody>
              <a:bodyPr>
                <a:spAutoFit/>
              </a:bodyPr>
              <a:lstStyle/>
              <a:p>
                <a:pPr algn="ctr"/>
                <a:r>
                  <a:rPr lang="en-US" sz="1200" b="1" dirty="0">
                    <a:latin typeface="+mn-lt"/>
                  </a:rPr>
                  <a:t>TIME OF ESSENCE; </a:t>
                </a:r>
              </a:p>
              <a:p>
                <a:pPr algn="ctr"/>
                <a:r>
                  <a:rPr lang="en-US" sz="1200" b="1" dirty="0">
                    <a:latin typeface="+mn-lt"/>
                  </a:rPr>
                  <a:t>ENTIRE CONTRACT; CHANGES</a:t>
                </a:r>
              </a:p>
            </p:txBody>
          </p:sp>
        </p:grpSp>
        <p:sp>
          <p:nvSpPr>
            <p:cNvPr id="45" name="TextBox 44">
              <a:extLst>
                <a:ext uri="{FF2B5EF4-FFF2-40B4-BE49-F238E27FC236}">
                  <a16:creationId xmlns:a16="http://schemas.microsoft.com/office/drawing/2014/main" id="{9444DA96-F296-43A8-AF61-B6651FE1F61E}"/>
                </a:ext>
              </a:extLst>
            </p:cNvPr>
            <p:cNvSpPr txBox="1"/>
            <p:nvPr/>
          </p:nvSpPr>
          <p:spPr>
            <a:xfrm>
              <a:off x="5551804" y="734683"/>
              <a:ext cx="34323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6" name="Group 65">
            <a:extLst>
              <a:ext uri="{FF2B5EF4-FFF2-40B4-BE49-F238E27FC236}">
                <a16:creationId xmlns:a16="http://schemas.microsoft.com/office/drawing/2014/main" id="{5FD95B7C-5977-4464-9571-D3791536D44A}"/>
              </a:ext>
            </a:extLst>
          </p:cNvPr>
          <p:cNvGrpSpPr/>
          <p:nvPr/>
        </p:nvGrpSpPr>
        <p:grpSpPr>
          <a:xfrm>
            <a:off x="-30268" y="203201"/>
            <a:ext cx="6057101" cy="4658234"/>
            <a:chOff x="-30268" y="203201"/>
            <a:chExt cx="6057101" cy="4658234"/>
          </a:xfrm>
        </p:grpSpPr>
        <p:grpSp>
          <p:nvGrpSpPr>
            <p:cNvPr id="72" name="30 A-M">
              <a:extLst>
                <a:ext uri="{FF2B5EF4-FFF2-40B4-BE49-F238E27FC236}">
                  <a16:creationId xmlns:a16="http://schemas.microsoft.com/office/drawing/2014/main" id="{82683598-E288-422F-866B-D30BE16201E0}"/>
                </a:ext>
              </a:extLst>
            </p:cNvPr>
            <p:cNvGrpSpPr/>
            <p:nvPr/>
          </p:nvGrpSpPr>
          <p:grpSpPr>
            <a:xfrm>
              <a:off x="-30268" y="203201"/>
              <a:ext cx="6057101" cy="4658234"/>
              <a:chOff x="-30268" y="203201"/>
              <a:chExt cx="6057101" cy="4658234"/>
            </a:xfrm>
          </p:grpSpPr>
          <p:sp>
            <p:nvSpPr>
              <p:cNvPr id="70" name="Rectangle 69">
                <a:extLst>
                  <a:ext uri="{FF2B5EF4-FFF2-40B4-BE49-F238E27FC236}">
                    <a16:creationId xmlns:a16="http://schemas.microsoft.com/office/drawing/2014/main" id="{D6871449-136D-467B-BC45-C347EAD60006}"/>
                  </a:ext>
                </a:extLst>
              </p:cNvPr>
              <p:cNvSpPr/>
              <p:nvPr/>
            </p:nvSpPr>
            <p:spPr>
              <a:xfrm>
                <a:off x="-30268" y="203201"/>
                <a:ext cx="6057101" cy="4658234"/>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81" name="TextBox 15">
                <a:extLst>
                  <a:ext uri="{FF2B5EF4-FFF2-40B4-BE49-F238E27FC236}">
                    <a16:creationId xmlns:a16="http://schemas.microsoft.com/office/drawing/2014/main" id="{5460F28B-8BA7-4175-86E1-7C992D277240}"/>
                  </a:ext>
                </a:extLst>
              </p:cNvPr>
              <p:cNvSpPr txBox="1"/>
              <p:nvPr/>
            </p:nvSpPr>
            <p:spPr>
              <a:xfrm>
                <a:off x="196217" y="4039648"/>
                <a:ext cx="5693398" cy="738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30. </a:t>
                </a:r>
                <a:r>
                  <a:rPr sz="1400" b="0" dirty="0">
                    <a:solidFill>
                      <a:schemeClr val="tx1"/>
                    </a:solidFill>
                  </a:rPr>
                  <a:t>Some words are frequently used throughout the RPA, and have a meaning specific to this agreement. Those frequently used words or phrases are defined here.</a:t>
                </a:r>
              </a:p>
            </p:txBody>
          </p:sp>
          <p:pic>
            <p:nvPicPr>
              <p:cNvPr id="82" name="Screen Shot 2018-06-01 at 11.32.24 AM.png" descr="Screen Shot 2018-06-01 at 11.32.24 AM.png">
                <a:extLst>
                  <a:ext uri="{FF2B5EF4-FFF2-40B4-BE49-F238E27FC236}">
                    <a16:creationId xmlns:a16="http://schemas.microsoft.com/office/drawing/2014/main" id="{11B951D4-A7E6-4C0E-A93E-3F9E26345006}"/>
                  </a:ext>
                </a:extLst>
              </p:cNvPr>
              <p:cNvPicPr>
                <a:picLocks noChangeAspect="1"/>
              </p:cNvPicPr>
              <p:nvPr/>
            </p:nvPicPr>
            <p:blipFill>
              <a:blip r:embed="rId18"/>
              <a:srcRect t="394"/>
              <a:stretch>
                <a:fillRect/>
              </a:stretch>
            </p:blipFill>
            <p:spPr>
              <a:xfrm>
                <a:off x="59524" y="1249586"/>
                <a:ext cx="5890533" cy="2662525"/>
              </a:xfrm>
              <a:prstGeom prst="rect">
                <a:avLst/>
              </a:prstGeom>
              <a:ln w="38100">
                <a:solidFill>
                  <a:schemeClr val="tx1"/>
                </a:solidFill>
                <a:miter lim="400000"/>
              </a:ln>
            </p:spPr>
          </p:pic>
          <p:sp>
            <p:nvSpPr>
              <p:cNvPr id="83" name="Rectangle 2">
                <a:extLst>
                  <a:ext uri="{FF2B5EF4-FFF2-40B4-BE49-F238E27FC236}">
                    <a16:creationId xmlns:a16="http://schemas.microsoft.com/office/drawing/2014/main" id="{CC58F05D-2B46-4E15-9D71-7A9BD1D1BE3B}"/>
                  </a:ext>
                </a:extLst>
              </p:cNvPr>
              <p:cNvSpPr txBox="1"/>
              <p:nvPr/>
            </p:nvSpPr>
            <p:spPr>
              <a:xfrm>
                <a:off x="-24154" y="40288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30.</a:t>
                </a:r>
              </a:p>
            </p:txBody>
          </p:sp>
          <p:sp>
            <p:nvSpPr>
              <p:cNvPr id="71" name="Rectangle 70">
                <a:extLst>
                  <a:ext uri="{FF2B5EF4-FFF2-40B4-BE49-F238E27FC236}">
                    <a16:creationId xmlns:a16="http://schemas.microsoft.com/office/drawing/2014/main" id="{62F2EF79-F14B-435D-B962-09E7B4C33AE2}"/>
                  </a:ext>
                </a:extLst>
              </p:cNvPr>
              <p:cNvSpPr/>
              <p:nvPr/>
            </p:nvSpPr>
            <p:spPr>
              <a:xfrm>
                <a:off x="2139463" y="906104"/>
                <a:ext cx="1321196" cy="307777"/>
              </a:xfrm>
              <a:prstGeom prst="rect">
                <a:avLst/>
              </a:prstGeom>
            </p:spPr>
            <p:txBody>
              <a:bodyPr wrap="none">
                <a:spAutoFit/>
              </a:bodyPr>
              <a:lstStyle/>
              <a:p>
                <a:pPr algn="ctr"/>
                <a:r>
                  <a:rPr lang="en-US" sz="1400" b="1" dirty="0">
                    <a:latin typeface="+mn-lt"/>
                  </a:rPr>
                  <a:t>DEFINITIONS</a:t>
                </a:r>
              </a:p>
            </p:txBody>
          </p:sp>
        </p:grpSp>
        <p:sp>
          <p:nvSpPr>
            <p:cNvPr id="61" name="TextBox 60">
              <a:extLst>
                <a:ext uri="{FF2B5EF4-FFF2-40B4-BE49-F238E27FC236}">
                  <a16:creationId xmlns:a16="http://schemas.microsoft.com/office/drawing/2014/main" id="{BFC2FCF2-3D10-414D-BEA8-9ABC19E92334}"/>
                </a:ext>
              </a:extLst>
            </p:cNvPr>
            <p:cNvSpPr txBox="1"/>
            <p:nvPr/>
          </p:nvSpPr>
          <p:spPr>
            <a:xfrm>
              <a:off x="5497003" y="274182"/>
              <a:ext cx="2760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80" name="Group 79">
            <a:extLst>
              <a:ext uri="{FF2B5EF4-FFF2-40B4-BE49-F238E27FC236}">
                <a16:creationId xmlns:a16="http://schemas.microsoft.com/office/drawing/2014/main" id="{2124F480-95AC-4FB4-9243-07F6604D4DF4}"/>
              </a:ext>
            </a:extLst>
          </p:cNvPr>
          <p:cNvGrpSpPr/>
          <p:nvPr/>
        </p:nvGrpSpPr>
        <p:grpSpPr>
          <a:xfrm>
            <a:off x="-49977" y="387928"/>
            <a:ext cx="6076810" cy="5449594"/>
            <a:chOff x="-49977" y="387928"/>
            <a:chExt cx="6076810" cy="5449594"/>
          </a:xfrm>
        </p:grpSpPr>
        <p:grpSp>
          <p:nvGrpSpPr>
            <p:cNvPr id="58" name="28">
              <a:extLst>
                <a:ext uri="{FF2B5EF4-FFF2-40B4-BE49-F238E27FC236}">
                  <a16:creationId xmlns:a16="http://schemas.microsoft.com/office/drawing/2014/main" id="{AD0CCA67-F2A4-4FF7-9A34-2F7481254D49}"/>
                </a:ext>
              </a:extLst>
            </p:cNvPr>
            <p:cNvGrpSpPr/>
            <p:nvPr/>
          </p:nvGrpSpPr>
          <p:grpSpPr>
            <a:xfrm>
              <a:off x="-49977" y="387928"/>
              <a:ext cx="6076810" cy="5449594"/>
              <a:chOff x="-21402" y="387928"/>
              <a:chExt cx="6076810" cy="5449594"/>
            </a:xfrm>
          </p:grpSpPr>
          <p:sp>
            <p:nvSpPr>
              <p:cNvPr id="56" name="Rectangle 55">
                <a:extLst>
                  <a:ext uri="{FF2B5EF4-FFF2-40B4-BE49-F238E27FC236}">
                    <a16:creationId xmlns:a16="http://schemas.microsoft.com/office/drawing/2014/main" id="{2B8ED023-02F1-4D04-8C06-85F70DA982AD}"/>
                  </a:ext>
                </a:extLst>
              </p:cNvPr>
              <p:cNvSpPr/>
              <p:nvPr/>
            </p:nvSpPr>
            <p:spPr>
              <a:xfrm>
                <a:off x="-1693" y="387928"/>
                <a:ext cx="6046947" cy="5431430"/>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67" name="TextBox 15">
                <a:extLst>
                  <a:ext uri="{FF2B5EF4-FFF2-40B4-BE49-F238E27FC236}">
                    <a16:creationId xmlns:a16="http://schemas.microsoft.com/office/drawing/2014/main" id="{E0C17181-5298-439D-948D-490ED09AB5BA}"/>
                  </a:ext>
                </a:extLst>
              </p:cNvPr>
              <p:cNvSpPr txBox="1"/>
              <p:nvPr/>
            </p:nvSpPr>
            <p:spPr>
              <a:xfrm>
                <a:off x="88472" y="2790538"/>
                <a:ext cx="5909801" cy="304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28.</a:t>
                </a:r>
                <a:r>
                  <a:rPr b="0" dirty="0">
                    <a:solidFill>
                      <a:schemeClr val="tx1"/>
                    </a:solidFill>
                  </a:rPr>
                  <a:t> Under California law, certain contract terms need to be initialed by both buyer and seller. These clauses are the Liquidated Damages clause (</a:t>
                </a:r>
                <a:r>
                  <a:rPr b="0" dirty="0">
                    <a:solidFill>
                      <a:schemeClr val="tx1"/>
                    </a:solidFill>
                    <a:uFill>
                      <a:solidFill>
                        <a:srgbClr val="0000FF"/>
                      </a:solidFill>
                    </a:uFill>
                  </a:rPr>
                  <a:t>paragraph 21.B</a:t>
                </a:r>
                <a:r>
                  <a:rPr b="0" i="1" dirty="0">
                    <a:solidFill>
                      <a:schemeClr val="tx1"/>
                    </a:solidFill>
                  </a:rPr>
                  <a:t>.</a:t>
                </a:r>
                <a:r>
                  <a:rPr b="0" dirty="0">
                    <a:solidFill>
                      <a:schemeClr val="tx1"/>
                    </a:solidFill>
                  </a:rPr>
                  <a:t>) and Arbitration clause (</a:t>
                </a:r>
                <a:r>
                  <a:rPr b="0" dirty="0">
                    <a:solidFill>
                      <a:schemeClr val="tx1"/>
                    </a:solidFill>
                    <a:uFill>
                      <a:solidFill>
                        <a:srgbClr val="0000FF"/>
                      </a:solidFill>
                    </a:uFill>
                  </a:rPr>
                  <a:t>paragraph 22.B.</a:t>
                </a:r>
                <a:r>
                  <a:rPr b="0" dirty="0">
                    <a:solidFill>
                      <a:schemeClr val="tx1"/>
                    </a:solidFill>
                  </a:rPr>
                  <a:t>). If either of those two paragraphs is initialed by one and not the other it is important to address the issue before the offer is accepted.</a:t>
                </a:r>
              </a:p>
              <a:p>
                <a:pPr marL="285750" indent="-285750">
                  <a:spcBef>
                    <a:spcPts val="600"/>
                  </a:spcBef>
                  <a:buClr>
                    <a:srgbClr val="000000"/>
                  </a:buClr>
                  <a:buSzPct val="100000"/>
                  <a:buFont typeface="Arial"/>
                  <a:buChar char="•"/>
                  <a:defRPr sz="1400">
                    <a:solidFill>
                      <a:srgbClr val="44546A"/>
                    </a:solidFill>
                    <a:latin typeface="+mn-lt"/>
                    <a:ea typeface="+mn-ea"/>
                    <a:cs typeface="+mn-cs"/>
                    <a:sym typeface="Helvetica"/>
                  </a:defRPr>
                </a:pPr>
                <a:r>
                  <a:rPr dirty="0">
                    <a:solidFill>
                      <a:schemeClr val="tx1"/>
                    </a:solidFill>
                  </a:rPr>
                  <a:t>Even if a buyer writes an offer, the seller can keep advertising the property, and negotiate with other buyers until the offer has been accepted (see</a:t>
                </a:r>
                <a:r>
                  <a:rPr i="1" dirty="0">
                    <a:solidFill>
                      <a:schemeClr val="tx1"/>
                    </a:solidFill>
                  </a:rPr>
                  <a:t> </a:t>
                </a:r>
                <a:r>
                  <a:rPr dirty="0">
                    <a:solidFill>
                      <a:schemeClr val="tx1"/>
                    </a:solidFill>
                    <a:uFill>
                      <a:solidFill>
                        <a:srgbClr val="0000FF"/>
                      </a:solidFill>
                    </a:uFill>
                  </a:rPr>
                  <a:t>paragraph 30.A.</a:t>
                </a:r>
                <a:r>
                  <a:rPr dirty="0">
                    <a:solidFill>
                      <a:schemeClr val="tx1"/>
                    </a:solidFill>
                  </a:rPr>
                  <a:t>).</a:t>
                </a:r>
              </a:p>
              <a:p>
                <a:pPr marL="285750" indent="-285750">
                  <a:spcBef>
                    <a:spcPts val="600"/>
                  </a:spcBef>
                  <a:buClr>
                    <a:srgbClr val="000000"/>
                  </a:buClr>
                  <a:buSzPct val="100000"/>
                  <a:buFont typeface="Arial"/>
                  <a:buChar char="•"/>
                  <a:defRPr sz="1400">
                    <a:solidFill>
                      <a:srgbClr val="44546A"/>
                    </a:solidFill>
                    <a:latin typeface="+mn-lt"/>
                    <a:ea typeface="+mn-ea"/>
                    <a:cs typeface="+mn-cs"/>
                    <a:sym typeface="Helvetica"/>
                  </a:defRPr>
                </a:pPr>
                <a:r>
                  <a:rPr dirty="0">
                    <a:solidFill>
                      <a:schemeClr val="tx1"/>
                    </a:solidFill>
                  </a:rPr>
                  <a:t>The buyer and seller do not have to sign the offer at the same time (they usually do not), or even sign the same piece of paper that the offer is written on. And, since many signatures are electronic, there may not be a paper document with signatures but the computer program will show who signed and when.</a:t>
                </a:r>
              </a:p>
            </p:txBody>
          </p:sp>
          <p:pic>
            <p:nvPicPr>
              <p:cNvPr id="68" name="Screen Shot 2018-06-01 at 11.30.20 AM.png" descr="Screen Shot 2018-06-01 at 11.30.20 AM.png">
                <a:extLst>
                  <a:ext uri="{FF2B5EF4-FFF2-40B4-BE49-F238E27FC236}">
                    <a16:creationId xmlns:a16="http://schemas.microsoft.com/office/drawing/2014/main" id="{D2459D8F-547E-4F11-8DE3-1732EC4E1248}"/>
                  </a:ext>
                </a:extLst>
              </p:cNvPr>
              <p:cNvPicPr>
                <a:picLocks noChangeAspect="1"/>
              </p:cNvPicPr>
              <p:nvPr/>
            </p:nvPicPr>
            <p:blipFill>
              <a:blip r:embed="rId19"/>
              <a:stretch>
                <a:fillRect/>
              </a:stretch>
            </p:blipFill>
            <p:spPr>
              <a:xfrm>
                <a:off x="48765" y="1679690"/>
                <a:ext cx="5974414" cy="939427"/>
              </a:xfrm>
              <a:prstGeom prst="rect">
                <a:avLst/>
              </a:prstGeom>
              <a:ln w="38100">
                <a:solidFill>
                  <a:schemeClr val="tx1"/>
                </a:solidFill>
                <a:miter lim="400000"/>
              </a:ln>
            </p:spPr>
          </p:pic>
          <p:sp>
            <p:nvSpPr>
              <p:cNvPr id="69" name="Rectangle 2">
                <a:extLst>
                  <a:ext uri="{FF2B5EF4-FFF2-40B4-BE49-F238E27FC236}">
                    <a16:creationId xmlns:a16="http://schemas.microsoft.com/office/drawing/2014/main" id="{965D0CD5-180E-4CFE-9D83-9A80EC45CB5B}"/>
                  </a:ext>
                </a:extLst>
              </p:cNvPr>
              <p:cNvSpPr txBox="1"/>
              <p:nvPr/>
            </p:nvSpPr>
            <p:spPr>
              <a:xfrm>
                <a:off x="9739" y="49643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28.</a:t>
                </a:r>
              </a:p>
            </p:txBody>
          </p:sp>
          <p:sp>
            <p:nvSpPr>
              <p:cNvPr id="57" name="Rectangle 56">
                <a:extLst>
                  <a:ext uri="{FF2B5EF4-FFF2-40B4-BE49-F238E27FC236}">
                    <a16:creationId xmlns:a16="http://schemas.microsoft.com/office/drawing/2014/main" id="{5D0ACAE2-15EE-47D4-ACE5-7A34323E899A}"/>
                  </a:ext>
                </a:extLst>
              </p:cNvPr>
              <p:cNvSpPr/>
              <p:nvPr/>
            </p:nvSpPr>
            <p:spPr>
              <a:xfrm>
                <a:off x="-21402" y="1038642"/>
                <a:ext cx="6076810" cy="523220"/>
              </a:xfrm>
              <a:prstGeom prst="rect">
                <a:avLst/>
              </a:prstGeom>
            </p:spPr>
            <p:txBody>
              <a:bodyPr wrap="square">
                <a:spAutoFit/>
              </a:bodyPr>
              <a:lstStyle/>
              <a:p>
                <a:pPr algn="ctr"/>
                <a:r>
                  <a:rPr lang="en-US" sz="1400" b="1" dirty="0">
                    <a:latin typeface="+mn-lt"/>
                  </a:rPr>
                  <a:t>TERMS AND CONDITIONS </a:t>
                </a:r>
              </a:p>
              <a:p>
                <a:pPr algn="ctr"/>
                <a:r>
                  <a:rPr lang="en-US" sz="1400" b="1" dirty="0">
                    <a:latin typeface="+mn-lt"/>
                  </a:rPr>
                  <a:t>OF OFFER</a:t>
                </a:r>
              </a:p>
            </p:txBody>
          </p:sp>
        </p:grpSp>
        <p:sp>
          <p:nvSpPr>
            <p:cNvPr id="73" name="TextBox 72">
              <a:extLst>
                <a:ext uri="{FF2B5EF4-FFF2-40B4-BE49-F238E27FC236}">
                  <a16:creationId xmlns:a16="http://schemas.microsoft.com/office/drawing/2014/main" id="{B113ADC9-B9E3-4E31-93B5-1D0FA86881F9}"/>
                </a:ext>
              </a:extLst>
            </p:cNvPr>
            <p:cNvSpPr txBox="1"/>
            <p:nvPr/>
          </p:nvSpPr>
          <p:spPr>
            <a:xfrm>
              <a:off x="5459828" y="486279"/>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87" name="Group 86">
            <a:extLst>
              <a:ext uri="{FF2B5EF4-FFF2-40B4-BE49-F238E27FC236}">
                <a16:creationId xmlns:a16="http://schemas.microsoft.com/office/drawing/2014/main" id="{4A37EEBB-5D9C-44E2-ADA4-734486968F93}"/>
              </a:ext>
            </a:extLst>
          </p:cNvPr>
          <p:cNvGrpSpPr/>
          <p:nvPr/>
        </p:nvGrpSpPr>
        <p:grpSpPr>
          <a:xfrm>
            <a:off x="7181" y="1938423"/>
            <a:ext cx="6024872" cy="2712904"/>
            <a:chOff x="7181" y="1938423"/>
            <a:chExt cx="6024872" cy="2712904"/>
          </a:xfrm>
        </p:grpSpPr>
        <p:grpSp>
          <p:nvGrpSpPr>
            <p:cNvPr id="51" name="27">
              <a:extLst>
                <a:ext uri="{FF2B5EF4-FFF2-40B4-BE49-F238E27FC236}">
                  <a16:creationId xmlns:a16="http://schemas.microsoft.com/office/drawing/2014/main" id="{B5B55AFC-7F23-4A1C-8E74-1717EB10FCB4}"/>
                </a:ext>
              </a:extLst>
            </p:cNvPr>
            <p:cNvGrpSpPr/>
            <p:nvPr/>
          </p:nvGrpSpPr>
          <p:grpSpPr>
            <a:xfrm>
              <a:off x="7181" y="1938423"/>
              <a:ext cx="6024872" cy="2712904"/>
              <a:chOff x="-1693" y="529638"/>
              <a:chExt cx="6024872" cy="2712904"/>
            </a:xfrm>
          </p:grpSpPr>
          <p:sp>
            <p:nvSpPr>
              <p:cNvPr id="49" name="Rectangle 48">
                <a:extLst>
                  <a:ext uri="{FF2B5EF4-FFF2-40B4-BE49-F238E27FC236}">
                    <a16:creationId xmlns:a16="http://schemas.microsoft.com/office/drawing/2014/main" id="{BDA30003-82FA-46F5-B1AB-EC6DE1E026C0}"/>
                  </a:ext>
                </a:extLst>
              </p:cNvPr>
              <p:cNvSpPr/>
              <p:nvPr/>
            </p:nvSpPr>
            <p:spPr>
              <a:xfrm>
                <a:off x="-1693" y="529638"/>
                <a:ext cx="6024872" cy="2652842"/>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59" name="TextBox 15">
                <a:extLst>
                  <a:ext uri="{FF2B5EF4-FFF2-40B4-BE49-F238E27FC236}">
                    <a16:creationId xmlns:a16="http://schemas.microsoft.com/office/drawing/2014/main" id="{FE3C98B6-3271-4357-A441-0F47A6E2D27A}"/>
                  </a:ext>
                </a:extLst>
              </p:cNvPr>
              <p:cNvSpPr txBox="1"/>
              <p:nvPr/>
            </p:nvSpPr>
            <p:spPr>
              <a:xfrm>
                <a:off x="94142" y="1919107"/>
                <a:ext cx="5795473"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dirty="0">
                    <a:solidFill>
                      <a:schemeClr val="tx1"/>
                    </a:solidFill>
                  </a:rPr>
                  <a:t>27.</a:t>
                </a:r>
                <a:r>
                  <a:rPr b="0" dirty="0">
                    <a:solidFill>
                      <a:schemeClr val="tx1"/>
                    </a:solidFill>
                  </a:rPr>
                  <a:t> The law tries to make sure people are treated fairly when deciding to purchase or sell property. As a result, it’s illegal to discriminate against someone based on things like race, color, religion, sex, handicap, familial status or national origin, to name a few.</a:t>
                </a:r>
              </a:p>
            </p:txBody>
          </p:sp>
          <p:pic>
            <p:nvPicPr>
              <p:cNvPr id="60" name="Screen Shot 2018-06-01 at 11.29.41 AM.png" descr="Screen Shot 2018-06-01 at 11.29.41 AM.png">
                <a:extLst>
                  <a:ext uri="{FF2B5EF4-FFF2-40B4-BE49-F238E27FC236}">
                    <a16:creationId xmlns:a16="http://schemas.microsoft.com/office/drawing/2014/main" id="{3549E989-FD93-490D-9C75-D27C9ABF0E10}"/>
                  </a:ext>
                </a:extLst>
              </p:cNvPr>
              <p:cNvPicPr>
                <a:picLocks noChangeAspect="1"/>
              </p:cNvPicPr>
              <p:nvPr/>
            </p:nvPicPr>
            <p:blipFill>
              <a:blip r:embed="rId20"/>
              <a:stretch>
                <a:fillRect/>
              </a:stretch>
            </p:blipFill>
            <p:spPr>
              <a:xfrm>
                <a:off x="141989" y="1639092"/>
                <a:ext cx="5671641" cy="119994"/>
              </a:xfrm>
              <a:prstGeom prst="rect">
                <a:avLst/>
              </a:prstGeom>
              <a:ln w="38100">
                <a:solidFill>
                  <a:schemeClr val="tx1"/>
                </a:solidFill>
                <a:miter lim="400000"/>
              </a:ln>
            </p:spPr>
          </p:pic>
          <p:sp>
            <p:nvSpPr>
              <p:cNvPr id="62" name="Rectangle 2">
                <a:extLst>
                  <a:ext uri="{FF2B5EF4-FFF2-40B4-BE49-F238E27FC236}">
                    <a16:creationId xmlns:a16="http://schemas.microsoft.com/office/drawing/2014/main" id="{2E7FF74A-8041-4AD2-BFF6-5FBCCEB11D47}"/>
                  </a:ext>
                </a:extLst>
              </p:cNvPr>
              <p:cNvSpPr txBox="1"/>
              <p:nvPr/>
            </p:nvSpPr>
            <p:spPr>
              <a:xfrm>
                <a:off x="0" y="678574"/>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27.</a:t>
                </a:r>
              </a:p>
            </p:txBody>
          </p:sp>
          <p:sp>
            <p:nvSpPr>
              <p:cNvPr id="50" name="Rectangle 49">
                <a:extLst>
                  <a:ext uri="{FF2B5EF4-FFF2-40B4-BE49-F238E27FC236}">
                    <a16:creationId xmlns:a16="http://schemas.microsoft.com/office/drawing/2014/main" id="{B73DDA4C-D253-4333-93F9-32F7C0E31FB0}"/>
                  </a:ext>
                </a:extLst>
              </p:cNvPr>
              <p:cNvSpPr/>
              <p:nvPr/>
            </p:nvSpPr>
            <p:spPr>
              <a:xfrm>
                <a:off x="1618598" y="1178905"/>
                <a:ext cx="3047629" cy="307777"/>
              </a:xfrm>
              <a:prstGeom prst="rect">
                <a:avLst/>
              </a:prstGeom>
            </p:spPr>
            <p:txBody>
              <a:bodyPr wrap="none">
                <a:spAutoFit/>
              </a:bodyPr>
              <a:lstStyle/>
              <a:p>
                <a:pPr algn="ctr"/>
                <a:r>
                  <a:rPr lang="en-US" sz="1400" b="1" dirty="0">
                    <a:latin typeface="+mn-lt"/>
                  </a:rPr>
                  <a:t>EQUAL HOUSING OPPORTUNITY</a:t>
                </a:r>
              </a:p>
            </p:txBody>
          </p:sp>
        </p:grpSp>
        <p:sp>
          <p:nvSpPr>
            <p:cNvPr id="107" name="TextBox 106">
              <a:extLst>
                <a:ext uri="{FF2B5EF4-FFF2-40B4-BE49-F238E27FC236}">
                  <a16:creationId xmlns:a16="http://schemas.microsoft.com/office/drawing/2014/main" id="{335EE073-937F-477D-95C1-8C8F8FB4FF8D}"/>
                </a:ext>
              </a:extLst>
            </p:cNvPr>
            <p:cNvSpPr txBox="1"/>
            <p:nvPr/>
          </p:nvSpPr>
          <p:spPr>
            <a:xfrm>
              <a:off x="5583397" y="1971222"/>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0" name="Group 99">
            <a:extLst>
              <a:ext uri="{FF2B5EF4-FFF2-40B4-BE49-F238E27FC236}">
                <a16:creationId xmlns:a16="http://schemas.microsoft.com/office/drawing/2014/main" id="{A0DB4E75-FCE5-482C-B0C8-61C0018A28D2}"/>
              </a:ext>
            </a:extLst>
          </p:cNvPr>
          <p:cNvGrpSpPr/>
          <p:nvPr/>
        </p:nvGrpSpPr>
        <p:grpSpPr>
          <a:xfrm>
            <a:off x="-1693" y="387928"/>
            <a:ext cx="6024872" cy="4085076"/>
            <a:chOff x="-1693" y="387928"/>
            <a:chExt cx="6024872" cy="4085076"/>
          </a:xfrm>
        </p:grpSpPr>
        <p:grpSp>
          <p:nvGrpSpPr>
            <p:cNvPr id="44" name="26">
              <a:extLst>
                <a:ext uri="{FF2B5EF4-FFF2-40B4-BE49-F238E27FC236}">
                  <a16:creationId xmlns:a16="http://schemas.microsoft.com/office/drawing/2014/main" id="{65FEC7EC-6272-4ACF-8DAB-FC91D8117C88}"/>
                </a:ext>
              </a:extLst>
            </p:cNvPr>
            <p:cNvGrpSpPr/>
            <p:nvPr/>
          </p:nvGrpSpPr>
          <p:grpSpPr>
            <a:xfrm>
              <a:off x="-1693" y="387928"/>
              <a:ext cx="6024872" cy="4085076"/>
              <a:chOff x="-1693" y="387928"/>
              <a:chExt cx="6024872" cy="4085076"/>
            </a:xfrm>
          </p:grpSpPr>
          <p:sp>
            <p:nvSpPr>
              <p:cNvPr id="42" name="Rectangle 41">
                <a:extLst>
                  <a:ext uri="{FF2B5EF4-FFF2-40B4-BE49-F238E27FC236}">
                    <a16:creationId xmlns:a16="http://schemas.microsoft.com/office/drawing/2014/main" id="{E4ACE300-8BF7-4707-BE85-E1BC13D7E317}"/>
                  </a:ext>
                </a:extLst>
              </p:cNvPr>
              <p:cNvSpPr/>
              <p:nvPr/>
            </p:nvSpPr>
            <p:spPr>
              <a:xfrm>
                <a:off x="-1693" y="387928"/>
                <a:ext cx="6024872" cy="4085076"/>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53" name="TextBox 15">
                <a:extLst>
                  <a:ext uri="{FF2B5EF4-FFF2-40B4-BE49-F238E27FC236}">
                    <a16:creationId xmlns:a16="http://schemas.microsoft.com/office/drawing/2014/main" id="{FA558FF6-8DF2-4111-82DD-967DAC2EF705}"/>
                  </a:ext>
                </a:extLst>
              </p:cNvPr>
              <p:cNvSpPr txBox="1"/>
              <p:nvPr/>
            </p:nvSpPr>
            <p:spPr>
              <a:xfrm>
                <a:off x="108435" y="2010796"/>
                <a:ext cx="5849538" cy="246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26. </a:t>
                </a:r>
                <a:r>
                  <a:rPr sz="1400" b="0" dirty="0">
                    <a:solidFill>
                      <a:schemeClr val="tx1"/>
                    </a:solidFill>
                  </a:rPr>
                  <a:t>When a seller signs the contract, there is an agreement to sell to a particular buyer, and no one else. Of course, after the buyer takes title, the buyer can transfer to anyone the buyer wants. But if the buyer wants to bring in additional buyers or remove some named buyers before the purchase is complete, the buyer must get the seller’s consent. For example, maybe an individual wrote the offer but prefers to buy in the name of a corporation instead. Or maybe the buyer needs to add a parent as an additional buyer in order to qualify for a loan. A separate form must be presented to the seller so the seller can evaluate whether the change puts the transaction or seller at risk for delays or breach. Everyone is not interchangeable.</a:t>
                </a:r>
              </a:p>
            </p:txBody>
          </p:sp>
          <p:pic>
            <p:nvPicPr>
              <p:cNvPr id="54" name="Screen Shot 2018-06-01 at 11.29.07 AM.png" descr="Screen Shot 2018-06-01 at 11.29.07 AM.png">
                <a:extLst>
                  <a:ext uri="{FF2B5EF4-FFF2-40B4-BE49-F238E27FC236}">
                    <a16:creationId xmlns:a16="http://schemas.microsoft.com/office/drawing/2014/main" id="{B35348E6-F4EB-4A73-A5B1-F6007F165F66}"/>
                  </a:ext>
                </a:extLst>
              </p:cNvPr>
              <p:cNvPicPr>
                <a:picLocks noChangeAspect="1"/>
              </p:cNvPicPr>
              <p:nvPr/>
            </p:nvPicPr>
            <p:blipFill>
              <a:blip r:embed="rId21"/>
              <a:stretch>
                <a:fillRect/>
              </a:stretch>
            </p:blipFill>
            <p:spPr>
              <a:xfrm>
                <a:off x="56724" y="1405263"/>
                <a:ext cx="5907732" cy="420146"/>
              </a:xfrm>
              <a:prstGeom prst="rect">
                <a:avLst/>
              </a:prstGeom>
              <a:ln w="38100">
                <a:solidFill>
                  <a:schemeClr val="tx1"/>
                </a:solidFill>
                <a:miter lim="400000"/>
              </a:ln>
            </p:spPr>
          </p:pic>
          <p:sp>
            <p:nvSpPr>
              <p:cNvPr id="55" name="Rectangle 2">
                <a:extLst>
                  <a:ext uri="{FF2B5EF4-FFF2-40B4-BE49-F238E27FC236}">
                    <a16:creationId xmlns:a16="http://schemas.microsoft.com/office/drawing/2014/main" id="{9E53EB07-E8FF-4810-BB44-1982EAF68699}"/>
                  </a:ext>
                </a:extLst>
              </p:cNvPr>
              <p:cNvSpPr txBox="1"/>
              <p:nvPr/>
            </p:nvSpPr>
            <p:spPr>
              <a:xfrm>
                <a:off x="12280" y="485929"/>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26.</a:t>
                </a:r>
              </a:p>
            </p:txBody>
          </p:sp>
          <p:sp>
            <p:nvSpPr>
              <p:cNvPr id="43" name="Rectangle 42">
                <a:extLst>
                  <a:ext uri="{FF2B5EF4-FFF2-40B4-BE49-F238E27FC236}">
                    <a16:creationId xmlns:a16="http://schemas.microsoft.com/office/drawing/2014/main" id="{3B5B8BDF-A8CB-4131-AF2E-CF6EC445ACA5}"/>
                  </a:ext>
                </a:extLst>
              </p:cNvPr>
              <p:cNvSpPr/>
              <p:nvPr/>
            </p:nvSpPr>
            <p:spPr>
              <a:xfrm>
                <a:off x="2249224" y="963262"/>
                <a:ext cx="1372492" cy="307777"/>
              </a:xfrm>
              <a:prstGeom prst="rect">
                <a:avLst/>
              </a:prstGeom>
            </p:spPr>
            <p:txBody>
              <a:bodyPr wrap="none">
                <a:spAutoFit/>
              </a:bodyPr>
              <a:lstStyle/>
              <a:p>
                <a:r>
                  <a:rPr lang="en-US" sz="1400" b="1" dirty="0">
                    <a:latin typeface="+mn-lt"/>
                  </a:rPr>
                  <a:t>ASSIGNMENT</a:t>
                </a:r>
              </a:p>
            </p:txBody>
          </p:sp>
        </p:grpSp>
        <p:sp>
          <p:nvSpPr>
            <p:cNvPr id="109" name="TextBox 108">
              <a:extLst>
                <a:ext uri="{FF2B5EF4-FFF2-40B4-BE49-F238E27FC236}">
                  <a16:creationId xmlns:a16="http://schemas.microsoft.com/office/drawing/2014/main" id="{BA2766B2-DD19-4D2B-8A8C-FC37833F9E46}"/>
                </a:ext>
              </a:extLst>
            </p:cNvPr>
            <p:cNvSpPr txBox="1"/>
            <p:nvPr/>
          </p:nvSpPr>
          <p:spPr>
            <a:xfrm>
              <a:off x="5497643" y="486279"/>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1" name="Group 100">
            <a:extLst>
              <a:ext uri="{FF2B5EF4-FFF2-40B4-BE49-F238E27FC236}">
                <a16:creationId xmlns:a16="http://schemas.microsoft.com/office/drawing/2014/main" id="{F07C3E28-F687-4B8A-8C79-AD35369182F7}"/>
              </a:ext>
            </a:extLst>
          </p:cNvPr>
          <p:cNvGrpSpPr/>
          <p:nvPr/>
        </p:nvGrpSpPr>
        <p:grpSpPr>
          <a:xfrm>
            <a:off x="-1693" y="1424363"/>
            <a:ext cx="6024872" cy="3674926"/>
            <a:chOff x="-1693" y="1424363"/>
            <a:chExt cx="6024872" cy="3674926"/>
          </a:xfrm>
        </p:grpSpPr>
        <p:grpSp>
          <p:nvGrpSpPr>
            <p:cNvPr id="37" name="25">
              <a:extLst>
                <a:ext uri="{FF2B5EF4-FFF2-40B4-BE49-F238E27FC236}">
                  <a16:creationId xmlns:a16="http://schemas.microsoft.com/office/drawing/2014/main" id="{C61FD0EF-8B0E-4A11-BA5D-4D4FD4E30F40}"/>
                </a:ext>
              </a:extLst>
            </p:cNvPr>
            <p:cNvGrpSpPr/>
            <p:nvPr/>
          </p:nvGrpSpPr>
          <p:grpSpPr>
            <a:xfrm>
              <a:off x="-1693" y="1424363"/>
              <a:ext cx="6024872" cy="3674926"/>
              <a:chOff x="0" y="554184"/>
              <a:chExt cx="6024872" cy="3674926"/>
            </a:xfrm>
          </p:grpSpPr>
          <p:sp>
            <p:nvSpPr>
              <p:cNvPr id="35" name="Rectangle 34">
                <a:extLst>
                  <a:ext uri="{FF2B5EF4-FFF2-40B4-BE49-F238E27FC236}">
                    <a16:creationId xmlns:a16="http://schemas.microsoft.com/office/drawing/2014/main" id="{F51ADDAE-2AD4-45E9-BACF-81856FDCE87C}"/>
                  </a:ext>
                </a:extLst>
              </p:cNvPr>
              <p:cNvSpPr/>
              <p:nvPr/>
            </p:nvSpPr>
            <p:spPr>
              <a:xfrm>
                <a:off x="0" y="554184"/>
                <a:ext cx="6024872" cy="3674926"/>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46" name="TextBox 15">
                <a:extLst>
                  <a:ext uri="{FF2B5EF4-FFF2-40B4-BE49-F238E27FC236}">
                    <a16:creationId xmlns:a16="http://schemas.microsoft.com/office/drawing/2014/main" id="{F0CCFD39-4B15-48F3-BF8B-5DF23BDC738A}"/>
                  </a:ext>
                </a:extLst>
              </p:cNvPr>
              <p:cNvSpPr txBox="1"/>
              <p:nvPr/>
            </p:nvSpPr>
            <p:spPr>
              <a:xfrm>
                <a:off x="110127" y="2160845"/>
                <a:ext cx="5797960" cy="203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25. </a:t>
                </a:r>
                <a:r>
                  <a:rPr sz="1400" b="0" dirty="0">
                    <a:solidFill>
                      <a:schemeClr val="tx1"/>
                    </a:solidFill>
                  </a:rPr>
                  <a:t>Unfortunately, sometimes it can cost more to resolve a dispute than the amount in dispute. This paragraph says that the losing side in the dispute must pay the attorney’s fees for the winning side. The loser will not only have to pay their own attorney, and the judgement, but also pay for the winner’s attorney. Thus, someone will win big and someone will lose big, if the matter does not get resolved – another good reason to try to reach resolution in mediation (</a:t>
                </a:r>
                <a:r>
                  <a:rPr sz="1400" b="0" i="1" dirty="0">
                    <a:solidFill>
                      <a:schemeClr val="tx1"/>
                    </a:solidFill>
                  </a:rPr>
                  <a:t>see </a:t>
                </a:r>
                <a:r>
                  <a:rPr sz="1400" b="0" dirty="0">
                    <a:solidFill>
                      <a:schemeClr val="tx1"/>
                    </a:solidFill>
                    <a:uFill>
                      <a:solidFill>
                        <a:srgbClr val="0000FF"/>
                      </a:solidFill>
                    </a:uFill>
                  </a:rPr>
                  <a:t>paragraph 22A</a:t>
                </a:r>
                <a:r>
                  <a:rPr sz="1400" b="0" dirty="0">
                    <a:solidFill>
                      <a:schemeClr val="tx1"/>
                    </a:solidFill>
                  </a:rPr>
                  <a:t>). There is an exception to this rule for any party who does not try to mediate the dispute, even if they wind up prevailing in an eventual lawsuit.</a:t>
                </a:r>
              </a:p>
            </p:txBody>
          </p:sp>
          <p:pic>
            <p:nvPicPr>
              <p:cNvPr id="47" name="Screen Shot 2018-06-01 at 11.28.40 AM.png" descr="Screen Shot 2018-06-01 at 11.28.40 AM.png">
                <a:extLst>
                  <a:ext uri="{FF2B5EF4-FFF2-40B4-BE49-F238E27FC236}">
                    <a16:creationId xmlns:a16="http://schemas.microsoft.com/office/drawing/2014/main" id="{268EDE20-9060-490F-AA72-BF0D7239157B}"/>
                  </a:ext>
                </a:extLst>
              </p:cNvPr>
              <p:cNvPicPr>
                <a:picLocks noChangeAspect="1"/>
              </p:cNvPicPr>
              <p:nvPr/>
            </p:nvPicPr>
            <p:blipFill>
              <a:blip r:embed="rId22"/>
              <a:stretch>
                <a:fillRect/>
              </a:stretch>
            </p:blipFill>
            <p:spPr>
              <a:xfrm>
                <a:off x="143682" y="1644706"/>
                <a:ext cx="5696601" cy="317384"/>
              </a:xfrm>
              <a:prstGeom prst="rect">
                <a:avLst/>
              </a:prstGeom>
              <a:ln w="38100">
                <a:solidFill>
                  <a:schemeClr val="tx1"/>
                </a:solidFill>
                <a:miter lim="400000"/>
              </a:ln>
            </p:spPr>
          </p:pic>
          <p:sp>
            <p:nvSpPr>
              <p:cNvPr id="48" name="Rectangle 2">
                <a:extLst>
                  <a:ext uri="{FF2B5EF4-FFF2-40B4-BE49-F238E27FC236}">
                    <a16:creationId xmlns:a16="http://schemas.microsoft.com/office/drawing/2014/main" id="{5D196D0E-CCD9-4844-92BF-F66AEFD0C463}"/>
                  </a:ext>
                </a:extLst>
              </p:cNvPr>
              <p:cNvSpPr txBox="1"/>
              <p:nvPr/>
            </p:nvSpPr>
            <p:spPr>
              <a:xfrm>
                <a:off x="5202" y="726569"/>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25.</a:t>
                </a:r>
              </a:p>
            </p:txBody>
          </p:sp>
          <p:sp>
            <p:nvSpPr>
              <p:cNvPr id="36" name="Rectangle 35">
                <a:extLst>
                  <a:ext uri="{FF2B5EF4-FFF2-40B4-BE49-F238E27FC236}">
                    <a16:creationId xmlns:a16="http://schemas.microsoft.com/office/drawing/2014/main" id="{59BB98C6-A3B3-4DD3-98EA-CBA308A7A27D}"/>
                  </a:ext>
                </a:extLst>
              </p:cNvPr>
              <p:cNvSpPr/>
              <p:nvPr/>
            </p:nvSpPr>
            <p:spPr>
              <a:xfrm>
                <a:off x="2096228" y="1204351"/>
                <a:ext cx="1681871" cy="307777"/>
              </a:xfrm>
              <a:prstGeom prst="rect">
                <a:avLst/>
              </a:prstGeom>
            </p:spPr>
            <p:txBody>
              <a:bodyPr wrap="none">
                <a:spAutoFit/>
              </a:bodyPr>
              <a:lstStyle/>
              <a:p>
                <a:r>
                  <a:rPr lang="en-US" sz="1400" b="1" dirty="0">
                    <a:latin typeface="+mn-lt"/>
                  </a:rPr>
                  <a:t>ATTORNEY FEES</a:t>
                </a:r>
              </a:p>
            </p:txBody>
          </p:sp>
        </p:grpSp>
        <p:sp>
          <p:nvSpPr>
            <p:cNvPr id="111" name="TextBox 110">
              <a:extLst>
                <a:ext uri="{FF2B5EF4-FFF2-40B4-BE49-F238E27FC236}">
                  <a16:creationId xmlns:a16="http://schemas.microsoft.com/office/drawing/2014/main" id="{312FC900-252D-48E6-A2E4-02F107A3F3B6}"/>
                </a:ext>
              </a:extLst>
            </p:cNvPr>
            <p:cNvSpPr txBox="1"/>
            <p:nvPr/>
          </p:nvSpPr>
          <p:spPr>
            <a:xfrm>
              <a:off x="5613131" y="1466554"/>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5" name="Group 104">
            <a:extLst>
              <a:ext uri="{FF2B5EF4-FFF2-40B4-BE49-F238E27FC236}">
                <a16:creationId xmlns:a16="http://schemas.microsoft.com/office/drawing/2014/main" id="{85C4EE21-8B28-4CAA-B4AC-B91C6C79EC8C}"/>
              </a:ext>
            </a:extLst>
          </p:cNvPr>
          <p:cNvGrpSpPr/>
          <p:nvPr/>
        </p:nvGrpSpPr>
        <p:grpSpPr>
          <a:xfrm>
            <a:off x="-6" y="1191132"/>
            <a:ext cx="6024884" cy="3207133"/>
            <a:chOff x="-6" y="1191132"/>
            <a:chExt cx="6024884" cy="3207133"/>
          </a:xfrm>
        </p:grpSpPr>
        <p:grpSp>
          <p:nvGrpSpPr>
            <p:cNvPr id="30" name="24">
              <a:extLst>
                <a:ext uri="{FF2B5EF4-FFF2-40B4-BE49-F238E27FC236}">
                  <a16:creationId xmlns:a16="http://schemas.microsoft.com/office/drawing/2014/main" id="{49FD7353-570E-42E7-862E-2E301BEE5D5D}"/>
                </a:ext>
              </a:extLst>
            </p:cNvPr>
            <p:cNvGrpSpPr/>
            <p:nvPr/>
          </p:nvGrpSpPr>
          <p:grpSpPr>
            <a:xfrm>
              <a:off x="-6" y="1191132"/>
              <a:ext cx="6024884" cy="3207133"/>
              <a:chOff x="-6" y="110836"/>
              <a:chExt cx="6024884" cy="3207133"/>
            </a:xfrm>
          </p:grpSpPr>
          <p:sp>
            <p:nvSpPr>
              <p:cNvPr id="28" name="Rectangle 27">
                <a:extLst>
                  <a:ext uri="{FF2B5EF4-FFF2-40B4-BE49-F238E27FC236}">
                    <a16:creationId xmlns:a16="http://schemas.microsoft.com/office/drawing/2014/main" id="{2BD3E565-2B7A-4C12-A55F-0CD5FC50FF48}"/>
                  </a:ext>
                </a:extLst>
              </p:cNvPr>
              <p:cNvSpPr/>
              <p:nvPr/>
            </p:nvSpPr>
            <p:spPr>
              <a:xfrm>
                <a:off x="-6" y="110836"/>
                <a:ext cx="6024884" cy="3207133"/>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39" name="TextBox 15">
                <a:extLst>
                  <a:ext uri="{FF2B5EF4-FFF2-40B4-BE49-F238E27FC236}">
                    <a16:creationId xmlns:a16="http://schemas.microsoft.com/office/drawing/2014/main" id="{F463DB72-5E86-4E93-8E5E-D74FABF0D5DE}"/>
                  </a:ext>
                </a:extLst>
              </p:cNvPr>
              <p:cNvSpPr txBox="1"/>
              <p:nvPr/>
            </p:nvSpPr>
            <p:spPr>
              <a:xfrm>
                <a:off x="130612" y="1932979"/>
                <a:ext cx="5759003"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24. MLS</a:t>
                </a:r>
                <a:r>
                  <a:rPr sz="1400" b="0" dirty="0">
                    <a:solidFill>
                      <a:schemeClr val="tx1"/>
                    </a:solidFill>
                  </a:rPr>
                  <a:t> is a company/tool that brokers use to find and/or market properties that are for sale. The MLS used to be a really big book with information on all the properties offered for sale. Today, of course, all of the information is online. This clause gives permission to brokers to release the sales price and some other terms to the MLS. Having that information allows buyers and sellers to compare properties and price.</a:t>
                </a:r>
              </a:p>
            </p:txBody>
          </p:sp>
          <p:pic>
            <p:nvPicPr>
              <p:cNvPr id="40" name="Screen Shot 2018-06-01 at 11.27.39 AM.png" descr="Screen Shot 2018-06-01 at 11.27.39 AM.png">
                <a:extLst>
                  <a:ext uri="{FF2B5EF4-FFF2-40B4-BE49-F238E27FC236}">
                    <a16:creationId xmlns:a16="http://schemas.microsoft.com/office/drawing/2014/main" id="{C6E5AE57-2925-41F9-ACB7-E50FE64DA785}"/>
                  </a:ext>
                </a:extLst>
              </p:cNvPr>
              <p:cNvPicPr>
                <a:picLocks noChangeAspect="1"/>
              </p:cNvPicPr>
              <p:nvPr/>
            </p:nvPicPr>
            <p:blipFill>
              <a:blip r:embed="rId23"/>
              <a:stretch>
                <a:fillRect/>
              </a:stretch>
            </p:blipFill>
            <p:spPr>
              <a:xfrm>
                <a:off x="48765" y="1364685"/>
                <a:ext cx="5927335" cy="325492"/>
              </a:xfrm>
              <a:prstGeom prst="rect">
                <a:avLst/>
              </a:prstGeom>
              <a:ln w="38100">
                <a:solidFill>
                  <a:schemeClr val="tx1"/>
                </a:solidFill>
                <a:miter lim="400000"/>
              </a:ln>
            </p:spPr>
          </p:pic>
          <p:sp>
            <p:nvSpPr>
              <p:cNvPr id="41" name="Rectangle 2">
                <a:extLst>
                  <a:ext uri="{FF2B5EF4-FFF2-40B4-BE49-F238E27FC236}">
                    <a16:creationId xmlns:a16="http://schemas.microsoft.com/office/drawing/2014/main" id="{D70A1171-4C7D-4710-9AF1-CB29DDD07C7C}"/>
                  </a:ext>
                </a:extLst>
              </p:cNvPr>
              <p:cNvSpPr txBox="1"/>
              <p:nvPr/>
            </p:nvSpPr>
            <p:spPr>
              <a:xfrm>
                <a:off x="5202" y="227952"/>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24.</a:t>
                </a:r>
              </a:p>
            </p:txBody>
          </p:sp>
          <p:sp>
            <p:nvSpPr>
              <p:cNvPr id="29" name="Rectangle 28">
                <a:extLst>
                  <a:ext uri="{FF2B5EF4-FFF2-40B4-BE49-F238E27FC236}">
                    <a16:creationId xmlns:a16="http://schemas.microsoft.com/office/drawing/2014/main" id="{105F640B-77C6-4D53-91FF-600C4FABEE76}"/>
                  </a:ext>
                </a:extLst>
              </p:cNvPr>
              <p:cNvSpPr/>
              <p:nvPr/>
            </p:nvSpPr>
            <p:spPr>
              <a:xfrm>
                <a:off x="-6" y="733365"/>
                <a:ext cx="6024878" cy="523220"/>
              </a:xfrm>
              <a:prstGeom prst="rect">
                <a:avLst/>
              </a:prstGeom>
            </p:spPr>
            <p:txBody>
              <a:bodyPr wrap="square">
                <a:spAutoFit/>
              </a:bodyPr>
              <a:lstStyle/>
              <a:p>
                <a:pPr algn="ctr"/>
                <a:r>
                  <a:rPr lang="en-US" sz="1400" b="1" dirty="0">
                    <a:latin typeface="+mn-lt"/>
                  </a:rPr>
                  <a:t>MULTIPLE LISTING SERVICE </a:t>
                </a:r>
              </a:p>
              <a:p>
                <a:pPr algn="ctr"/>
                <a:r>
                  <a:rPr lang="en-US" sz="1400" b="1" dirty="0">
                    <a:latin typeface="+mn-lt"/>
                  </a:rPr>
                  <a:t>(“MLS”)</a:t>
                </a:r>
              </a:p>
            </p:txBody>
          </p:sp>
        </p:grpSp>
        <p:sp>
          <p:nvSpPr>
            <p:cNvPr id="113" name="TextBox 112">
              <a:extLst>
                <a:ext uri="{FF2B5EF4-FFF2-40B4-BE49-F238E27FC236}">
                  <a16:creationId xmlns:a16="http://schemas.microsoft.com/office/drawing/2014/main" id="{534CB479-7E31-474D-B084-B8976019915F}"/>
                </a:ext>
              </a:extLst>
            </p:cNvPr>
            <p:cNvSpPr txBox="1"/>
            <p:nvPr/>
          </p:nvSpPr>
          <p:spPr>
            <a:xfrm>
              <a:off x="5652734" y="1229454"/>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6" name="Group 105">
            <a:extLst>
              <a:ext uri="{FF2B5EF4-FFF2-40B4-BE49-F238E27FC236}">
                <a16:creationId xmlns:a16="http://schemas.microsoft.com/office/drawing/2014/main" id="{40C394EB-7EEE-4D2E-8CCB-43E2B16D8CEB}"/>
              </a:ext>
            </a:extLst>
          </p:cNvPr>
          <p:cNvGrpSpPr/>
          <p:nvPr/>
        </p:nvGrpSpPr>
        <p:grpSpPr>
          <a:xfrm>
            <a:off x="143682" y="554184"/>
            <a:ext cx="5867583" cy="2683714"/>
            <a:chOff x="143682" y="554184"/>
            <a:chExt cx="5867583" cy="2683714"/>
          </a:xfrm>
        </p:grpSpPr>
        <p:grpSp>
          <p:nvGrpSpPr>
            <p:cNvPr id="22" name="23">
              <a:extLst>
                <a:ext uri="{FF2B5EF4-FFF2-40B4-BE49-F238E27FC236}">
                  <a16:creationId xmlns:a16="http://schemas.microsoft.com/office/drawing/2014/main" id="{12F0CC61-9FCB-4152-901F-2FCD2AB0F413}"/>
                </a:ext>
              </a:extLst>
            </p:cNvPr>
            <p:cNvGrpSpPr/>
            <p:nvPr/>
          </p:nvGrpSpPr>
          <p:grpSpPr>
            <a:xfrm>
              <a:off x="143682" y="554184"/>
              <a:ext cx="5867583" cy="2683714"/>
              <a:chOff x="143682" y="387929"/>
              <a:chExt cx="5867583" cy="2683714"/>
            </a:xfrm>
          </p:grpSpPr>
          <p:sp>
            <p:nvSpPr>
              <p:cNvPr id="19" name="Rectangle 18">
                <a:extLst>
                  <a:ext uri="{FF2B5EF4-FFF2-40B4-BE49-F238E27FC236}">
                    <a16:creationId xmlns:a16="http://schemas.microsoft.com/office/drawing/2014/main" id="{21DE95FE-C5E8-4A56-AE08-C28BFDE7B7D5}"/>
                  </a:ext>
                </a:extLst>
              </p:cNvPr>
              <p:cNvSpPr/>
              <p:nvPr/>
            </p:nvSpPr>
            <p:spPr>
              <a:xfrm>
                <a:off x="143682" y="387929"/>
                <a:ext cx="5867583" cy="2683714"/>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32" name="TextBox 15">
                <a:extLst>
                  <a:ext uri="{FF2B5EF4-FFF2-40B4-BE49-F238E27FC236}">
                    <a16:creationId xmlns:a16="http://schemas.microsoft.com/office/drawing/2014/main" id="{DFAFE104-B014-40B0-8545-1973579E65CC}"/>
                  </a:ext>
                </a:extLst>
              </p:cNvPr>
              <p:cNvSpPr txBox="1"/>
              <p:nvPr/>
            </p:nvSpPr>
            <p:spPr>
              <a:xfrm>
                <a:off x="335550" y="1846678"/>
                <a:ext cx="5613727" cy="1169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23.</a:t>
                </a:r>
                <a:r>
                  <a:rPr sz="1400" b="0" dirty="0">
                    <a:solidFill>
                      <a:schemeClr val="tx1"/>
                    </a:solidFill>
                  </a:rPr>
                  <a:t> Often times, a broker might give you a recommendation for a vendor or service provider, such as a contractor or a painter. This clause says that a broker doesn’t guarantee the quality of any of these service providers’ work. Try to get recommendations of multiple service providers and use your own discretion when picking one!</a:t>
                </a:r>
              </a:p>
            </p:txBody>
          </p:sp>
          <p:pic>
            <p:nvPicPr>
              <p:cNvPr id="33" name="Screen Shot 2018-06-01 at 11.27.33 AM.png" descr="Screen Shot 2018-06-01 at 11.27.33 AM.png">
                <a:extLst>
                  <a:ext uri="{FF2B5EF4-FFF2-40B4-BE49-F238E27FC236}">
                    <a16:creationId xmlns:a16="http://schemas.microsoft.com/office/drawing/2014/main" id="{66C0C433-0AE8-4707-810F-B44EB6DD23BB}"/>
                  </a:ext>
                </a:extLst>
              </p:cNvPr>
              <p:cNvPicPr>
                <a:picLocks noChangeAspect="1"/>
              </p:cNvPicPr>
              <p:nvPr/>
            </p:nvPicPr>
            <p:blipFill>
              <a:blip r:embed="rId24"/>
              <a:stretch>
                <a:fillRect/>
              </a:stretch>
            </p:blipFill>
            <p:spPr>
              <a:xfrm>
                <a:off x="196217" y="1368837"/>
                <a:ext cx="5759003" cy="348530"/>
              </a:xfrm>
              <a:prstGeom prst="rect">
                <a:avLst/>
              </a:prstGeom>
              <a:ln w="38100">
                <a:solidFill>
                  <a:schemeClr val="tx1"/>
                </a:solidFill>
                <a:miter lim="400000"/>
              </a:ln>
            </p:spPr>
          </p:pic>
          <p:sp>
            <p:nvSpPr>
              <p:cNvPr id="34" name="Rectangle 2">
                <a:extLst>
                  <a:ext uri="{FF2B5EF4-FFF2-40B4-BE49-F238E27FC236}">
                    <a16:creationId xmlns:a16="http://schemas.microsoft.com/office/drawing/2014/main" id="{FE5602F2-F379-4341-A89A-2FE2F3444C90}"/>
                  </a:ext>
                </a:extLst>
              </p:cNvPr>
              <p:cNvSpPr txBox="1"/>
              <p:nvPr/>
            </p:nvSpPr>
            <p:spPr>
              <a:xfrm>
                <a:off x="143682" y="508889"/>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23.</a:t>
                </a:r>
              </a:p>
            </p:txBody>
          </p:sp>
          <p:sp>
            <p:nvSpPr>
              <p:cNvPr id="21" name="Rectangle 20">
                <a:extLst>
                  <a:ext uri="{FF2B5EF4-FFF2-40B4-BE49-F238E27FC236}">
                    <a16:creationId xmlns:a16="http://schemas.microsoft.com/office/drawing/2014/main" id="{80210116-2D16-4846-B3E2-5654E06C4ADD}"/>
                  </a:ext>
                </a:extLst>
              </p:cNvPr>
              <p:cNvSpPr/>
              <p:nvPr/>
            </p:nvSpPr>
            <p:spPr>
              <a:xfrm>
                <a:off x="429044" y="970690"/>
                <a:ext cx="5569229" cy="276999"/>
              </a:xfrm>
              <a:prstGeom prst="rect">
                <a:avLst/>
              </a:prstGeom>
            </p:spPr>
            <p:txBody>
              <a:bodyPr wrap="square">
                <a:spAutoFit/>
              </a:bodyPr>
              <a:lstStyle/>
              <a:p>
                <a:pPr algn="ctr"/>
                <a:r>
                  <a:rPr lang="en-US" sz="1200" b="1" dirty="0">
                    <a:latin typeface="+mn-lt"/>
                  </a:rPr>
                  <a:t>SELECTION OF SERVICE PROVIDERS</a:t>
                </a:r>
              </a:p>
            </p:txBody>
          </p:sp>
        </p:grpSp>
        <p:sp>
          <p:nvSpPr>
            <p:cNvPr id="115" name="TextBox 114">
              <a:extLst>
                <a:ext uri="{FF2B5EF4-FFF2-40B4-BE49-F238E27FC236}">
                  <a16:creationId xmlns:a16="http://schemas.microsoft.com/office/drawing/2014/main" id="{1B58F7FA-3843-4D51-BD5F-EAB5A4630CF9}"/>
                </a:ext>
              </a:extLst>
            </p:cNvPr>
            <p:cNvSpPr txBox="1"/>
            <p:nvPr/>
          </p:nvSpPr>
          <p:spPr>
            <a:xfrm>
              <a:off x="5612228" y="638679"/>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8" name="Group 107">
            <a:extLst>
              <a:ext uri="{FF2B5EF4-FFF2-40B4-BE49-F238E27FC236}">
                <a16:creationId xmlns:a16="http://schemas.microsoft.com/office/drawing/2014/main" id="{316A8821-3A13-402F-B15A-686457CC699E}"/>
              </a:ext>
            </a:extLst>
          </p:cNvPr>
          <p:cNvGrpSpPr/>
          <p:nvPr/>
        </p:nvGrpSpPr>
        <p:grpSpPr>
          <a:xfrm>
            <a:off x="49885" y="387928"/>
            <a:ext cx="5961380" cy="3482499"/>
            <a:chOff x="49885" y="387928"/>
            <a:chExt cx="5961380" cy="3482499"/>
          </a:xfrm>
        </p:grpSpPr>
        <p:grpSp>
          <p:nvGrpSpPr>
            <p:cNvPr id="18" name="22C">
              <a:extLst>
                <a:ext uri="{FF2B5EF4-FFF2-40B4-BE49-F238E27FC236}">
                  <a16:creationId xmlns:a16="http://schemas.microsoft.com/office/drawing/2014/main" id="{BAFB61CC-71FA-44B9-847C-AB60DF80C5FC}"/>
                </a:ext>
              </a:extLst>
            </p:cNvPr>
            <p:cNvGrpSpPr/>
            <p:nvPr/>
          </p:nvGrpSpPr>
          <p:grpSpPr>
            <a:xfrm>
              <a:off x="49885" y="387928"/>
              <a:ext cx="5961380" cy="3482499"/>
              <a:chOff x="49885" y="295565"/>
              <a:chExt cx="5961380" cy="3482499"/>
            </a:xfrm>
          </p:grpSpPr>
          <p:sp>
            <p:nvSpPr>
              <p:cNvPr id="16" name="Rectangle 15">
                <a:extLst>
                  <a:ext uri="{FF2B5EF4-FFF2-40B4-BE49-F238E27FC236}">
                    <a16:creationId xmlns:a16="http://schemas.microsoft.com/office/drawing/2014/main" id="{94306237-FAA0-4492-BC2F-113F184F5688}"/>
                  </a:ext>
                </a:extLst>
              </p:cNvPr>
              <p:cNvSpPr/>
              <p:nvPr/>
            </p:nvSpPr>
            <p:spPr>
              <a:xfrm>
                <a:off x="49885" y="295565"/>
                <a:ext cx="5961380" cy="3482499"/>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24" name="TextBox 15">
                <a:extLst>
                  <a:ext uri="{FF2B5EF4-FFF2-40B4-BE49-F238E27FC236}">
                    <a16:creationId xmlns:a16="http://schemas.microsoft.com/office/drawing/2014/main" id="{F68530F2-D237-4A90-9AA6-26E09C097B36}"/>
                  </a:ext>
                </a:extLst>
              </p:cNvPr>
              <p:cNvSpPr txBox="1"/>
              <p:nvPr/>
            </p:nvSpPr>
            <p:spPr>
              <a:xfrm>
                <a:off x="143682" y="2393074"/>
                <a:ext cx="5696601"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22.C. </a:t>
                </a:r>
                <a:r>
                  <a:rPr sz="1400" b="0" dirty="0">
                    <a:solidFill>
                      <a:schemeClr val="tx1"/>
                    </a:solidFill>
                  </a:rPr>
                  <a:t>Paragraph 22.A. requires the buyer and seller to attempt to resolve any disputes through mediation before going to court or an arbitration. Some disputes may be more efficiently resolved elsewhere, such as small claims court or may be legally required to be resolved elsewhere, such as by a probate court, or a judge hearing an eviction. This paragraph states when it is okay to skip mediation and arbitration.</a:t>
                </a:r>
              </a:p>
            </p:txBody>
          </p:sp>
          <p:pic>
            <p:nvPicPr>
              <p:cNvPr id="26" name="Screen Shot 2018-05-31 at 11.13.08 AM.png" descr="Screen Shot 2018-05-31 at 11.13.08 AM.png">
                <a:extLst>
                  <a:ext uri="{FF2B5EF4-FFF2-40B4-BE49-F238E27FC236}">
                    <a16:creationId xmlns:a16="http://schemas.microsoft.com/office/drawing/2014/main" id="{18192B52-5D91-46AE-9317-192C9036F30D}"/>
                  </a:ext>
                </a:extLst>
              </p:cNvPr>
              <p:cNvPicPr>
                <a:picLocks noChangeAspect="1"/>
              </p:cNvPicPr>
              <p:nvPr/>
            </p:nvPicPr>
            <p:blipFill>
              <a:blip r:embed="rId25"/>
              <a:stretch>
                <a:fillRect/>
              </a:stretch>
            </p:blipFill>
            <p:spPr>
              <a:xfrm>
                <a:off x="242883" y="1719646"/>
                <a:ext cx="5582221" cy="537739"/>
              </a:xfrm>
              <a:prstGeom prst="rect">
                <a:avLst/>
              </a:prstGeom>
              <a:ln w="12700">
                <a:miter lim="400000"/>
              </a:ln>
            </p:spPr>
          </p:pic>
          <p:sp>
            <p:nvSpPr>
              <p:cNvPr id="27" name="Rectangle 2">
                <a:extLst>
                  <a:ext uri="{FF2B5EF4-FFF2-40B4-BE49-F238E27FC236}">
                    <a16:creationId xmlns:a16="http://schemas.microsoft.com/office/drawing/2014/main" id="{4345A28C-A1C9-46F0-B653-457F0CE3C315}"/>
                  </a:ext>
                </a:extLst>
              </p:cNvPr>
              <p:cNvSpPr txBox="1"/>
              <p:nvPr/>
            </p:nvSpPr>
            <p:spPr>
              <a:xfrm>
                <a:off x="56724" y="437275"/>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22.C.</a:t>
                </a:r>
              </a:p>
            </p:txBody>
          </p:sp>
          <p:sp>
            <p:nvSpPr>
              <p:cNvPr id="17" name="Rectangle 16">
                <a:extLst>
                  <a:ext uri="{FF2B5EF4-FFF2-40B4-BE49-F238E27FC236}">
                    <a16:creationId xmlns:a16="http://schemas.microsoft.com/office/drawing/2014/main" id="{BC09D675-EFD7-4DFB-9791-0DB21159721C}"/>
                  </a:ext>
                </a:extLst>
              </p:cNvPr>
              <p:cNvSpPr/>
              <p:nvPr/>
            </p:nvSpPr>
            <p:spPr>
              <a:xfrm>
                <a:off x="56724" y="1045642"/>
                <a:ext cx="5954541" cy="461665"/>
              </a:xfrm>
              <a:prstGeom prst="rect">
                <a:avLst/>
              </a:prstGeom>
            </p:spPr>
            <p:txBody>
              <a:bodyPr wrap="square">
                <a:spAutoFit/>
              </a:bodyPr>
              <a:lstStyle/>
              <a:p>
                <a:pPr algn="ctr"/>
                <a:r>
                  <a:rPr lang="en-US" sz="1200" b="1" dirty="0">
                    <a:latin typeface="+mn-lt"/>
                  </a:rPr>
                  <a:t>DISPUTE RESOLUTION - ADDITIONAL MEDIATION </a:t>
                </a:r>
              </a:p>
              <a:p>
                <a:pPr algn="ctr"/>
                <a:r>
                  <a:rPr lang="en-US" sz="1200" b="1" dirty="0">
                    <a:latin typeface="+mn-lt"/>
                  </a:rPr>
                  <a:t>AND ARBITRATION TERMS</a:t>
                </a:r>
              </a:p>
            </p:txBody>
          </p:sp>
        </p:grpSp>
        <p:sp>
          <p:nvSpPr>
            <p:cNvPr id="117" name="TextBox 116">
              <a:extLst>
                <a:ext uri="{FF2B5EF4-FFF2-40B4-BE49-F238E27FC236}">
                  <a16:creationId xmlns:a16="http://schemas.microsoft.com/office/drawing/2014/main" id="{3F16AFA8-C0E1-4A7A-9D81-9C8D5CE597F8}"/>
                </a:ext>
              </a:extLst>
            </p:cNvPr>
            <p:cNvSpPr txBox="1"/>
            <p:nvPr/>
          </p:nvSpPr>
          <p:spPr>
            <a:xfrm>
              <a:off x="5545874" y="467233"/>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3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5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6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8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8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00"/>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2" restart="whenNotActive" fill="hold" evtFilter="cancelBubble" nodeType="interactiveSeq">
                <p:stCondLst>
                  <p:cond evt="onClick" delay="0">
                    <p:tgtEl>
                      <p:spTgt spid="7"/>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10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92" restart="whenNotActive" fill="hold" evtFilter="cancelBubble" nodeType="interactiveSeq">
                <p:stCondLst>
                  <p:cond evt="onClick" delay="0">
                    <p:tgtEl>
                      <p:spTgt spid="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105"/>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07" restart="whenNotActive" fill="hold" evtFilter="cancelBubble" nodeType="interactiveSeq">
                <p:stCondLst>
                  <p:cond evt="onClick" delay="0">
                    <p:tgtEl>
                      <p:spTgt spid="10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12" restart="whenNotActive" fill="hold" evtFilter="cancelBubble" nodeType="interactiveSeq">
                <p:stCondLst>
                  <p:cond evt="onClick" delay="0">
                    <p:tgtEl>
                      <p:spTgt spid="23"/>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17" restart="whenNotActive" fill="hold" evtFilter="cancelBubble" nodeType="interactiveSeq">
                <p:stCondLst>
                  <p:cond evt="onClick" delay="0">
                    <p:tgtEl>
                      <p:spTgt spid="108"/>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4257F-F2DF-427A-B67E-60433D6F9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878" y="19008"/>
            <a:ext cx="5014452" cy="6858000"/>
          </a:xfrm>
          <a:prstGeom prst="rect">
            <a:avLst/>
          </a:prstGeom>
        </p:spPr>
      </p:pic>
      <p:sp>
        <p:nvSpPr>
          <p:cNvPr id="373"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grpSp>
        <p:nvGrpSpPr>
          <p:cNvPr id="388" name="Group"/>
          <p:cNvGrpSpPr/>
          <p:nvPr/>
        </p:nvGrpSpPr>
        <p:grpSpPr>
          <a:xfrm>
            <a:off x="-5" y="6334204"/>
            <a:ext cx="12192008" cy="542804"/>
            <a:chOff x="0" y="0"/>
            <a:chExt cx="12192006" cy="542803"/>
          </a:xfrm>
        </p:grpSpPr>
        <p:sp>
          <p:nvSpPr>
            <p:cNvPr id="385"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386"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387"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7" name="TextBox 14">
            <a:extLst>
              <a:ext uri="{FF2B5EF4-FFF2-40B4-BE49-F238E27FC236}">
                <a16:creationId xmlns:a16="http://schemas.microsoft.com/office/drawing/2014/main" id="{507DB3C4-4CEF-4A1F-BEB1-8D3DFC3F9FFC}"/>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41DADBD5-114B-4CC1-A3E6-D1E0E8FEC4EB}"/>
              </a:ext>
            </a:extLst>
          </p:cNvPr>
          <p:cNvSpPr txBox="1"/>
          <p:nvPr/>
        </p:nvSpPr>
        <p:spPr>
          <a:xfrm>
            <a:off x="258618" y="286327"/>
            <a:ext cx="5430982" cy="942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p.10.</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AA37F431-47BC-4C59-A353-2F1C2216E022}"/>
              </a:ext>
            </a:extLst>
          </p:cNvPr>
          <p:cNvSpPr txBox="1"/>
          <p:nvPr/>
        </p:nvSpPr>
        <p:spPr>
          <a:xfrm>
            <a:off x="258618" y="2807855"/>
            <a:ext cx="5715768"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32 – Acceptance of Offer</a:t>
            </a:r>
          </a:p>
          <a:p>
            <a:pPr marL="0" marR="0" indent="0" algn="l" defTabSz="914400" rtl="0" fontAlgn="auto" latinLnBrk="0" hangingPunct="0">
              <a:lnSpc>
                <a:spcPct val="100000"/>
              </a:lnSpc>
              <a:spcBef>
                <a:spcPts val="0"/>
              </a:spcBef>
              <a:spcAft>
                <a:spcPts val="0"/>
              </a:spcAft>
              <a:buClrTx/>
              <a:buSzTx/>
              <a:buFontTx/>
              <a:buNone/>
              <a:tabLst/>
            </a:pPr>
            <a:r>
              <a:rPr lang="en-US" dirty="0"/>
              <a:t>Confirmation of Acceptance</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Real Estate Brokers, A-E</a:t>
            </a:r>
          </a:p>
          <a:p>
            <a:pPr marL="0" marR="0" indent="0" algn="l" defTabSz="914400" rtl="0" fontAlgn="auto" latinLnBrk="0" hangingPunct="0">
              <a:lnSpc>
                <a:spcPct val="100000"/>
              </a:lnSpc>
              <a:spcBef>
                <a:spcPts val="0"/>
              </a:spcBef>
              <a:spcAft>
                <a:spcPts val="0"/>
              </a:spcAft>
              <a:buClrTx/>
              <a:buSzTx/>
              <a:buFontTx/>
              <a:buNone/>
              <a:tabLst/>
            </a:pPr>
            <a:r>
              <a:rPr lang="en-US" dirty="0"/>
              <a:t>Escrow Holder Acknowledgement</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Presentation of Offer</a:t>
            </a:r>
          </a:p>
          <a:p>
            <a:pPr marL="0" marR="0" indent="0" algn="l" defTabSz="914400" rtl="0" fontAlgn="auto" latinLnBrk="0" hangingPunct="0">
              <a:lnSpc>
                <a:spcPct val="100000"/>
              </a:lnSpc>
              <a:spcBef>
                <a:spcPts val="0"/>
              </a:spcBef>
              <a:spcAft>
                <a:spcPts val="0"/>
              </a:spcAft>
              <a:buClrTx/>
              <a:buSzTx/>
              <a:buFontTx/>
              <a:buNone/>
              <a:tabLst/>
            </a:pPr>
            <a:r>
              <a:rPr lang="en-US" dirty="0"/>
              <a:t>Rejection of Offer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blue dot for 32">
            <a:extLst>
              <a:ext uri="{FF2B5EF4-FFF2-40B4-BE49-F238E27FC236}">
                <a16:creationId xmlns:a16="http://schemas.microsoft.com/office/drawing/2014/main" id="{5351BCF6-14F2-4F84-B331-CF791CB1E1F9}"/>
              </a:ext>
            </a:extLst>
          </p:cNvPr>
          <p:cNvSpPr/>
          <p:nvPr/>
        </p:nvSpPr>
        <p:spPr>
          <a:xfrm>
            <a:off x="6143168" y="425080"/>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for 32 cont'd">
            <a:extLst>
              <a:ext uri="{FF2B5EF4-FFF2-40B4-BE49-F238E27FC236}">
                <a16:creationId xmlns:a16="http://schemas.microsoft.com/office/drawing/2014/main" id="{EF0A63FD-4AD7-4550-B263-C488BC6361D9}"/>
              </a:ext>
            </a:extLst>
          </p:cNvPr>
          <p:cNvSpPr/>
          <p:nvPr/>
        </p:nvSpPr>
        <p:spPr>
          <a:xfrm>
            <a:off x="6289841" y="660422"/>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for 32 cont'd again">
            <a:extLst>
              <a:ext uri="{FF2B5EF4-FFF2-40B4-BE49-F238E27FC236}">
                <a16:creationId xmlns:a16="http://schemas.microsoft.com/office/drawing/2014/main" id="{FE77E680-F661-487F-82AE-1318B13663CF}"/>
              </a:ext>
            </a:extLst>
          </p:cNvPr>
          <p:cNvSpPr/>
          <p:nvPr/>
        </p:nvSpPr>
        <p:spPr>
          <a:xfrm>
            <a:off x="6112302" y="892275"/>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for Confirmation of Acceptance">
            <a:extLst>
              <a:ext uri="{FF2B5EF4-FFF2-40B4-BE49-F238E27FC236}">
                <a16:creationId xmlns:a16="http://schemas.microsoft.com/office/drawing/2014/main" id="{0A848869-CC31-452D-9DF5-224CCC013B52}"/>
              </a:ext>
            </a:extLst>
          </p:cNvPr>
          <p:cNvSpPr/>
          <p:nvPr/>
        </p:nvSpPr>
        <p:spPr>
          <a:xfrm>
            <a:off x="6196775" y="1902702"/>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for Real Estate Brokers">
            <a:extLst>
              <a:ext uri="{FF2B5EF4-FFF2-40B4-BE49-F238E27FC236}">
                <a16:creationId xmlns:a16="http://schemas.microsoft.com/office/drawing/2014/main" id="{91C70B91-9DA6-41C7-8D3A-314F9E8C254E}"/>
              </a:ext>
            </a:extLst>
          </p:cNvPr>
          <p:cNvSpPr/>
          <p:nvPr/>
        </p:nvSpPr>
        <p:spPr>
          <a:xfrm>
            <a:off x="6122720" y="2406115"/>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for Escrow Holder Acknowledgement">
            <a:extLst>
              <a:ext uri="{FF2B5EF4-FFF2-40B4-BE49-F238E27FC236}">
                <a16:creationId xmlns:a16="http://schemas.microsoft.com/office/drawing/2014/main" id="{C3357AAA-BEBE-4F61-8E97-AA9A173B1D74}"/>
              </a:ext>
            </a:extLst>
          </p:cNvPr>
          <p:cNvSpPr/>
          <p:nvPr/>
        </p:nvSpPr>
        <p:spPr>
          <a:xfrm>
            <a:off x="6129479" y="4175917"/>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for Presentation of Offer">
            <a:extLst>
              <a:ext uri="{FF2B5EF4-FFF2-40B4-BE49-F238E27FC236}">
                <a16:creationId xmlns:a16="http://schemas.microsoft.com/office/drawing/2014/main" id="{FB66F13C-3B8E-43E8-85FD-A536680AD942}"/>
              </a:ext>
            </a:extLst>
          </p:cNvPr>
          <p:cNvSpPr/>
          <p:nvPr/>
        </p:nvSpPr>
        <p:spPr>
          <a:xfrm>
            <a:off x="6150522" y="5356031"/>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for Rejection of Offer">
            <a:extLst>
              <a:ext uri="{FF2B5EF4-FFF2-40B4-BE49-F238E27FC236}">
                <a16:creationId xmlns:a16="http://schemas.microsoft.com/office/drawing/2014/main" id="{EF6A1FF2-5410-4FE1-AD66-33B3CBA6CDFE}"/>
              </a:ext>
            </a:extLst>
          </p:cNvPr>
          <p:cNvSpPr/>
          <p:nvPr/>
        </p:nvSpPr>
        <p:spPr>
          <a:xfrm>
            <a:off x="6142786" y="5653239"/>
            <a:ext cx="137160" cy="13716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23" name="Group 22">
            <a:extLst>
              <a:ext uri="{FF2B5EF4-FFF2-40B4-BE49-F238E27FC236}">
                <a16:creationId xmlns:a16="http://schemas.microsoft.com/office/drawing/2014/main" id="{3911992A-D467-4726-8E1B-C300D2CD65E0}"/>
              </a:ext>
            </a:extLst>
          </p:cNvPr>
          <p:cNvGrpSpPr/>
          <p:nvPr/>
        </p:nvGrpSpPr>
        <p:grpSpPr>
          <a:xfrm>
            <a:off x="25326" y="4429433"/>
            <a:ext cx="6018709" cy="1904417"/>
            <a:chOff x="25326" y="4429433"/>
            <a:chExt cx="6018709" cy="1904417"/>
          </a:xfrm>
        </p:grpSpPr>
        <p:grpSp>
          <p:nvGrpSpPr>
            <p:cNvPr id="65" name="Rejection of Offer">
              <a:extLst>
                <a:ext uri="{FF2B5EF4-FFF2-40B4-BE49-F238E27FC236}">
                  <a16:creationId xmlns:a16="http://schemas.microsoft.com/office/drawing/2014/main" id="{F3499753-5557-409F-A59B-C1CD2FD29D74}"/>
                </a:ext>
              </a:extLst>
            </p:cNvPr>
            <p:cNvGrpSpPr/>
            <p:nvPr/>
          </p:nvGrpSpPr>
          <p:grpSpPr>
            <a:xfrm>
              <a:off x="25326" y="4432492"/>
              <a:ext cx="6018709" cy="1901358"/>
              <a:chOff x="0" y="2123752"/>
              <a:chExt cx="6018709" cy="1901358"/>
            </a:xfrm>
          </p:grpSpPr>
          <p:sp>
            <p:nvSpPr>
              <p:cNvPr id="63" name="Rectangle 62">
                <a:extLst>
                  <a:ext uri="{FF2B5EF4-FFF2-40B4-BE49-F238E27FC236}">
                    <a16:creationId xmlns:a16="http://schemas.microsoft.com/office/drawing/2014/main" id="{D3A04E20-D4E5-4789-8053-D05724DF20E3}"/>
                  </a:ext>
                </a:extLst>
              </p:cNvPr>
              <p:cNvSpPr/>
              <p:nvPr/>
            </p:nvSpPr>
            <p:spPr>
              <a:xfrm>
                <a:off x="0" y="2123752"/>
                <a:ext cx="6018709" cy="1901358"/>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72" name="TextBox 15">
                <a:extLst>
                  <a:ext uri="{FF2B5EF4-FFF2-40B4-BE49-F238E27FC236}">
                    <a16:creationId xmlns:a16="http://schemas.microsoft.com/office/drawing/2014/main" id="{0D960E6A-D54C-46C3-A652-9BF2191570D9}"/>
                  </a:ext>
                </a:extLst>
              </p:cNvPr>
              <p:cNvSpPr txBox="1"/>
              <p:nvPr/>
            </p:nvSpPr>
            <p:spPr>
              <a:xfrm>
                <a:off x="104422" y="3071007"/>
                <a:ext cx="5884651" cy="954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REJECTION OF OFFER: </a:t>
                </a:r>
                <a:r>
                  <a:rPr sz="1400" b="0" dirty="0">
                    <a:solidFill>
                      <a:schemeClr val="tx1"/>
                    </a:solidFill>
                  </a:rPr>
                  <a:t>Sometimes a buyer suspects the seller may have never received the buyer’s offer. Here the seller can end the potential for confusion and specifically indicate that the offer is being rejected. This section is optional.</a:t>
                </a:r>
              </a:p>
            </p:txBody>
          </p:sp>
          <p:pic>
            <p:nvPicPr>
              <p:cNvPr id="74" name="Screen Shot 2018-06-01 at 11.41.29 AM.png" descr="Screen Shot 2018-06-01 at 11.41.29 AM.png">
                <a:extLst>
                  <a:ext uri="{FF2B5EF4-FFF2-40B4-BE49-F238E27FC236}">
                    <a16:creationId xmlns:a16="http://schemas.microsoft.com/office/drawing/2014/main" id="{B7EDB38D-65AD-4A6A-B233-C4262DCC2BCA}"/>
                  </a:ext>
                </a:extLst>
              </p:cNvPr>
              <p:cNvPicPr>
                <a:picLocks noChangeAspect="1"/>
              </p:cNvPicPr>
              <p:nvPr/>
            </p:nvPicPr>
            <p:blipFill>
              <a:blip r:embed="rId14"/>
              <a:stretch>
                <a:fillRect/>
              </a:stretch>
            </p:blipFill>
            <p:spPr>
              <a:xfrm>
                <a:off x="104422" y="2642410"/>
                <a:ext cx="5847212" cy="245054"/>
              </a:xfrm>
              <a:prstGeom prst="rect">
                <a:avLst/>
              </a:prstGeom>
              <a:ln w="38100">
                <a:solidFill>
                  <a:schemeClr val="tx1"/>
                </a:solidFill>
                <a:miter lim="400000"/>
              </a:ln>
            </p:spPr>
          </p:pic>
          <p:sp>
            <p:nvSpPr>
              <p:cNvPr id="64" name="Rectangle 63">
                <a:extLst>
                  <a:ext uri="{FF2B5EF4-FFF2-40B4-BE49-F238E27FC236}">
                    <a16:creationId xmlns:a16="http://schemas.microsoft.com/office/drawing/2014/main" id="{D1EBF62C-AA41-4042-990C-A8227E20AC23}"/>
                  </a:ext>
                </a:extLst>
              </p:cNvPr>
              <p:cNvSpPr/>
              <p:nvPr/>
            </p:nvSpPr>
            <p:spPr>
              <a:xfrm>
                <a:off x="2029778" y="2273863"/>
                <a:ext cx="1888658" cy="276999"/>
              </a:xfrm>
              <a:prstGeom prst="rect">
                <a:avLst/>
              </a:prstGeom>
            </p:spPr>
            <p:txBody>
              <a:bodyPr wrap="none">
                <a:spAutoFit/>
              </a:bodyPr>
              <a:lstStyle/>
              <a:p>
                <a:pPr algn="ctr"/>
                <a:r>
                  <a:rPr lang="en-US" sz="1200" b="1" dirty="0">
                    <a:latin typeface="+mn-lt"/>
                  </a:rPr>
                  <a:t>REJECTION OF OFFER</a:t>
                </a:r>
              </a:p>
            </p:txBody>
          </p:sp>
        </p:grpSp>
        <p:sp>
          <p:nvSpPr>
            <p:cNvPr id="67" name="TextBox 66">
              <a:extLst>
                <a:ext uri="{FF2B5EF4-FFF2-40B4-BE49-F238E27FC236}">
                  <a16:creationId xmlns:a16="http://schemas.microsoft.com/office/drawing/2014/main" id="{02F959D7-0D07-4564-82CD-1BD2983A6464}"/>
                </a:ext>
              </a:extLst>
            </p:cNvPr>
            <p:cNvSpPr txBox="1"/>
            <p:nvPr/>
          </p:nvSpPr>
          <p:spPr>
            <a:xfrm>
              <a:off x="5602226" y="4429433"/>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4" name="Group 23">
            <a:extLst>
              <a:ext uri="{FF2B5EF4-FFF2-40B4-BE49-F238E27FC236}">
                <a16:creationId xmlns:a16="http://schemas.microsoft.com/office/drawing/2014/main" id="{6790614F-1CCF-4B88-895E-CC563635EFC8}"/>
              </a:ext>
            </a:extLst>
          </p:cNvPr>
          <p:cNvGrpSpPr/>
          <p:nvPr/>
        </p:nvGrpSpPr>
        <p:grpSpPr>
          <a:xfrm>
            <a:off x="9626" y="4257335"/>
            <a:ext cx="6051057" cy="1832874"/>
            <a:chOff x="9626" y="4257335"/>
            <a:chExt cx="6051057" cy="1832874"/>
          </a:xfrm>
        </p:grpSpPr>
        <p:grpSp>
          <p:nvGrpSpPr>
            <p:cNvPr id="59" name="Presentation of Offer">
              <a:extLst>
                <a:ext uri="{FF2B5EF4-FFF2-40B4-BE49-F238E27FC236}">
                  <a16:creationId xmlns:a16="http://schemas.microsoft.com/office/drawing/2014/main" id="{E0FDBBF4-E92C-4DFE-958D-6DB055C143B2}"/>
                </a:ext>
              </a:extLst>
            </p:cNvPr>
            <p:cNvGrpSpPr/>
            <p:nvPr/>
          </p:nvGrpSpPr>
          <p:grpSpPr>
            <a:xfrm>
              <a:off x="9626" y="4281222"/>
              <a:ext cx="6051057" cy="1808987"/>
              <a:chOff x="-18949" y="1029435"/>
              <a:chExt cx="6051057" cy="1808987"/>
            </a:xfrm>
          </p:grpSpPr>
          <p:sp>
            <p:nvSpPr>
              <p:cNvPr id="57" name="Rectangle 56">
                <a:extLst>
                  <a:ext uri="{FF2B5EF4-FFF2-40B4-BE49-F238E27FC236}">
                    <a16:creationId xmlns:a16="http://schemas.microsoft.com/office/drawing/2014/main" id="{2FCCD2C0-29E0-4367-BB7E-53FF481C78F3}"/>
                  </a:ext>
                </a:extLst>
              </p:cNvPr>
              <p:cNvSpPr/>
              <p:nvPr/>
            </p:nvSpPr>
            <p:spPr>
              <a:xfrm>
                <a:off x="-18949" y="1029435"/>
                <a:ext cx="6051057" cy="1808987"/>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66" name="TextBox 15">
                <a:extLst>
                  <a:ext uri="{FF2B5EF4-FFF2-40B4-BE49-F238E27FC236}">
                    <a16:creationId xmlns:a16="http://schemas.microsoft.com/office/drawing/2014/main" id="{A59352D2-5D67-4CA0-9D06-647CA20EA845}"/>
                  </a:ext>
                </a:extLst>
              </p:cNvPr>
              <p:cNvSpPr txBox="1"/>
              <p:nvPr/>
            </p:nvSpPr>
            <p:spPr>
              <a:xfrm>
                <a:off x="81213" y="2091246"/>
                <a:ext cx="5846859" cy="738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PRESENTATION OF OFFER: </a:t>
                </a:r>
                <a:r>
                  <a:rPr sz="1400" b="0" dirty="0">
                    <a:solidFill>
                      <a:schemeClr val="tx1"/>
                    </a:solidFill>
                  </a:rPr>
                  <a:t>As a professional courtesy, a listing agent may fill this section out documenting when the offer was presented to the seller. This section is optional.</a:t>
                </a:r>
              </a:p>
            </p:txBody>
          </p:sp>
          <p:pic>
            <p:nvPicPr>
              <p:cNvPr id="68" name="Screen Shot 2018-06-01 at 11.41.25 AM.png" descr="Screen Shot 2018-06-01 at 11.41.25 AM.png">
                <a:extLst>
                  <a:ext uri="{FF2B5EF4-FFF2-40B4-BE49-F238E27FC236}">
                    <a16:creationId xmlns:a16="http://schemas.microsoft.com/office/drawing/2014/main" id="{C3424EEF-62BF-4E4E-A8C4-CC264B43C958}"/>
                  </a:ext>
                </a:extLst>
              </p:cNvPr>
              <p:cNvPicPr>
                <a:picLocks noChangeAspect="1"/>
              </p:cNvPicPr>
              <p:nvPr/>
            </p:nvPicPr>
            <p:blipFill>
              <a:blip r:embed="rId15"/>
              <a:srcRect t="2972"/>
              <a:stretch>
                <a:fillRect/>
              </a:stretch>
            </p:blipFill>
            <p:spPr>
              <a:xfrm>
                <a:off x="35168" y="1584007"/>
                <a:ext cx="5926173" cy="254961"/>
              </a:xfrm>
              <a:prstGeom prst="rect">
                <a:avLst/>
              </a:prstGeom>
              <a:ln w="38100">
                <a:solidFill>
                  <a:schemeClr val="tx1"/>
                </a:solidFill>
                <a:miter lim="400000"/>
              </a:ln>
            </p:spPr>
          </p:pic>
          <p:sp>
            <p:nvSpPr>
              <p:cNvPr id="58" name="Rectangle 57">
                <a:extLst>
                  <a:ext uri="{FF2B5EF4-FFF2-40B4-BE49-F238E27FC236}">
                    <a16:creationId xmlns:a16="http://schemas.microsoft.com/office/drawing/2014/main" id="{2D1E9EC0-0F82-40C5-B967-7F6EC81E6887}"/>
                  </a:ext>
                </a:extLst>
              </p:cNvPr>
              <p:cNvSpPr/>
              <p:nvPr/>
            </p:nvSpPr>
            <p:spPr>
              <a:xfrm>
                <a:off x="1800552" y="1202826"/>
                <a:ext cx="2547492" cy="307777"/>
              </a:xfrm>
              <a:prstGeom prst="rect">
                <a:avLst/>
              </a:prstGeom>
            </p:spPr>
            <p:txBody>
              <a:bodyPr wrap="none">
                <a:spAutoFit/>
              </a:bodyPr>
              <a:lstStyle/>
              <a:p>
                <a:pPr algn="ctr"/>
                <a:r>
                  <a:rPr lang="en-US" sz="1400" b="1" dirty="0">
                    <a:latin typeface="+mn-lt"/>
                  </a:rPr>
                  <a:t>PRESENTATION OF OFFER</a:t>
                </a:r>
              </a:p>
            </p:txBody>
          </p:sp>
        </p:grpSp>
        <p:sp>
          <p:nvSpPr>
            <p:cNvPr id="69" name="TextBox 68">
              <a:extLst>
                <a:ext uri="{FF2B5EF4-FFF2-40B4-BE49-F238E27FC236}">
                  <a16:creationId xmlns:a16="http://schemas.microsoft.com/office/drawing/2014/main" id="{1A61834B-D023-42E8-A3B0-7467C8F02753}"/>
                </a:ext>
              </a:extLst>
            </p:cNvPr>
            <p:cNvSpPr txBox="1"/>
            <p:nvPr/>
          </p:nvSpPr>
          <p:spPr>
            <a:xfrm>
              <a:off x="5649967" y="4257335"/>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5" name="Group 24">
            <a:extLst>
              <a:ext uri="{FF2B5EF4-FFF2-40B4-BE49-F238E27FC236}">
                <a16:creationId xmlns:a16="http://schemas.microsoft.com/office/drawing/2014/main" id="{068284CA-5B5F-4654-8A28-7A35CAE0E00D}"/>
              </a:ext>
            </a:extLst>
          </p:cNvPr>
          <p:cNvGrpSpPr/>
          <p:nvPr/>
        </p:nvGrpSpPr>
        <p:grpSpPr>
          <a:xfrm>
            <a:off x="-18949" y="2413983"/>
            <a:ext cx="6034409" cy="3801923"/>
            <a:chOff x="-18949" y="2413983"/>
            <a:chExt cx="6034409" cy="3801923"/>
          </a:xfrm>
        </p:grpSpPr>
        <p:grpSp>
          <p:nvGrpSpPr>
            <p:cNvPr id="53" name="Escrow Holder Acknowledgement">
              <a:extLst>
                <a:ext uri="{FF2B5EF4-FFF2-40B4-BE49-F238E27FC236}">
                  <a16:creationId xmlns:a16="http://schemas.microsoft.com/office/drawing/2014/main" id="{8EF9F4A6-24FA-40CD-B129-D88829A208BF}"/>
                </a:ext>
              </a:extLst>
            </p:cNvPr>
            <p:cNvGrpSpPr/>
            <p:nvPr/>
          </p:nvGrpSpPr>
          <p:grpSpPr>
            <a:xfrm>
              <a:off x="-18949" y="2413983"/>
              <a:ext cx="6034409" cy="3801923"/>
              <a:chOff x="-9531" y="1217441"/>
              <a:chExt cx="6034409" cy="3801923"/>
            </a:xfrm>
          </p:grpSpPr>
          <p:sp>
            <p:nvSpPr>
              <p:cNvPr id="51" name="Rectangle 50">
                <a:extLst>
                  <a:ext uri="{FF2B5EF4-FFF2-40B4-BE49-F238E27FC236}">
                    <a16:creationId xmlns:a16="http://schemas.microsoft.com/office/drawing/2014/main" id="{8004C8F1-1D9D-4EB3-A8FB-85047F538784}"/>
                  </a:ext>
                </a:extLst>
              </p:cNvPr>
              <p:cNvSpPr/>
              <p:nvPr/>
            </p:nvSpPr>
            <p:spPr>
              <a:xfrm>
                <a:off x="-9531" y="1217441"/>
                <a:ext cx="6034409" cy="3801923"/>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60" name="TextBox 15">
                <a:extLst>
                  <a:ext uri="{FF2B5EF4-FFF2-40B4-BE49-F238E27FC236}">
                    <a16:creationId xmlns:a16="http://schemas.microsoft.com/office/drawing/2014/main" id="{A6241D42-5CB1-45B0-B81E-767211C27606}"/>
                  </a:ext>
                </a:extLst>
              </p:cNvPr>
              <p:cNvSpPr txBox="1"/>
              <p:nvPr/>
            </p:nvSpPr>
            <p:spPr>
              <a:xfrm>
                <a:off x="70887" y="3510191"/>
                <a:ext cx="5892758" cy="147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dirty="0">
                    <a:solidFill>
                      <a:schemeClr val="tx1"/>
                    </a:solidFill>
                  </a:rPr>
                  <a:t>ESCROW HOLDER ACKNOWLEDGEMENT: </a:t>
                </a:r>
                <a:r>
                  <a:rPr b="0" dirty="0">
                    <a:solidFill>
                      <a:schemeClr val="tx1"/>
                    </a:solidFill>
                  </a:rPr>
                  <a:t>Here is where the Escrow Holder can acknowledge that they received the contract, and that they agree to act as the escrow holder. Here you’ll find other important information like contact information for the escrow holder, the escrow holder’s license number and the reference number for the escrow for the particular transaction.</a:t>
                </a:r>
              </a:p>
            </p:txBody>
          </p:sp>
          <p:pic>
            <p:nvPicPr>
              <p:cNvPr id="62" name="Screen Shot 2018-06-01 at 11.40.12 AM.png" descr="Screen Shot 2018-06-01 at 11.40.12 AM.png">
                <a:extLst>
                  <a:ext uri="{FF2B5EF4-FFF2-40B4-BE49-F238E27FC236}">
                    <a16:creationId xmlns:a16="http://schemas.microsoft.com/office/drawing/2014/main" id="{B257BCF9-EEC6-4993-9312-D50237C6CF1D}"/>
                  </a:ext>
                </a:extLst>
              </p:cNvPr>
              <p:cNvPicPr>
                <a:picLocks noChangeAspect="1"/>
              </p:cNvPicPr>
              <p:nvPr/>
            </p:nvPicPr>
            <p:blipFill>
              <a:blip r:embed="rId16"/>
              <a:stretch>
                <a:fillRect/>
              </a:stretch>
            </p:blipFill>
            <p:spPr>
              <a:xfrm>
                <a:off x="95251" y="1917669"/>
                <a:ext cx="5837620" cy="1442398"/>
              </a:xfrm>
              <a:prstGeom prst="rect">
                <a:avLst/>
              </a:prstGeom>
              <a:ln w="38100">
                <a:solidFill>
                  <a:schemeClr val="tx1"/>
                </a:solidFill>
                <a:miter lim="400000"/>
              </a:ln>
            </p:spPr>
          </p:pic>
          <p:sp>
            <p:nvSpPr>
              <p:cNvPr id="52" name="Rectangle 51">
                <a:extLst>
                  <a:ext uri="{FF2B5EF4-FFF2-40B4-BE49-F238E27FC236}">
                    <a16:creationId xmlns:a16="http://schemas.microsoft.com/office/drawing/2014/main" id="{C259D472-BE37-4154-85A7-1BFD4DAB444E}"/>
                  </a:ext>
                </a:extLst>
              </p:cNvPr>
              <p:cNvSpPr/>
              <p:nvPr/>
            </p:nvSpPr>
            <p:spPr>
              <a:xfrm>
                <a:off x="1046185" y="1490071"/>
                <a:ext cx="3807453" cy="307777"/>
              </a:xfrm>
              <a:prstGeom prst="rect">
                <a:avLst/>
              </a:prstGeom>
            </p:spPr>
            <p:txBody>
              <a:bodyPr wrap="none">
                <a:spAutoFit/>
              </a:bodyPr>
              <a:lstStyle/>
              <a:p>
                <a:pPr algn="ctr"/>
                <a:r>
                  <a:rPr lang="en-US" sz="1400" b="1" dirty="0">
                    <a:latin typeface="+mn-lt"/>
                  </a:rPr>
                  <a:t>ESCROW HOLDER ACKNOWLEDGEMENT</a:t>
                </a:r>
              </a:p>
            </p:txBody>
          </p:sp>
        </p:grpSp>
        <p:sp>
          <p:nvSpPr>
            <p:cNvPr id="70" name="TextBox 69">
              <a:extLst>
                <a:ext uri="{FF2B5EF4-FFF2-40B4-BE49-F238E27FC236}">
                  <a16:creationId xmlns:a16="http://schemas.microsoft.com/office/drawing/2014/main" id="{496E4A44-4042-490E-A1E4-57850C508BA1}"/>
                </a:ext>
              </a:extLst>
            </p:cNvPr>
            <p:cNvSpPr txBox="1"/>
            <p:nvPr/>
          </p:nvSpPr>
          <p:spPr>
            <a:xfrm>
              <a:off x="5631452" y="2448656"/>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6" name="Group 25">
            <a:extLst>
              <a:ext uri="{FF2B5EF4-FFF2-40B4-BE49-F238E27FC236}">
                <a16:creationId xmlns:a16="http://schemas.microsoft.com/office/drawing/2014/main" id="{A2A4D672-665C-4ECB-BBC4-6ACBAA08A19F}"/>
              </a:ext>
            </a:extLst>
          </p:cNvPr>
          <p:cNvGrpSpPr/>
          <p:nvPr/>
        </p:nvGrpSpPr>
        <p:grpSpPr>
          <a:xfrm>
            <a:off x="197417" y="2419499"/>
            <a:ext cx="5812428" cy="3617496"/>
            <a:chOff x="197417" y="2419499"/>
            <a:chExt cx="5812428" cy="3617496"/>
          </a:xfrm>
        </p:grpSpPr>
        <p:grpSp>
          <p:nvGrpSpPr>
            <p:cNvPr id="47" name="Real Estate Brokers">
              <a:extLst>
                <a:ext uri="{FF2B5EF4-FFF2-40B4-BE49-F238E27FC236}">
                  <a16:creationId xmlns:a16="http://schemas.microsoft.com/office/drawing/2014/main" id="{73C49CC3-F722-4B2D-A8AE-2BFA68F47379}"/>
                </a:ext>
              </a:extLst>
            </p:cNvPr>
            <p:cNvGrpSpPr/>
            <p:nvPr/>
          </p:nvGrpSpPr>
          <p:grpSpPr>
            <a:xfrm>
              <a:off x="197417" y="2429228"/>
              <a:ext cx="5812428" cy="3607767"/>
              <a:chOff x="197417" y="370516"/>
              <a:chExt cx="5812428" cy="3607767"/>
            </a:xfrm>
          </p:grpSpPr>
          <p:sp>
            <p:nvSpPr>
              <p:cNvPr id="45" name="Rectangle 44">
                <a:extLst>
                  <a:ext uri="{FF2B5EF4-FFF2-40B4-BE49-F238E27FC236}">
                    <a16:creationId xmlns:a16="http://schemas.microsoft.com/office/drawing/2014/main" id="{14B05884-04AB-44EC-9F21-930AB51371EF}"/>
                  </a:ext>
                </a:extLst>
              </p:cNvPr>
              <p:cNvSpPr/>
              <p:nvPr/>
            </p:nvSpPr>
            <p:spPr>
              <a:xfrm>
                <a:off x="197417" y="370516"/>
                <a:ext cx="5812428" cy="3607767"/>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55" name="TextBox 15">
                <a:extLst>
                  <a:ext uri="{FF2B5EF4-FFF2-40B4-BE49-F238E27FC236}">
                    <a16:creationId xmlns:a16="http://schemas.microsoft.com/office/drawing/2014/main" id="{FEB6023F-454B-4ADB-9E72-7113B4D9C046}"/>
                  </a:ext>
                </a:extLst>
              </p:cNvPr>
              <p:cNvSpPr txBox="1"/>
              <p:nvPr/>
            </p:nvSpPr>
            <p:spPr>
              <a:xfrm>
                <a:off x="438699" y="3220595"/>
                <a:ext cx="5355605" cy="738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REAL ESTATE BROKERS: </a:t>
                </a:r>
                <a:r>
                  <a:rPr sz="1400" b="0" dirty="0">
                    <a:solidFill>
                      <a:schemeClr val="tx1"/>
                    </a:solidFill>
                  </a:rPr>
                  <a:t>Here is where the real estate brokers put their information. This box doesn’t make the broker a party to the transaction.</a:t>
                </a:r>
              </a:p>
            </p:txBody>
          </p:sp>
          <p:pic>
            <p:nvPicPr>
              <p:cNvPr id="56" name="Picture 55">
                <a:extLst>
                  <a:ext uri="{FF2B5EF4-FFF2-40B4-BE49-F238E27FC236}">
                    <a16:creationId xmlns:a16="http://schemas.microsoft.com/office/drawing/2014/main" id="{DC05C6DA-3691-4327-BACD-56F07E9A98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9852" y="868316"/>
                <a:ext cx="5646849" cy="2243074"/>
              </a:xfrm>
              <a:prstGeom prst="rect">
                <a:avLst/>
              </a:prstGeom>
              <a:ln w="38100">
                <a:solidFill>
                  <a:schemeClr val="tx1"/>
                </a:solidFill>
              </a:ln>
            </p:spPr>
          </p:pic>
          <p:sp>
            <p:nvSpPr>
              <p:cNvPr id="46" name="Rectangle 45">
                <a:extLst>
                  <a:ext uri="{FF2B5EF4-FFF2-40B4-BE49-F238E27FC236}">
                    <a16:creationId xmlns:a16="http://schemas.microsoft.com/office/drawing/2014/main" id="{94043C75-F337-4939-93B7-BBD014928D76}"/>
                  </a:ext>
                </a:extLst>
              </p:cNvPr>
              <p:cNvSpPr/>
              <p:nvPr/>
            </p:nvSpPr>
            <p:spPr>
              <a:xfrm>
                <a:off x="1702546" y="493095"/>
                <a:ext cx="2380780" cy="307777"/>
              </a:xfrm>
              <a:prstGeom prst="rect">
                <a:avLst/>
              </a:prstGeom>
            </p:spPr>
            <p:txBody>
              <a:bodyPr wrap="none">
                <a:spAutoFit/>
              </a:bodyPr>
              <a:lstStyle/>
              <a:p>
                <a:pPr algn="ctr"/>
                <a:r>
                  <a:rPr lang="en-US" sz="1400" b="1" dirty="0">
                    <a:latin typeface="+mn-lt"/>
                  </a:rPr>
                  <a:t>REAL ESTATE BROKERS</a:t>
                </a:r>
              </a:p>
            </p:txBody>
          </p:sp>
        </p:grpSp>
        <p:sp>
          <p:nvSpPr>
            <p:cNvPr id="71" name="TextBox 70">
              <a:extLst>
                <a:ext uri="{FF2B5EF4-FFF2-40B4-BE49-F238E27FC236}">
                  <a16:creationId xmlns:a16="http://schemas.microsoft.com/office/drawing/2014/main" id="{3BFABD97-D713-4329-85A8-E318494CC1FE}"/>
                </a:ext>
              </a:extLst>
            </p:cNvPr>
            <p:cNvSpPr txBox="1"/>
            <p:nvPr/>
          </p:nvSpPr>
          <p:spPr>
            <a:xfrm>
              <a:off x="5593519" y="2419499"/>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0" name="Group 29">
            <a:extLst>
              <a:ext uri="{FF2B5EF4-FFF2-40B4-BE49-F238E27FC236}">
                <a16:creationId xmlns:a16="http://schemas.microsoft.com/office/drawing/2014/main" id="{5D4B947A-6353-4028-B13E-95B8D988390B}"/>
              </a:ext>
            </a:extLst>
          </p:cNvPr>
          <p:cNvGrpSpPr/>
          <p:nvPr/>
        </p:nvGrpSpPr>
        <p:grpSpPr>
          <a:xfrm>
            <a:off x="-9531" y="1571592"/>
            <a:ext cx="6034409" cy="3261619"/>
            <a:chOff x="-9531" y="1571592"/>
            <a:chExt cx="6034409" cy="3261619"/>
          </a:xfrm>
        </p:grpSpPr>
        <p:grpSp>
          <p:nvGrpSpPr>
            <p:cNvPr id="40" name="Confirmation of Acceptance">
              <a:extLst>
                <a:ext uri="{FF2B5EF4-FFF2-40B4-BE49-F238E27FC236}">
                  <a16:creationId xmlns:a16="http://schemas.microsoft.com/office/drawing/2014/main" id="{3F3C129F-8A37-4E04-B2B9-6961032DB0D9}"/>
                </a:ext>
              </a:extLst>
            </p:cNvPr>
            <p:cNvGrpSpPr/>
            <p:nvPr/>
          </p:nvGrpSpPr>
          <p:grpSpPr>
            <a:xfrm>
              <a:off x="-9531" y="1582737"/>
              <a:ext cx="6034409" cy="3250474"/>
              <a:chOff x="-9531" y="660422"/>
              <a:chExt cx="6034409" cy="3250474"/>
            </a:xfrm>
          </p:grpSpPr>
          <p:sp>
            <p:nvSpPr>
              <p:cNvPr id="38" name="Rectangle 37">
                <a:extLst>
                  <a:ext uri="{FF2B5EF4-FFF2-40B4-BE49-F238E27FC236}">
                    <a16:creationId xmlns:a16="http://schemas.microsoft.com/office/drawing/2014/main" id="{0A4F9716-F8F2-4132-AE41-83E57387774F}"/>
                  </a:ext>
                </a:extLst>
              </p:cNvPr>
              <p:cNvSpPr/>
              <p:nvPr/>
            </p:nvSpPr>
            <p:spPr>
              <a:xfrm>
                <a:off x="-9531" y="660422"/>
                <a:ext cx="6034409" cy="3222243"/>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49" name="TextBox 15">
                <a:extLst>
                  <a:ext uri="{FF2B5EF4-FFF2-40B4-BE49-F238E27FC236}">
                    <a16:creationId xmlns:a16="http://schemas.microsoft.com/office/drawing/2014/main" id="{2DE540DD-4549-4205-9732-BBB8ADB8B925}"/>
                  </a:ext>
                </a:extLst>
              </p:cNvPr>
              <p:cNvSpPr txBox="1"/>
              <p:nvPr/>
            </p:nvSpPr>
            <p:spPr>
              <a:xfrm>
                <a:off x="75562" y="2095018"/>
                <a:ext cx="5846859"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CONFIRMATION OF ACCEPTANCE:</a:t>
                </a:r>
                <a:r>
                  <a:rPr sz="1400" b="0" dirty="0">
                    <a:solidFill>
                      <a:schemeClr val="tx1"/>
                    </a:solidFill>
                  </a:rPr>
                  <a:t> In a straight-up offer and acceptance situation, the contract does not become binding until the seller signs the RPA presented by the buyer and that accepted offer is personally received by the buyer OR their authorized agent. Initialing this clause documents when the contract became binding and when the clock starts ticking for the contractual dates and deadlines. While initialing the Confirmation of Acceptance isn’t necessarily required, it’s important to prevent confusion or disputes later about contractual deadlines</a:t>
                </a:r>
              </a:p>
            </p:txBody>
          </p:sp>
          <p:pic>
            <p:nvPicPr>
              <p:cNvPr id="50" name="Screen Shot 2018-06-01 at 11.37.58 AM.png" descr="Screen Shot 2018-06-01 at 11.37.58 AM.png">
                <a:extLst>
                  <a:ext uri="{FF2B5EF4-FFF2-40B4-BE49-F238E27FC236}">
                    <a16:creationId xmlns:a16="http://schemas.microsoft.com/office/drawing/2014/main" id="{0BBD4406-2282-4D5E-93AF-F42CBFAC3F3D}"/>
                  </a:ext>
                </a:extLst>
              </p:cNvPr>
              <p:cNvPicPr>
                <a:picLocks noChangeAspect="1"/>
              </p:cNvPicPr>
              <p:nvPr/>
            </p:nvPicPr>
            <p:blipFill>
              <a:blip r:embed="rId18"/>
              <a:stretch>
                <a:fillRect/>
              </a:stretch>
            </p:blipFill>
            <p:spPr>
              <a:xfrm>
                <a:off x="168204" y="1217979"/>
                <a:ext cx="5713415" cy="661970"/>
              </a:xfrm>
              <a:prstGeom prst="rect">
                <a:avLst/>
              </a:prstGeom>
              <a:ln w="38100">
                <a:solidFill>
                  <a:schemeClr val="tx1"/>
                </a:solidFill>
                <a:miter lim="400000"/>
              </a:ln>
            </p:spPr>
          </p:pic>
          <p:sp>
            <p:nvSpPr>
              <p:cNvPr id="39" name="Rectangle 38">
                <a:extLst>
                  <a:ext uri="{FF2B5EF4-FFF2-40B4-BE49-F238E27FC236}">
                    <a16:creationId xmlns:a16="http://schemas.microsoft.com/office/drawing/2014/main" id="{3B866051-538A-4CC8-B4E8-2485929585E4}"/>
                  </a:ext>
                </a:extLst>
              </p:cNvPr>
              <p:cNvSpPr/>
              <p:nvPr/>
            </p:nvSpPr>
            <p:spPr>
              <a:xfrm>
                <a:off x="1324991" y="833174"/>
                <a:ext cx="3147015" cy="307777"/>
              </a:xfrm>
              <a:prstGeom prst="rect">
                <a:avLst/>
              </a:prstGeom>
            </p:spPr>
            <p:txBody>
              <a:bodyPr wrap="none">
                <a:spAutoFit/>
              </a:bodyPr>
              <a:lstStyle/>
              <a:p>
                <a:pPr algn="ctr"/>
                <a:r>
                  <a:rPr lang="en-US" sz="1400" b="1" dirty="0">
                    <a:latin typeface="+mn-lt"/>
                  </a:rPr>
                  <a:t>CONFIRMATION OF ACCEPTANCE</a:t>
                </a:r>
              </a:p>
            </p:txBody>
          </p:sp>
        </p:grpSp>
        <p:sp>
          <p:nvSpPr>
            <p:cNvPr id="73" name="TextBox 72">
              <a:extLst>
                <a:ext uri="{FF2B5EF4-FFF2-40B4-BE49-F238E27FC236}">
                  <a16:creationId xmlns:a16="http://schemas.microsoft.com/office/drawing/2014/main" id="{7DA8B336-FBAE-4959-A47B-F74AD32B0BF9}"/>
                </a:ext>
              </a:extLst>
            </p:cNvPr>
            <p:cNvSpPr txBox="1"/>
            <p:nvPr/>
          </p:nvSpPr>
          <p:spPr>
            <a:xfrm>
              <a:off x="5560126" y="1571592"/>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4" name="Group 33">
            <a:extLst>
              <a:ext uri="{FF2B5EF4-FFF2-40B4-BE49-F238E27FC236}">
                <a16:creationId xmlns:a16="http://schemas.microsoft.com/office/drawing/2014/main" id="{E8CD0C6A-D22F-4441-9E66-559CF0D5579D}"/>
              </a:ext>
            </a:extLst>
          </p:cNvPr>
          <p:cNvGrpSpPr/>
          <p:nvPr/>
        </p:nvGrpSpPr>
        <p:grpSpPr>
          <a:xfrm>
            <a:off x="75562" y="737001"/>
            <a:ext cx="5943305" cy="3470409"/>
            <a:chOff x="75562" y="737001"/>
            <a:chExt cx="5943305" cy="3470409"/>
          </a:xfrm>
        </p:grpSpPr>
        <p:grpSp>
          <p:nvGrpSpPr>
            <p:cNvPr id="33" name="32 cont'd again">
              <a:extLst>
                <a:ext uri="{FF2B5EF4-FFF2-40B4-BE49-F238E27FC236}">
                  <a16:creationId xmlns:a16="http://schemas.microsoft.com/office/drawing/2014/main" id="{09EB9705-001D-4BA9-988D-1E3D6E883035}"/>
                </a:ext>
              </a:extLst>
            </p:cNvPr>
            <p:cNvGrpSpPr/>
            <p:nvPr/>
          </p:nvGrpSpPr>
          <p:grpSpPr>
            <a:xfrm>
              <a:off x="75562" y="737001"/>
              <a:ext cx="5943305" cy="3470409"/>
              <a:chOff x="95250" y="238817"/>
              <a:chExt cx="5943305" cy="3470409"/>
            </a:xfrm>
          </p:grpSpPr>
          <p:sp>
            <p:nvSpPr>
              <p:cNvPr id="31" name="Rectangle 30">
                <a:extLst>
                  <a:ext uri="{FF2B5EF4-FFF2-40B4-BE49-F238E27FC236}">
                    <a16:creationId xmlns:a16="http://schemas.microsoft.com/office/drawing/2014/main" id="{465B4446-0B58-41B5-9988-DEB2336F4A68}"/>
                  </a:ext>
                </a:extLst>
              </p:cNvPr>
              <p:cNvSpPr/>
              <p:nvPr/>
            </p:nvSpPr>
            <p:spPr>
              <a:xfrm>
                <a:off x="95250" y="238817"/>
                <a:ext cx="5943305" cy="3470409"/>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41" name="TextBox 15">
                <a:extLst>
                  <a:ext uri="{FF2B5EF4-FFF2-40B4-BE49-F238E27FC236}">
                    <a16:creationId xmlns:a16="http://schemas.microsoft.com/office/drawing/2014/main" id="{7D696E26-58C5-4110-84E6-8AE156497A2A}"/>
                  </a:ext>
                </a:extLst>
              </p:cNvPr>
              <p:cNvSpPr txBox="1"/>
              <p:nvPr/>
            </p:nvSpPr>
            <p:spPr>
              <a:xfrm>
                <a:off x="187892" y="2108792"/>
                <a:ext cx="5763239" cy="1600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b="1">
                    <a:solidFill>
                      <a:srgbClr val="44546A"/>
                    </a:solidFill>
                    <a:latin typeface="+mn-lt"/>
                    <a:ea typeface="+mn-ea"/>
                    <a:cs typeface="+mn-cs"/>
                    <a:sym typeface="Helvetica"/>
                  </a:defRPr>
                </a:pPr>
                <a:r>
                  <a:rPr sz="1400" dirty="0">
                    <a:solidFill>
                      <a:schemeClr val="tx1"/>
                    </a:solidFill>
                  </a:rPr>
                  <a:t>32. </a:t>
                </a:r>
                <a:r>
                  <a:rPr sz="1400" b="0" dirty="0">
                    <a:solidFill>
                      <a:schemeClr val="tx1"/>
                    </a:solidFill>
                  </a:rPr>
                  <a:t>If the seller is responding to more than one buyer at the same time, the use of the Multiple Counter Offer form (C.A.R. Form SMCO) is appropriate. In that case, a contract is NOT formed by the buyer signing and returning. The seller will likely want to review all of the multiple counter offers that were returned and then choose among them. No contract is formed until the seller makes that decision by signing the multiple counter offer a second time.</a:t>
                </a:r>
              </a:p>
            </p:txBody>
          </p:sp>
          <p:pic>
            <p:nvPicPr>
              <p:cNvPr id="42" name="Screen Shot 2018-06-01 at 11.37.06 AM.png" descr="Screen Shot 2018-06-01 at 11.37.06 AM.png">
                <a:extLst>
                  <a:ext uri="{FF2B5EF4-FFF2-40B4-BE49-F238E27FC236}">
                    <a16:creationId xmlns:a16="http://schemas.microsoft.com/office/drawing/2014/main" id="{DEF3AB6B-FA50-4B3A-AC60-A8F6DF8DBC4E}"/>
                  </a:ext>
                </a:extLst>
              </p:cNvPr>
              <p:cNvPicPr>
                <a:picLocks noChangeAspect="1"/>
              </p:cNvPicPr>
              <p:nvPr/>
            </p:nvPicPr>
            <p:blipFill>
              <a:blip r:embed="rId19"/>
              <a:stretch>
                <a:fillRect/>
              </a:stretch>
            </p:blipFill>
            <p:spPr>
              <a:xfrm>
                <a:off x="187892" y="1298388"/>
                <a:ext cx="5715768" cy="654359"/>
              </a:xfrm>
              <a:prstGeom prst="rect">
                <a:avLst/>
              </a:prstGeom>
              <a:ln w="38100">
                <a:solidFill>
                  <a:schemeClr val="tx1"/>
                </a:solidFill>
                <a:miter lim="400000"/>
              </a:ln>
            </p:spPr>
          </p:pic>
          <p:sp>
            <p:nvSpPr>
              <p:cNvPr id="43" name="Rectangle 2">
                <a:extLst>
                  <a:ext uri="{FF2B5EF4-FFF2-40B4-BE49-F238E27FC236}">
                    <a16:creationId xmlns:a16="http://schemas.microsoft.com/office/drawing/2014/main" id="{8E1A83D3-680A-41BB-B7C3-B91940D1A755}"/>
                  </a:ext>
                </a:extLst>
              </p:cNvPr>
              <p:cNvSpPr txBox="1"/>
              <p:nvPr/>
            </p:nvSpPr>
            <p:spPr>
              <a:xfrm>
                <a:off x="95250" y="396216"/>
                <a:ext cx="264418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700" b="1" cap="all">
                    <a:solidFill>
                      <a:srgbClr val="FFFFFF"/>
                    </a:solidFill>
                    <a:latin typeface="+mn-lt"/>
                    <a:ea typeface="+mn-ea"/>
                    <a:cs typeface="+mn-cs"/>
                    <a:sym typeface="Helvetica"/>
                  </a:defRPr>
                </a:pPr>
                <a:r>
                  <a:rPr dirty="0"/>
                  <a:t>Paragraph 32. </a:t>
                </a:r>
                <a:r>
                  <a:rPr sz="1300" dirty="0"/>
                  <a:t>cont.</a:t>
                </a:r>
              </a:p>
            </p:txBody>
          </p:sp>
          <p:sp>
            <p:nvSpPr>
              <p:cNvPr id="32" name="Rectangle 31">
                <a:extLst>
                  <a:ext uri="{FF2B5EF4-FFF2-40B4-BE49-F238E27FC236}">
                    <a16:creationId xmlns:a16="http://schemas.microsoft.com/office/drawing/2014/main" id="{11DE57C3-5761-4476-A121-7A82A3A7BF37}"/>
                  </a:ext>
                </a:extLst>
              </p:cNvPr>
              <p:cNvSpPr/>
              <p:nvPr/>
            </p:nvSpPr>
            <p:spPr>
              <a:xfrm>
                <a:off x="1857757" y="868937"/>
                <a:ext cx="2369559" cy="307777"/>
              </a:xfrm>
              <a:prstGeom prst="rect">
                <a:avLst/>
              </a:prstGeom>
            </p:spPr>
            <p:txBody>
              <a:bodyPr wrap="none">
                <a:spAutoFit/>
              </a:bodyPr>
              <a:lstStyle/>
              <a:p>
                <a:r>
                  <a:rPr lang="en-US" sz="1400" b="1" dirty="0">
                    <a:latin typeface="+mn-lt"/>
                  </a:rPr>
                  <a:t>ACCEPTANCE OF OFFER</a:t>
                </a:r>
              </a:p>
            </p:txBody>
          </p:sp>
        </p:grpSp>
        <p:sp>
          <p:nvSpPr>
            <p:cNvPr id="75" name="TextBox 74">
              <a:extLst>
                <a:ext uri="{FF2B5EF4-FFF2-40B4-BE49-F238E27FC236}">
                  <a16:creationId xmlns:a16="http://schemas.microsoft.com/office/drawing/2014/main" id="{2EB4CE80-05A9-49B6-B3AB-1A057DF75547}"/>
                </a:ext>
              </a:extLst>
            </p:cNvPr>
            <p:cNvSpPr txBox="1"/>
            <p:nvPr/>
          </p:nvSpPr>
          <p:spPr>
            <a:xfrm>
              <a:off x="5534916" y="781979"/>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5" name="Group 34">
            <a:extLst>
              <a:ext uri="{FF2B5EF4-FFF2-40B4-BE49-F238E27FC236}">
                <a16:creationId xmlns:a16="http://schemas.microsoft.com/office/drawing/2014/main" id="{A421A443-4DB1-4EC7-8DC1-90CD5E9A0927}"/>
              </a:ext>
            </a:extLst>
          </p:cNvPr>
          <p:cNvGrpSpPr/>
          <p:nvPr/>
        </p:nvGrpSpPr>
        <p:grpSpPr>
          <a:xfrm>
            <a:off x="-9531" y="157018"/>
            <a:ext cx="6024884" cy="3577359"/>
            <a:chOff x="-9531" y="157018"/>
            <a:chExt cx="6024884" cy="3577359"/>
          </a:xfrm>
        </p:grpSpPr>
        <p:grpSp>
          <p:nvGrpSpPr>
            <p:cNvPr id="19" name="32 cont'd">
              <a:extLst>
                <a:ext uri="{FF2B5EF4-FFF2-40B4-BE49-F238E27FC236}">
                  <a16:creationId xmlns:a16="http://schemas.microsoft.com/office/drawing/2014/main" id="{EB345A81-7FCB-42A7-87B2-8E937DB9E5BF}"/>
                </a:ext>
              </a:extLst>
            </p:cNvPr>
            <p:cNvGrpSpPr/>
            <p:nvPr/>
          </p:nvGrpSpPr>
          <p:grpSpPr>
            <a:xfrm>
              <a:off x="-9531" y="157018"/>
              <a:ext cx="6024884" cy="3577359"/>
              <a:chOff x="-9531" y="157018"/>
              <a:chExt cx="6024884" cy="3577359"/>
            </a:xfrm>
          </p:grpSpPr>
          <p:sp>
            <p:nvSpPr>
              <p:cNvPr id="16" name="Rectangle 15">
                <a:extLst>
                  <a:ext uri="{FF2B5EF4-FFF2-40B4-BE49-F238E27FC236}">
                    <a16:creationId xmlns:a16="http://schemas.microsoft.com/office/drawing/2014/main" id="{2BD0523E-8841-4584-AF2B-B1B648E458A2}"/>
                  </a:ext>
                </a:extLst>
              </p:cNvPr>
              <p:cNvSpPr/>
              <p:nvPr/>
            </p:nvSpPr>
            <p:spPr>
              <a:xfrm>
                <a:off x="-6" y="157018"/>
                <a:ext cx="6015359" cy="3577359"/>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27" name="TextBox 15">
                <a:extLst>
                  <a:ext uri="{FF2B5EF4-FFF2-40B4-BE49-F238E27FC236}">
                    <a16:creationId xmlns:a16="http://schemas.microsoft.com/office/drawing/2014/main" id="{3B64C392-5E12-4630-A7A3-CF76B9CFE212}"/>
                  </a:ext>
                </a:extLst>
              </p:cNvPr>
              <p:cNvSpPr txBox="1"/>
              <p:nvPr/>
            </p:nvSpPr>
            <p:spPr>
              <a:xfrm>
                <a:off x="95250" y="1703056"/>
                <a:ext cx="5920103" cy="203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500" b="1">
                    <a:solidFill>
                      <a:srgbClr val="44546A"/>
                    </a:solidFill>
                    <a:latin typeface="+mn-lt"/>
                    <a:ea typeface="+mn-ea"/>
                    <a:cs typeface="+mn-cs"/>
                    <a:sym typeface="Helvetica"/>
                  </a:defRPr>
                </a:pPr>
                <a:r>
                  <a:rPr sz="1400" dirty="0">
                    <a:solidFill>
                      <a:schemeClr val="tx1"/>
                    </a:solidFill>
                  </a:rPr>
                  <a:t>32. </a:t>
                </a:r>
                <a:r>
                  <a:rPr sz="1400" b="0" dirty="0">
                    <a:solidFill>
                      <a:schemeClr val="tx1"/>
                    </a:solidFill>
                  </a:rPr>
                  <a:t>The seller does not have to accept the buyer’s offer as it is written. The seller may decide to make some changes. For example, the seller may want a higher price, or a shorter escrow period, or want the buyer to make a bigger deposit to name a few common requests. In order to do so, the sellers should check the box that says, “Subject to Attached Counter Offer” and attach the appropriate form. If that is the case, the seller may sign in paragraph 32 or may instead choose to only sign on the Counter Offer form. When a counter offer is made by the seller, a contract is not formed until the buyer signs it and returns it back to the seller.</a:t>
                </a:r>
              </a:p>
            </p:txBody>
          </p:sp>
          <p:sp>
            <p:nvSpPr>
              <p:cNvPr id="28" name="Rectangle 2">
                <a:extLst>
                  <a:ext uri="{FF2B5EF4-FFF2-40B4-BE49-F238E27FC236}">
                    <a16:creationId xmlns:a16="http://schemas.microsoft.com/office/drawing/2014/main" id="{867463D7-CCBA-41C8-855B-7A6C36268877}"/>
                  </a:ext>
                </a:extLst>
              </p:cNvPr>
              <p:cNvSpPr txBox="1"/>
              <p:nvPr/>
            </p:nvSpPr>
            <p:spPr>
              <a:xfrm>
                <a:off x="-9531" y="238817"/>
                <a:ext cx="264418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700" b="1" cap="all">
                    <a:solidFill>
                      <a:srgbClr val="FFFFFF"/>
                    </a:solidFill>
                    <a:latin typeface="+mn-lt"/>
                    <a:ea typeface="+mn-ea"/>
                    <a:cs typeface="+mn-cs"/>
                    <a:sym typeface="Helvetica"/>
                  </a:defRPr>
                </a:pPr>
                <a:r>
                  <a:rPr dirty="0"/>
                  <a:t>Paragraph 32. </a:t>
                </a:r>
                <a:r>
                  <a:rPr sz="1300" dirty="0"/>
                  <a:t>cont.</a:t>
                </a:r>
              </a:p>
            </p:txBody>
          </p:sp>
          <p:pic>
            <p:nvPicPr>
              <p:cNvPr id="29" name="Screen Shot 2018-06-01 at 11.37.06 AM.png" descr="Screen Shot 2018-06-01 at 11.37.06 AM.png">
                <a:extLst>
                  <a:ext uri="{FF2B5EF4-FFF2-40B4-BE49-F238E27FC236}">
                    <a16:creationId xmlns:a16="http://schemas.microsoft.com/office/drawing/2014/main" id="{F5721FCC-796E-42C2-A335-21623EA62AC5}"/>
                  </a:ext>
                </a:extLst>
              </p:cNvPr>
              <p:cNvPicPr>
                <a:picLocks noChangeAspect="1"/>
              </p:cNvPicPr>
              <p:nvPr/>
            </p:nvPicPr>
            <p:blipFill>
              <a:blip r:embed="rId19"/>
              <a:srcRect b="51639"/>
              <a:stretch>
                <a:fillRect/>
              </a:stretch>
            </p:blipFill>
            <p:spPr>
              <a:xfrm>
                <a:off x="68332" y="1124184"/>
                <a:ext cx="5888208" cy="325989"/>
              </a:xfrm>
              <a:prstGeom prst="rect">
                <a:avLst/>
              </a:prstGeom>
              <a:ln w="38100">
                <a:solidFill>
                  <a:schemeClr val="tx1"/>
                </a:solidFill>
                <a:miter lim="400000"/>
              </a:ln>
            </p:spPr>
          </p:pic>
          <p:sp>
            <p:nvSpPr>
              <p:cNvPr id="18" name="Rectangle 17">
                <a:extLst>
                  <a:ext uri="{FF2B5EF4-FFF2-40B4-BE49-F238E27FC236}">
                    <a16:creationId xmlns:a16="http://schemas.microsoft.com/office/drawing/2014/main" id="{7F791BFA-1B49-4FCA-858A-79563E757FF1}"/>
                  </a:ext>
                </a:extLst>
              </p:cNvPr>
              <p:cNvSpPr/>
              <p:nvPr/>
            </p:nvSpPr>
            <p:spPr>
              <a:xfrm>
                <a:off x="1867282" y="767356"/>
                <a:ext cx="2369559" cy="307777"/>
              </a:xfrm>
              <a:prstGeom prst="rect">
                <a:avLst/>
              </a:prstGeom>
            </p:spPr>
            <p:txBody>
              <a:bodyPr wrap="none">
                <a:spAutoFit/>
              </a:bodyPr>
              <a:lstStyle/>
              <a:p>
                <a:pPr algn="ctr"/>
                <a:r>
                  <a:rPr lang="en-US" sz="1400" b="1" dirty="0">
                    <a:latin typeface="+mn-lt"/>
                  </a:rPr>
                  <a:t>ACCEPTANCE OF OFFER</a:t>
                </a:r>
              </a:p>
            </p:txBody>
          </p:sp>
        </p:grpSp>
        <p:sp>
          <p:nvSpPr>
            <p:cNvPr id="76" name="TextBox 75">
              <a:extLst>
                <a:ext uri="{FF2B5EF4-FFF2-40B4-BE49-F238E27FC236}">
                  <a16:creationId xmlns:a16="http://schemas.microsoft.com/office/drawing/2014/main" id="{44F39505-8302-4526-975E-F63EE9AF40CB}"/>
                </a:ext>
              </a:extLst>
            </p:cNvPr>
            <p:cNvSpPr txBox="1"/>
            <p:nvPr/>
          </p:nvSpPr>
          <p:spPr>
            <a:xfrm>
              <a:off x="5468181" y="191701"/>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36" name="Group 35">
            <a:extLst>
              <a:ext uri="{FF2B5EF4-FFF2-40B4-BE49-F238E27FC236}">
                <a16:creationId xmlns:a16="http://schemas.microsoft.com/office/drawing/2014/main" id="{B769B39F-BFA5-41F9-B56D-BC6A1823B3FB}"/>
              </a:ext>
            </a:extLst>
          </p:cNvPr>
          <p:cNvGrpSpPr/>
          <p:nvPr/>
        </p:nvGrpSpPr>
        <p:grpSpPr>
          <a:xfrm>
            <a:off x="95250" y="286327"/>
            <a:ext cx="5920103" cy="4955913"/>
            <a:chOff x="95250" y="286327"/>
            <a:chExt cx="5920103" cy="4955913"/>
          </a:xfrm>
        </p:grpSpPr>
        <p:grpSp>
          <p:nvGrpSpPr>
            <p:cNvPr id="15" name="32">
              <a:extLst>
                <a:ext uri="{FF2B5EF4-FFF2-40B4-BE49-F238E27FC236}">
                  <a16:creationId xmlns:a16="http://schemas.microsoft.com/office/drawing/2014/main" id="{ED427407-6DF4-4490-A33D-A0E051578DD8}"/>
                </a:ext>
              </a:extLst>
            </p:cNvPr>
            <p:cNvGrpSpPr/>
            <p:nvPr/>
          </p:nvGrpSpPr>
          <p:grpSpPr>
            <a:xfrm>
              <a:off x="95250" y="286327"/>
              <a:ext cx="5920103" cy="4955913"/>
              <a:chOff x="95250" y="286327"/>
              <a:chExt cx="5920103" cy="4955913"/>
            </a:xfrm>
          </p:grpSpPr>
          <p:sp>
            <p:nvSpPr>
              <p:cNvPr id="13" name="Rectangle 12">
                <a:extLst>
                  <a:ext uri="{FF2B5EF4-FFF2-40B4-BE49-F238E27FC236}">
                    <a16:creationId xmlns:a16="http://schemas.microsoft.com/office/drawing/2014/main" id="{A5902CBB-66F8-4370-805E-37A820672026}"/>
                  </a:ext>
                </a:extLst>
              </p:cNvPr>
              <p:cNvSpPr/>
              <p:nvPr/>
            </p:nvSpPr>
            <p:spPr>
              <a:xfrm>
                <a:off x="95250" y="286327"/>
                <a:ext cx="5920103" cy="4955913"/>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20" name="TextBox 15">
                <a:extLst>
                  <a:ext uri="{FF2B5EF4-FFF2-40B4-BE49-F238E27FC236}">
                    <a16:creationId xmlns:a16="http://schemas.microsoft.com/office/drawing/2014/main" id="{7A2E7A1D-CC81-4887-85A7-D9012015B7C4}"/>
                  </a:ext>
                </a:extLst>
              </p:cNvPr>
              <p:cNvSpPr txBox="1"/>
              <p:nvPr/>
            </p:nvSpPr>
            <p:spPr>
              <a:xfrm>
                <a:off x="267854" y="2724616"/>
                <a:ext cx="5654567" cy="246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400">
                    <a:solidFill>
                      <a:srgbClr val="44546A"/>
                    </a:solidFill>
                    <a:latin typeface="+mn-lt"/>
                    <a:ea typeface="+mn-ea"/>
                    <a:cs typeface="+mn-cs"/>
                    <a:sym typeface="Helvetica"/>
                  </a:defRPr>
                </a:pPr>
                <a:r>
                  <a:rPr dirty="0">
                    <a:solidFill>
                      <a:schemeClr val="tx1"/>
                    </a:solidFill>
                  </a:rPr>
                  <a:t>32. Now that a buyer has made an offer (</a:t>
                </a:r>
                <a:r>
                  <a:rPr i="1" dirty="0">
                    <a:solidFill>
                      <a:schemeClr val="tx1"/>
                    </a:solidFill>
                  </a:rPr>
                  <a:t>see </a:t>
                </a:r>
                <a:r>
                  <a:rPr dirty="0">
                    <a:solidFill>
                      <a:schemeClr val="tx1"/>
                    </a:solidFill>
                    <a:uFill>
                      <a:solidFill>
                        <a:srgbClr val="0000FF"/>
                      </a:solidFill>
                    </a:uFill>
                  </a:rPr>
                  <a:t>paragraph 31</a:t>
                </a:r>
                <a:r>
                  <a:rPr dirty="0">
                    <a:solidFill>
                      <a:schemeClr val="tx1"/>
                    </a:solidFill>
                  </a:rPr>
                  <a:t>), the seller has to decide how to respond. If the seller agrees with all of the terms, the seller needs to sign in this paragraph. However, once the seller signs, a contract has still not yet been formed. The document with the seller’s signature has to be delivered back to the buyer or the buyer’s designated agent (</a:t>
                </a:r>
                <a:r>
                  <a:rPr i="1" dirty="0">
                    <a:solidFill>
                      <a:schemeClr val="tx1"/>
                    </a:solidFill>
                  </a:rPr>
                  <a:t>see </a:t>
                </a:r>
                <a:r>
                  <a:rPr dirty="0">
                    <a:solidFill>
                      <a:schemeClr val="tx1"/>
                    </a:solidFill>
                    <a:uFill>
                      <a:solidFill>
                        <a:srgbClr val="0000FF"/>
                      </a:solidFill>
                    </a:uFill>
                  </a:rPr>
                  <a:t>paragraph 31</a:t>
                </a:r>
                <a:r>
                  <a:rPr dirty="0">
                    <a:solidFill>
                      <a:schemeClr val="tx1"/>
                    </a:solidFill>
                  </a:rPr>
                  <a:t>) within the specified time. If the person signing is not the actual seller, the box above the signature line should be checked and the RCSD form attached (</a:t>
                </a:r>
                <a:r>
                  <a:rPr i="1" dirty="0">
                    <a:solidFill>
                      <a:schemeClr val="tx1"/>
                    </a:solidFill>
                  </a:rPr>
                  <a:t>see </a:t>
                </a:r>
                <a:r>
                  <a:rPr dirty="0">
                    <a:solidFill>
                      <a:schemeClr val="tx1"/>
                    </a:solidFill>
                    <a:uFill>
                      <a:solidFill>
                        <a:srgbClr val="0000FF"/>
                      </a:solidFill>
                    </a:uFill>
                  </a:rPr>
                  <a:t>paragraph 19</a:t>
                </a:r>
                <a:r>
                  <a:rPr dirty="0">
                    <a:solidFill>
                      <a:schemeClr val="tx1"/>
                    </a:solidFill>
                  </a:rPr>
                  <a:t>). If there are more than two sellers, the box below the signature line should be checked and another form (C.A.R. Form ASA) added to show that the additional sellers agree with the offer.</a:t>
                </a:r>
              </a:p>
            </p:txBody>
          </p:sp>
          <p:pic>
            <p:nvPicPr>
              <p:cNvPr id="21" name="Screen Shot 2018-06-01 at 11.35.46 AM.png" descr="Screen Shot 2018-06-01 at 11.35.46 AM.png">
                <a:extLst>
                  <a:ext uri="{FF2B5EF4-FFF2-40B4-BE49-F238E27FC236}">
                    <a16:creationId xmlns:a16="http://schemas.microsoft.com/office/drawing/2014/main" id="{C4A82B3C-5D3A-4641-BA5A-40DBB0CA0F39}"/>
                  </a:ext>
                </a:extLst>
              </p:cNvPr>
              <p:cNvPicPr>
                <a:picLocks noChangeAspect="1"/>
              </p:cNvPicPr>
              <p:nvPr/>
            </p:nvPicPr>
            <p:blipFill>
              <a:blip r:embed="rId20"/>
              <a:stretch>
                <a:fillRect/>
              </a:stretch>
            </p:blipFill>
            <p:spPr>
              <a:xfrm>
                <a:off x="197417" y="1308918"/>
                <a:ext cx="5715768" cy="1234357"/>
              </a:xfrm>
              <a:prstGeom prst="rect">
                <a:avLst/>
              </a:prstGeom>
              <a:ln w="38100">
                <a:solidFill>
                  <a:schemeClr val="tx1"/>
                </a:solidFill>
                <a:miter lim="400000"/>
              </a:ln>
            </p:spPr>
          </p:pic>
          <p:sp>
            <p:nvSpPr>
              <p:cNvPr id="22" name="Rectangle 2">
                <a:extLst>
                  <a:ext uri="{FF2B5EF4-FFF2-40B4-BE49-F238E27FC236}">
                    <a16:creationId xmlns:a16="http://schemas.microsoft.com/office/drawing/2014/main" id="{FB80FB05-8FD1-4026-AEC4-F8508CF2C570}"/>
                  </a:ext>
                </a:extLst>
              </p:cNvPr>
              <p:cNvSpPr txBox="1"/>
              <p:nvPr/>
            </p:nvSpPr>
            <p:spPr>
              <a:xfrm>
                <a:off x="95250" y="396217"/>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32.</a:t>
                </a:r>
              </a:p>
            </p:txBody>
          </p:sp>
          <p:sp>
            <p:nvSpPr>
              <p:cNvPr id="14" name="Rectangle 13">
                <a:extLst>
                  <a:ext uri="{FF2B5EF4-FFF2-40B4-BE49-F238E27FC236}">
                    <a16:creationId xmlns:a16="http://schemas.microsoft.com/office/drawing/2014/main" id="{2EA97484-88AA-49B2-B28B-60B99C10C94C}"/>
                  </a:ext>
                </a:extLst>
              </p:cNvPr>
              <p:cNvSpPr/>
              <p:nvPr/>
            </p:nvSpPr>
            <p:spPr>
              <a:xfrm>
                <a:off x="1779711" y="909664"/>
                <a:ext cx="2388795" cy="307777"/>
              </a:xfrm>
              <a:prstGeom prst="rect">
                <a:avLst/>
              </a:prstGeom>
            </p:spPr>
            <p:txBody>
              <a:bodyPr wrap="none">
                <a:spAutoFit/>
              </a:bodyPr>
              <a:lstStyle/>
              <a:p>
                <a:pPr algn="ctr"/>
                <a:r>
                  <a:rPr lang="en-US" sz="1400" b="1" dirty="0">
                    <a:latin typeface="+mn-lt"/>
                  </a:rPr>
                  <a:t>ACCEPTANCE OF OFFER</a:t>
                </a:r>
              </a:p>
            </p:txBody>
          </p:sp>
        </p:grpSp>
        <p:sp>
          <p:nvSpPr>
            <p:cNvPr id="77" name="TextBox 76">
              <a:extLst>
                <a:ext uri="{FF2B5EF4-FFF2-40B4-BE49-F238E27FC236}">
                  <a16:creationId xmlns:a16="http://schemas.microsoft.com/office/drawing/2014/main" id="{D5269FB1-A193-4518-B71E-DD862601D85F}"/>
                </a:ext>
              </a:extLst>
            </p:cNvPr>
            <p:cNvSpPr txBox="1"/>
            <p:nvPr/>
          </p:nvSpPr>
          <p:spPr>
            <a:xfrm>
              <a:off x="5554940" y="305305"/>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25"/>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35"/>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0" restart="whenNotActive" fill="hold" evtFilter="cancelBubble" nodeType="interactiveSeq">
                <p:stCondLst>
                  <p:cond evt="onClick" delay="0">
                    <p:tgtEl>
                      <p:spTgt spid="5"/>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85" restart="whenNotActive" fill="hold" evtFilter="cancelBubble" nodeType="interactiveSeq">
                <p:stCondLst>
                  <p:cond evt="onClick" delay="0">
                    <p:tgtEl>
                      <p:spTgt spid="36"/>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92" name="Picture 3" descr="Picture 3"/>
          <p:cNvPicPr>
            <a:picLocks noChangeAspect="1"/>
          </p:cNvPicPr>
          <p:nvPr/>
        </p:nvPicPr>
        <p:blipFill>
          <a:blip r:embed="rId2"/>
          <a:srcRect l="3299" t="2845" r="3299"/>
          <a:stretch>
            <a:fillRect/>
          </a:stretch>
        </p:blipFill>
        <p:spPr>
          <a:xfrm>
            <a:off x="5773591" y="-12704"/>
            <a:ext cx="5005366" cy="6807271"/>
          </a:xfrm>
          <a:prstGeom prst="rect">
            <a:avLst/>
          </a:prstGeom>
          <a:ln w="12700">
            <a:miter lim="400000"/>
          </a:ln>
        </p:spPr>
      </p:pic>
      <p:pic>
        <p:nvPicPr>
          <p:cNvPr id="393" name="Picture 21" descr="Picture 21"/>
          <p:cNvPicPr>
            <a:picLocks noChangeAspect="1"/>
          </p:cNvPicPr>
          <p:nvPr/>
        </p:nvPicPr>
        <p:blipFill>
          <a:blip r:embed="rId3"/>
          <a:stretch>
            <a:fillRect/>
          </a:stretch>
        </p:blipFill>
        <p:spPr>
          <a:xfrm>
            <a:off x="11065933" y="6430976"/>
            <a:ext cx="849161" cy="349254"/>
          </a:xfrm>
          <a:prstGeom prst="rect">
            <a:avLst/>
          </a:prstGeom>
          <a:ln w="12700">
            <a:miter lim="400000"/>
          </a:ln>
        </p:spPr>
      </p:pic>
      <p:grpSp>
        <p:nvGrpSpPr>
          <p:cNvPr id="398" name="Group"/>
          <p:cNvGrpSpPr/>
          <p:nvPr/>
        </p:nvGrpSpPr>
        <p:grpSpPr>
          <a:xfrm>
            <a:off x="-5" y="6334204"/>
            <a:ext cx="12192008" cy="542804"/>
            <a:chOff x="0" y="0"/>
            <a:chExt cx="12192006" cy="542803"/>
          </a:xfrm>
        </p:grpSpPr>
        <p:sp>
          <p:nvSpPr>
            <p:cNvPr id="395"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396"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397"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1" name="TextBox 14">
            <a:extLst>
              <a:ext uri="{FF2B5EF4-FFF2-40B4-BE49-F238E27FC236}">
                <a16:creationId xmlns:a16="http://schemas.microsoft.com/office/drawing/2014/main" id="{E644DD63-9B1A-44B5-8585-469CD7628359}"/>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530FFB5F-4659-46D7-93E0-67136F3990A4}"/>
              </a:ext>
            </a:extLst>
          </p:cNvPr>
          <p:cNvSpPr txBox="1"/>
          <p:nvPr/>
        </p:nvSpPr>
        <p:spPr>
          <a:xfrm>
            <a:off x="230909" y="210012"/>
            <a:ext cx="50053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Buyer’s Inspection Advisory</a:t>
            </a:r>
          </a:p>
        </p:txBody>
      </p:sp>
      <p:sp>
        <p:nvSpPr>
          <p:cNvPr id="3" name="TextBox 2">
            <a:extLst>
              <a:ext uri="{FF2B5EF4-FFF2-40B4-BE49-F238E27FC236}">
                <a16:creationId xmlns:a16="http://schemas.microsoft.com/office/drawing/2014/main" id="{76F77C02-4408-4B11-85AF-99B771C4B504}"/>
              </a:ext>
            </a:extLst>
          </p:cNvPr>
          <p:cNvSpPr txBox="1"/>
          <p:nvPr/>
        </p:nvSpPr>
        <p:spPr>
          <a:xfrm>
            <a:off x="230909" y="2798618"/>
            <a:ext cx="538480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This form is pre-attached to the RPA and is the last form you will see, unless any addenda </a:t>
            </a:r>
            <a:r>
              <a:rPr lang="en-US" dirty="0"/>
              <a:t>are attached.</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blue dot for Buyer Inspection Advisory">
            <a:extLst>
              <a:ext uri="{FF2B5EF4-FFF2-40B4-BE49-F238E27FC236}">
                <a16:creationId xmlns:a16="http://schemas.microsoft.com/office/drawing/2014/main" id="{8D115541-69D8-47F7-8EC1-02A126AD291A}"/>
              </a:ext>
            </a:extLst>
          </p:cNvPr>
          <p:cNvSpPr/>
          <p:nvPr/>
        </p:nvSpPr>
        <p:spPr>
          <a:xfrm>
            <a:off x="7932196" y="211796"/>
            <a:ext cx="182880" cy="18288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oup 7">
            <a:extLst>
              <a:ext uri="{FF2B5EF4-FFF2-40B4-BE49-F238E27FC236}">
                <a16:creationId xmlns:a16="http://schemas.microsoft.com/office/drawing/2014/main" id="{D06C15EA-5477-4707-90F2-F3EBCD86D1AA}"/>
              </a:ext>
            </a:extLst>
          </p:cNvPr>
          <p:cNvGrpSpPr/>
          <p:nvPr/>
        </p:nvGrpSpPr>
        <p:grpSpPr>
          <a:xfrm>
            <a:off x="57148" y="233546"/>
            <a:ext cx="5659290" cy="2128097"/>
            <a:chOff x="57148" y="233546"/>
            <a:chExt cx="5659290" cy="2128097"/>
          </a:xfrm>
        </p:grpSpPr>
        <p:grpSp>
          <p:nvGrpSpPr>
            <p:cNvPr id="7" name="Buyer Inspection Advisory">
              <a:extLst>
                <a:ext uri="{FF2B5EF4-FFF2-40B4-BE49-F238E27FC236}">
                  <a16:creationId xmlns:a16="http://schemas.microsoft.com/office/drawing/2014/main" id="{35C2F64E-105D-4B8E-8C83-D5D72215BA16}"/>
                </a:ext>
              </a:extLst>
            </p:cNvPr>
            <p:cNvGrpSpPr/>
            <p:nvPr/>
          </p:nvGrpSpPr>
          <p:grpSpPr>
            <a:xfrm>
              <a:off x="57148" y="233546"/>
              <a:ext cx="5659290" cy="2128097"/>
              <a:chOff x="114300" y="210012"/>
              <a:chExt cx="5659290" cy="2128097"/>
            </a:xfrm>
          </p:grpSpPr>
          <p:sp>
            <p:nvSpPr>
              <p:cNvPr id="5" name="Rectangle 4">
                <a:extLst>
                  <a:ext uri="{FF2B5EF4-FFF2-40B4-BE49-F238E27FC236}">
                    <a16:creationId xmlns:a16="http://schemas.microsoft.com/office/drawing/2014/main" id="{68AF49AF-9FE6-424F-BF4A-885EFF5EF282}"/>
                  </a:ext>
                </a:extLst>
              </p:cNvPr>
              <p:cNvSpPr/>
              <p:nvPr/>
            </p:nvSpPr>
            <p:spPr>
              <a:xfrm>
                <a:off x="114300" y="210012"/>
                <a:ext cx="5659290" cy="2128097"/>
              </a:xfrm>
              <a:prstGeom prst="rect">
                <a:avLst/>
              </a:prstGeom>
              <a:solidFill>
                <a:schemeClr val="bg1"/>
              </a:solidFill>
              <a:ln w="19050">
                <a:solidFill>
                  <a:srgbClr val="EB6C15"/>
                </a:solidFill>
              </a:ln>
            </p:spPr>
            <p:txBody>
              <a:bodyPr wrap="square" rtlCol="0" anchor="t" anchorCtr="0">
                <a:noAutofit/>
              </a:bodyPr>
              <a:lstStyle/>
              <a:p>
                <a:pPr algn="ctr"/>
                <a:endParaRPr lang="en-US" sz="1200" b="1" dirty="0">
                  <a:latin typeface="+mn-lt"/>
                </a:endParaRPr>
              </a:p>
            </p:txBody>
          </p:sp>
          <p:sp>
            <p:nvSpPr>
              <p:cNvPr id="14" name="TextBox 15">
                <a:extLst>
                  <a:ext uri="{FF2B5EF4-FFF2-40B4-BE49-F238E27FC236}">
                    <a16:creationId xmlns:a16="http://schemas.microsoft.com/office/drawing/2014/main" id="{488BF63E-5602-4986-B55B-2502DBFD2648}"/>
                  </a:ext>
                </a:extLst>
              </p:cNvPr>
              <p:cNvSpPr txBox="1"/>
              <p:nvPr/>
            </p:nvSpPr>
            <p:spPr>
              <a:xfrm>
                <a:off x="530224" y="846687"/>
                <a:ext cx="4932502"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buClr>
                    <a:srgbClr val="000000"/>
                  </a:buClr>
                  <a:buSzPct val="100000"/>
                  <a:defRPr sz="1600">
                    <a:solidFill>
                      <a:srgbClr val="44546A"/>
                    </a:solidFill>
                    <a:latin typeface="+mn-lt"/>
                    <a:ea typeface="+mn-ea"/>
                    <a:cs typeface="+mn-cs"/>
                    <a:sym typeface="Helvetica"/>
                  </a:defRPr>
                </a:pPr>
                <a:r>
                  <a:rPr dirty="0">
                    <a:solidFill>
                      <a:schemeClr val="tx1"/>
                    </a:solidFill>
                  </a:rPr>
                  <a:t>This </a:t>
                </a:r>
                <a:r>
                  <a:rPr dirty="0">
                    <a:solidFill>
                      <a:schemeClr val="tx1"/>
                    </a:solidFill>
                    <a:uFill>
                      <a:solidFill>
                        <a:srgbClr val="0000FF"/>
                      </a:solidFill>
                    </a:uFill>
                  </a:rPr>
                  <a:t>form</a:t>
                </a:r>
                <a:r>
                  <a:rPr dirty="0">
                    <a:solidFill>
                      <a:schemeClr val="tx1"/>
                    </a:solidFill>
                  </a:rPr>
                  <a:t> contains a list of items a buyer may want to look into further before removing contingencies. It is important to know that measurements are not always exact and that one professional to another may find different things.</a:t>
                </a:r>
              </a:p>
            </p:txBody>
          </p:sp>
          <p:sp>
            <p:nvSpPr>
              <p:cNvPr id="6" name="Rectangle 5">
                <a:extLst>
                  <a:ext uri="{FF2B5EF4-FFF2-40B4-BE49-F238E27FC236}">
                    <a16:creationId xmlns:a16="http://schemas.microsoft.com/office/drawing/2014/main" id="{9305B6D2-08CA-4DC4-AF5B-01710277E66D}"/>
                  </a:ext>
                </a:extLst>
              </p:cNvPr>
              <p:cNvSpPr/>
              <p:nvPr/>
            </p:nvSpPr>
            <p:spPr>
              <a:xfrm>
                <a:off x="1661137" y="419851"/>
                <a:ext cx="2451312" cy="307777"/>
              </a:xfrm>
              <a:prstGeom prst="rect">
                <a:avLst/>
              </a:prstGeom>
            </p:spPr>
            <p:txBody>
              <a:bodyPr wrap="none">
                <a:spAutoFit/>
              </a:bodyPr>
              <a:lstStyle/>
              <a:p>
                <a:pPr algn="ctr"/>
                <a:r>
                  <a:rPr lang="en-US" sz="1400" b="1" dirty="0">
                    <a:latin typeface="+mn-lt"/>
                  </a:rPr>
                  <a:t>Buyer Inspection Advisory</a:t>
                </a:r>
              </a:p>
            </p:txBody>
          </p:sp>
        </p:grpSp>
        <p:sp>
          <p:nvSpPr>
            <p:cNvPr id="17" name="TextBox 16">
              <a:extLst>
                <a:ext uri="{FF2B5EF4-FFF2-40B4-BE49-F238E27FC236}">
                  <a16:creationId xmlns:a16="http://schemas.microsoft.com/office/drawing/2014/main" id="{D83A9BA0-AE5A-45C8-AC1C-1521CDC79535}"/>
                </a:ext>
              </a:extLst>
            </p:cNvPr>
            <p:cNvSpPr txBox="1"/>
            <p:nvPr/>
          </p:nvSpPr>
          <p:spPr>
            <a:xfrm>
              <a:off x="5308437" y="303236"/>
              <a:ext cx="2881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403" name="TextBox 14"/>
          <p:cNvSpPr txBox="1"/>
          <p:nvPr/>
        </p:nvSpPr>
        <p:spPr>
          <a:xfrm>
            <a:off x="700587" y="444500"/>
            <a:ext cx="10790826" cy="1874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4500" b="1" cap="all">
                <a:solidFill>
                  <a:srgbClr val="2B2027"/>
                </a:solidFill>
                <a:latin typeface="+mn-lt"/>
                <a:ea typeface="+mn-ea"/>
                <a:cs typeface="+mn-cs"/>
                <a:sym typeface="Helvetica"/>
              </a:defRPr>
            </a:pPr>
            <a:r>
              <a:rPr dirty="0"/>
              <a:t>Disclosure Regarding </a:t>
            </a:r>
          </a:p>
          <a:p>
            <a:pPr>
              <a:lnSpc>
                <a:spcPct val="80000"/>
              </a:lnSpc>
              <a:defRPr sz="4500" b="1" cap="all">
                <a:solidFill>
                  <a:srgbClr val="2B2027"/>
                </a:solidFill>
                <a:latin typeface="+mn-lt"/>
                <a:ea typeface="+mn-ea"/>
                <a:cs typeface="+mn-cs"/>
                <a:sym typeface="Helvetica"/>
              </a:defRPr>
            </a:pPr>
            <a:r>
              <a:rPr dirty="0"/>
              <a:t>Real Estate Agency Relationship</a:t>
            </a:r>
          </a:p>
        </p:txBody>
      </p:sp>
      <p:sp>
        <p:nvSpPr>
          <p:cNvPr id="404" name="This form lets you know that a real estate broker can represent only a seller, only a buyer or both buyer and seller in the same transaction.…"/>
          <p:cNvSpPr txBox="1"/>
          <p:nvPr/>
        </p:nvSpPr>
        <p:spPr>
          <a:xfrm>
            <a:off x="1016000" y="3244535"/>
            <a:ext cx="7383461" cy="2125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286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This form lets you know that a real estate broker can represent only a seller, only a buyer or both buyer and seller in the same transaction.</a:t>
            </a:r>
          </a:p>
          <a:p>
            <a:pPr marL="2286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This form does not tell you specifically who the broker represents; that information comes later in the purchase agreement (</a:t>
            </a:r>
            <a:r>
              <a:rPr dirty="0">
                <a:solidFill>
                  <a:schemeClr val="tx1"/>
                </a:solidFill>
                <a:uFill>
                  <a:solidFill>
                    <a:srgbClr val="0000FF"/>
                  </a:solidFill>
                </a:uFill>
              </a:rPr>
              <a:t>paragraph 2B</a:t>
            </a:r>
            <a:r>
              <a:rPr dirty="0">
                <a:solidFill>
                  <a:schemeClr val="tx1"/>
                </a:solidFill>
              </a:rPr>
              <a:t>).</a:t>
            </a:r>
          </a:p>
          <a:p>
            <a:pPr marL="2286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The back or second page of the form is simply a reprint of the entire law.</a:t>
            </a:r>
          </a:p>
          <a:p>
            <a:pPr marL="2286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No matter who the broker represents, the broker through its agents must treat all parties honestly and fairly.</a:t>
            </a:r>
          </a:p>
        </p:txBody>
      </p:sp>
      <p:sp>
        <p:nvSpPr>
          <p:cNvPr id="7" name="TextBox 14">
            <a:extLst>
              <a:ext uri="{FF2B5EF4-FFF2-40B4-BE49-F238E27FC236}">
                <a16:creationId xmlns:a16="http://schemas.microsoft.com/office/drawing/2014/main" id="{8FB980F5-1C91-4A3B-B1C1-D42DD3F3234F}"/>
              </a:ext>
            </a:extLst>
          </p:cNvPr>
          <p:cNvSpPr txBox="1"/>
          <p:nvPr/>
        </p:nvSpPr>
        <p:spPr>
          <a:xfrm>
            <a:off x="12280" y="6030333"/>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2" action="ppaction://hlinksldjump"/>
              </a:rPr>
              <a:t>1</a:t>
            </a:r>
            <a:r>
              <a:rPr lang="fr-FR" dirty="0"/>
              <a:t>. </a:t>
            </a:r>
            <a:r>
              <a:rPr lang="fr-FR" dirty="0">
                <a:hlinkClick r:id="rId3" action="ppaction://hlinksldjump"/>
              </a:rPr>
              <a:t>2</a:t>
            </a:r>
            <a:r>
              <a:rPr lang="fr-FR" dirty="0"/>
              <a:t>. </a:t>
            </a:r>
            <a:r>
              <a:rPr lang="fr-FR" dirty="0">
                <a:hlinkClick r:id="rId4" action="ppaction://hlinksldjump"/>
              </a:rPr>
              <a:t>3</a:t>
            </a:r>
            <a:r>
              <a:rPr lang="fr-FR" dirty="0"/>
              <a:t>. </a:t>
            </a:r>
            <a:r>
              <a:rPr lang="fr-FR" dirty="0">
                <a:hlinkClick r:id="rId5" action="ppaction://hlinksldjump"/>
              </a:rPr>
              <a:t>4</a:t>
            </a:r>
            <a:r>
              <a:rPr lang="fr-FR" dirty="0"/>
              <a:t>. </a:t>
            </a:r>
            <a:r>
              <a:rPr lang="fr-FR" dirty="0">
                <a:hlinkClick r:id="rId6" action="ppaction://hlinksldjump"/>
              </a:rPr>
              <a:t>5</a:t>
            </a:r>
            <a:r>
              <a:rPr lang="fr-FR" dirty="0"/>
              <a:t>. </a:t>
            </a:r>
            <a:r>
              <a:rPr lang="fr-FR" dirty="0">
                <a:hlinkClick r:id="rId7" action="ppaction://hlinksldjump"/>
              </a:rPr>
              <a:t>6</a:t>
            </a:r>
            <a:r>
              <a:rPr lang="fr-FR" dirty="0"/>
              <a:t>. </a:t>
            </a:r>
            <a:r>
              <a:rPr lang="fr-FR" dirty="0">
                <a:hlinkClick r:id="rId8" action="ppaction://hlinksldjump"/>
              </a:rPr>
              <a:t>7</a:t>
            </a:r>
            <a:r>
              <a:rPr lang="fr-FR" dirty="0"/>
              <a:t>. </a:t>
            </a:r>
            <a:r>
              <a:rPr lang="fr-FR" dirty="0">
                <a:hlinkClick r:id="rId9" action="ppaction://hlinksldjump"/>
              </a:rPr>
              <a:t>8</a:t>
            </a:r>
            <a:r>
              <a:rPr lang="fr-FR" dirty="0"/>
              <a:t>. </a:t>
            </a:r>
            <a:r>
              <a:rPr lang="fr-FR" dirty="0">
                <a:hlinkClick r:id="rId10" action="ppaction://hlinksldjump"/>
              </a:rPr>
              <a:t>9</a:t>
            </a:r>
            <a:r>
              <a:rPr lang="fr-FR" dirty="0"/>
              <a:t>. </a:t>
            </a:r>
            <a:r>
              <a:rPr lang="fr-FR" dirty="0">
                <a:hlinkClick r:id="rId11" action="ppaction://hlinksldjump"/>
              </a:rPr>
              <a:t>10</a:t>
            </a:r>
            <a:r>
              <a:rPr lang="fr-FR" dirty="0"/>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9"/>
          <p:cNvSpPr/>
          <p:nvPr/>
        </p:nvSpPr>
        <p:spPr>
          <a:xfrm>
            <a:off x="-1" y="-1"/>
            <a:ext cx="8740587" cy="6334208"/>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130" name="Rectangle 10"/>
          <p:cNvSpPr/>
          <p:nvPr/>
        </p:nvSpPr>
        <p:spPr>
          <a:xfrm>
            <a:off x="5889811" y="781510"/>
            <a:ext cx="6302191" cy="4324568"/>
          </a:xfrm>
          <a:prstGeom prst="rect">
            <a:avLst/>
          </a:prstGeom>
          <a:solidFill>
            <a:srgbClr val="F6F4F7">
              <a:alpha val="74118"/>
            </a:srgbClr>
          </a:solidFill>
          <a:ln w="12700">
            <a:miter lim="400000"/>
          </a:ln>
        </p:spPr>
        <p:txBody>
          <a:bodyPr lIns="45718" tIns="45718" rIns="45718" bIns="45718" anchor="ctr"/>
          <a:lstStyle/>
          <a:p>
            <a:pPr algn="ctr">
              <a:defRPr>
                <a:solidFill>
                  <a:srgbClr val="FFFFFF"/>
                </a:solidFill>
              </a:defRPr>
            </a:pPr>
            <a:endParaRPr/>
          </a:p>
        </p:txBody>
      </p:sp>
      <p:sp>
        <p:nvSpPr>
          <p:cNvPr id="131" name="TextBox 11"/>
          <p:cNvSpPr txBox="1"/>
          <p:nvPr/>
        </p:nvSpPr>
        <p:spPr>
          <a:xfrm>
            <a:off x="6095998" y="1180479"/>
            <a:ext cx="5334004" cy="3200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300" b="1">
                <a:solidFill>
                  <a:srgbClr val="FF5600"/>
                </a:solidFill>
                <a:latin typeface="+mn-lt"/>
                <a:ea typeface="+mn-ea"/>
                <a:cs typeface="+mn-cs"/>
                <a:sym typeface="Helvetica"/>
              </a:defRPr>
            </a:pPr>
            <a:r>
              <a:rPr dirty="0"/>
              <a:t>The Residential Purchase Agreement </a:t>
            </a:r>
            <a:r>
              <a:rPr b="0" dirty="0">
                <a:solidFill>
                  <a:schemeClr val="tx1"/>
                </a:solidFill>
              </a:rPr>
              <a:t>(C.A.R. Form RPA) is a multi-page legal document that establishes the rights and responsibilities of the buyer and seller in a real estate transaction.  </a:t>
            </a:r>
            <a:endParaRPr dirty="0">
              <a:solidFill>
                <a:schemeClr val="tx1"/>
              </a:solidFill>
            </a:endParaRPr>
          </a:p>
          <a:p>
            <a:pPr marL="285750" indent="-285750">
              <a:spcBef>
                <a:spcPts val="600"/>
              </a:spcBef>
              <a:buClr>
                <a:srgbClr val="000000"/>
              </a:buClr>
              <a:buSzPct val="100000"/>
              <a:buFont typeface="Arial"/>
              <a:buChar char="•"/>
              <a:defRPr sz="1300">
                <a:solidFill>
                  <a:srgbClr val="44546A"/>
                </a:solidFill>
                <a:latin typeface="+mn-lt"/>
                <a:ea typeface="+mn-ea"/>
                <a:cs typeface="+mn-cs"/>
                <a:sym typeface="Helvetica"/>
              </a:defRPr>
            </a:pPr>
            <a:r>
              <a:rPr dirty="0">
                <a:solidFill>
                  <a:schemeClr val="tx1"/>
                </a:solidFill>
              </a:rPr>
              <a:t>This presentation is designed to give you, the buyer or seller, some simple explanations for various paragraphs in the RPA.  This presentation is not a legal analysis but instead an introduction into the purpose and meaning of different paragraphs.  </a:t>
            </a:r>
          </a:p>
          <a:p>
            <a:pPr marL="285750" indent="-285750">
              <a:spcBef>
                <a:spcPts val="600"/>
              </a:spcBef>
              <a:buClr>
                <a:srgbClr val="000000"/>
              </a:buClr>
              <a:buSzPct val="100000"/>
              <a:buFont typeface="Arial"/>
              <a:buChar char="•"/>
              <a:defRPr sz="1300">
                <a:solidFill>
                  <a:srgbClr val="44546A"/>
                </a:solidFill>
                <a:latin typeface="+mn-lt"/>
                <a:ea typeface="+mn-ea"/>
                <a:cs typeface="+mn-cs"/>
                <a:sym typeface="Helvetica"/>
              </a:defRPr>
            </a:pPr>
            <a:r>
              <a:rPr dirty="0">
                <a:solidFill>
                  <a:schemeClr val="tx1"/>
                </a:solidFill>
              </a:rPr>
              <a:t>You do not have to read through the whole </a:t>
            </a:r>
            <a:r>
              <a:rPr lang="en-US" dirty="0">
                <a:solidFill>
                  <a:schemeClr val="tx1"/>
                </a:solidFill>
              </a:rPr>
              <a:t>thing but</a:t>
            </a:r>
            <a:r>
              <a:rPr dirty="0">
                <a:solidFill>
                  <a:schemeClr val="tx1"/>
                </a:solidFill>
              </a:rPr>
              <a:t> can click on the corresponding </a:t>
            </a:r>
            <a:r>
              <a:rPr lang="en-US" dirty="0">
                <a:solidFill>
                  <a:schemeClr val="tx1"/>
                </a:solidFill>
              </a:rPr>
              <a:t>bullet </a:t>
            </a:r>
            <a:r>
              <a:rPr dirty="0">
                <a:solidFill>
                  <a:schemeClr val="tx1"/>
                </a:solidFill>
              </a:rPr>
              <a:t>to </a:t>
            </a:r>
            <a:r>
              <a:rPr lang="en-US" dirty="0">
                <a:solidFill>
                  <a:schemeClr val="tx1"/>
                </a:solidFill>
              </a:rPr>
              <a:t>view a pop-up containing all information pertaining to that specific section.</a:t>
            </a:r>
            <a:endParaRPr dirty="0">
              <a:solidFill>
                <a:schemeClr val="tx1"/>
              </a:solidFill>
            </a:endParaRPr>
          </a:p>
          <a:p>
            <a:pPr marL="285750" indent="-285750">
              <a:spcBef>
                <a:spcPts val="600"/>
              </a:spcBef>
              <a:buClr>
                <a:srgbClr val="000000"/>
              </a:buClr>
              <a:buSzPct val="100000"/>
              <a:buFont typeface="Arial"/>
              <a:buChar char="•"/>
              <a:defRPr sz="1300">
                <a:solidFill>
                  <a:srgbClr val="44546A"/>
                </a:solidFill>
                <a:latin typeface="+mn-lt"/>
                <a:ea typeface="+mn-ea"/>
                <a:cs typeface="+mn-cs"/>
                <a:sym typeface="Helvetica"/>
              </a:defRPr>
            </a:pPr>
            <a:r>
              <a:rPr dirty="0">
                <a:solidFill>
                  <a:schemeClr val="tx1"/>
                </a:solidFill>
              </a:rPr>
              <a:t>You can go to any page of the RPA from an explanation slide by clicking on the applicable page number in the box in the bottom.</a:t>
            </a:r>
          </a:p>
          <a:p>
            <a:pPr marL="285750" indent="-285750">
              <a:spcBef>
                <a:spcPts val="600"/>
              </a:spcBef>
              <a:buClr>
                <a:srgbClr val="000000"/>
              </a:buClr>
              <a:buSzPct val="100000"/>
              <a:buFont typeface="Arial"/>
              <a:buChar char="•"/>
              <a:defRPr sz="1300">
                <a:solidFill>
                  <a:srgbClr val="44546A"/>
                </a:solidFill>
                <a:latin typeface="+mn-lt"/>
                <a:ea typeface="+mn-ea"/>
                <a:cs typeface="+mn-cs"/>
                <a:sym typeface="Helvetica"/>
              </a:defRPr>
            </a:pPr>
            <a:r>
              <a:rPr dirty="0">
                <a:solidFill>
                  <a:schemeClr val="tx1"/>
                </a:solidFill>
              </a:rPr>
              <a:t>If you have questions or want a more comprehensive explanation, you should consult your REALTOR</a:t>
            </a:r>
            <a:r>
              <a:rPr baseline="30000" dirty="0">
                <a:solidFill>
                  <a:schemeClr val="tx1"/>
                </a:solidFill>
              </a:rPr>
              <a:t>©</a:t>
            </a:r>
            <a:r>
              <a:rPr dirty="0">
                <a:solidFill>
                  <a:schemeClr val="tx1"/>
                </a:solidFill>
              </a:rPr>
              <a:t>.  </a:t>
            </a:r>
          </a:p>
        </p:txBody>
      </p:sp>
      <p:sp>
        <p:nvSpPr>
          <p:cNvPr id="132" name="Rectangle 12"/>
          <p:cNvSpPr/>
          <p:nvPr/>
        </p:nvSpPr>
        <p:spPr>
          <a:xfrm>
            <a:off x="5889811" y="745373"/>
            <a:ext cx="6302191" cy="186767"/>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sp>
        <p:nvSpPr>
          <p:cNvPr id="133" name="TextBox 13"/>
          <p:cNvSpPr txBox="1"/>
          <p:nvPr/>
        </p:nvSpPr>
        <p:spPr>
          <a:xfrm>
            <a:off x="435645" y="1719390"/>
            <a:ext cx="5037917" cy="2729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70000"/>
              </a:lnSpc>
              <a:defRPr sz="5600" b="1">
                <a:solidFill>
                  <a:srgbClr val="FFFFFF"/>
                </a:solidFill>
                <a:latin typeface="+mn-lt"/>
                <a:ea typeface="+mn-ea"/>
                <a:cs typeface="+mn-cs"/>
                <a:sym typeface="Helvetica"/>
              </a:defRPr>
            </a:pPr>
            <a:r>
              <a:rPr dirty="0"/>
              <a:t>RESIDENTIAL PURCHASE </a:t>
            </a:r>
          </a:p>
          <a:p>
            <a:pPr>
              <a:lnSpc>
                <a:spcPct val="70000"/>
              </a:lnSpc>
              <a:defRPr sz="5600" b="1">
                <a:solidFill>
                  <a:srgbClr val="FFFFFF"/>
                </a:solidFill>
                <a:latin typeface="+mn-lt"/>
                <a:ea typeface="+mn-ea"/>
                <a:cs typeface="+mn-cs"/>
                <a:sym typeface="Helvetica"/>
              </a:defRPr>
            </a:pPr>
            <a:r>
              <a:rPr dirty="0"/>
              <a:t>AGREEMENT SUMMARY</a:t>
            </a:r>
          </a:p>
        </p:txBody>
      </p:sp>
      <p:sp>
        <p:nvSpPr>
          <p:cNvPr id="134" name="Rectangle 14"/>
          <p:cNvSpPr/>
          <p:nvPr/>
        </p:nvSpPr>
        <p:spPr>
          <a:xfrm>
            <a:off x="-5" y="6334204"/>
            <a:ext cx="12192007" cy="542803"/>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135" name="Picture 16" descr="Picture 16"/>
          <p:cNvPicPr>
            <a:picLocks noChangeAspect="1"/>
          </p:cNvPicPr>
          <p:nvPr/>
        </p:nvPicPr>
        <p:blipFill>
          <a:blip r:embed="rId2"/>
          <a:stretch>
            <a:fillRect/>
          </a:stretch>
        </p:blipFill>
        <p:spPr>
          <a:xfrm>
            <a:off x="11065933" y="6430976"/>
            <a:ext cx="849161" cy="349254"/>
          </a:xfrm>
          <a:prstGeom prst="rect">
            <a:avLst/>
          </a:prstGeom>
          <a:ln w="12700">
            <a:miter lim="400000"/>
          </a:ln>
        </p:spPr>
      </p:pic>
      <p:sp>
        <p:nvSpPr>
          <p:cNvPr id="136" name="TextBox 9"/>
          <p:cNvSpPr txBox="1"/>
          <p:nvPr/>
        </p:nvSpPr>
        <p:spPr>
          <a:xfrm>
            <a:off x="429048" y="6482491"/>
            <a:ext cx="787837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407" name="TextBox 14"/>
          <p:cNvSpPr txBox="1"/>
          <p:nvPr/>
        </p:nvSpPr>
        <p:spPr>
          <a:xfrm>
            <a:off x="698500" y="444499"/>
            <a:ext cx="10790826" cy="167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000" b="1" cap="all">
                <a:solidFill>
                  <a:srgbClr val="2B2027"/>
                </a:solidFill>
                <a:latin typeface="+mn-lt"/>
                <a:ea typeface="+mn-ea"/>
                <a:cs typeface="+mn-cs"/>
                <a:sym typeface="Helvetica"/>
              </a:defRPr>
            </a:pPr>
            <a:r>
              <a:t>POSSIBLE REPRESENTATION OF </a:t>
            </a:r>
          </a:p>
          <a:p>
            <a:pPr>
              <a:lnSpc>
                <a:spcPct val="80000"/>
              </a:lnSpc>
              <a:defRPr sz="4000" b="1" cap="all">
                <a:solidFill>
                  <a:srgbClr val="2B2027"/>
                </a:solidFill>
                <a:latin typeface="+mn-lt"/>
                <a:ea typeface="+mn-ea"/>
                <a:cs typeface="+mn-cs"/>
                <a:sym typeface="Helvetica"/>
              </a:defRPr>
            </a:pPr>
            <a:r>
              <a:t>MORE THAN ONE BUYER OR SELLER</a:t>
            </a:r>
          </a:p>
          <a:p>
            <a:pPr>
              <a:lnSpc>
                <a:spcPct val="80000"/>
              </a:lnSpc>
              <a:defRPr sz="4000" b="1" cap="all">
                <a:solidFill>
                  <a:srgbClr val="2B2027"/>
                </a:solidFill>
                <a:latin typeface="+mn-lt"/>
                <a:ea typeface="+mn-ea"/>
                <a:cs typeface="+mn-cs"/>
                <a:sym typeface="Helvetica"/>
              </a:defRPr>
            </a:pPr>
            <a:r>
              <a:t>- DISCLOSURE AND CONSENt</a:t>
            </a:r>
          </a:p>
        </p:txBody>
      </p:sp>
      <p:sp>
        <p:nvSpPr>
          <p:cNvPr id="408" name="This form lets you know that a real estate broker can represent only a seller, only a buyer or both buyer and seller in the same transaction.…"/>
          <p:cNvSpPr txBox="1"/>
          <p:nvPr/>
        </p:nvSpPr>
        <p:spPr>
          <a:xfrm>
            <a:off x="1015999" y="3235312"/>
            <a:ext cx="4571794" cy="223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286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This form lets you know that a real estate broker, through its agents, can represent many buyers or sellers at the same time.</a:t>
            </a:r>
          </a:p>
          <a:p>
            <a:pPr marL="2286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Some of these buyers or sellers may be competing against you.</a:t>
            </a:r>
          </a:p>
          <a:p>
            <a:pPr marL="2286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If you are writing an offer, the seller and seller’s broker may let others know everything about the offer.</a:t>
            </a:r>
          </a:p>
        </p:txBody>
      </p:sp>
      <p:grpSp>
        <p:nvGrpSpPr>
          <p:cNvPr id="449" name="Group"/>
          <p:cNvGrpSpPr/>
          <p:nvPr/>
        </p:nvGrpSpPr>
        <p:grpSpPr>
          <a:xfrm>
            <a:off x="6673402" y="3131908"/>
            <a:ext cx="4862892" cy="2404634"/>
            <a:chOff x="-2" y="-2"/>
            <a:chExt cx="4862890" cy="2404632"/>
          </a:xfrm>
        </p:grpSpPr>
        <p:grpSp>
          <p:nvGrpSpPr>
            <p:cNvPr id="412" name="BROKER"/>
            <p:cNvGrpSpPr/>
            <p:nvPr/>
          </p:nvGrpSpPr>
          <p:grpSpPr>
            <a:xfrm>
              <a:off x="0" y="-2"/>
              <a:ext cx="4862888" cy="568511"/>
              <a:chOff x="0" y="-1"/>
              <a:chExt cx="4862886" cy="568510"/>
            </a:xfrm>
          </p:grpSpPr>
          <p:sp>
            <p:nvSpPr>
              <p:cNvPr id="410" name="Rectangle"/>
              <p:cNvSpPr/>
              <p:nvPr/>
            </p:nvSpPr>
            <p:spPr>
              <a:xfrm>
                <a:off x="0" y="-2"/>
                <a:ext cx="4862888" cy="568511"/>
              </a:xfrm>
              <a:prstGeom prst="rect">
                <a:avLst/>
              </a:prstGeom>
              <a:solidFill>
                <a:srgbClr val="FC571F"/>
              </a:solidFill>
              <a:ln w="12700" cap="flat">
                <a:noFill/>
                <a:miter lim="400000"/>
              </a:ln>
              <a:effectLst/>
            </p:spPr>
            <p:txBody>
              <a:bodyPr wrap="square" lIns="45718" tIns="45718" rIns="45718" bIns="45718" numCol="1" anchor="ctr">
                <a:noAutofit/>
              </a:bodyPr>
              <a:lstStyle/>
              <a:p>
                <a:pPr algn="ctr">
                  <a:defRPr sz="2500">
                    <a:solidFill>
                      <a:srgbClr val="FFFFFF"/>
                    </a:solidFill>
                    <a:latin typeface="Helvetica Neue Bold Condensed"/>
                    <a:ea typeface="Helvetica Neue Bold Condensed"/>
                    <a:cs typeface="Helvetica Neue Bold Condensed"/>
                    <a:sym typeface="Helvetica Neue Bold Condensed"/>
                  </a:defRPr>
                </a:pPr>
                <a:endParaRPr/>
              </a:p>
            </p:txBody>
          </p:sp>
          <p:sp>
            <p:nvSpPr>
              <p:cNvPr id="411" name="BROKER"/>
              <p:cNvSpPr txBox="1"/>
              <p:nvPr/>
            </p:nvSpPr>
            <p:spPr>
              <a:xfrm>
                <a:off x="0" y="46130"/>
                <a:ext cx="4862888" cy="47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2500">
                    <a:solidFill>
                      <a:srgbClr val="FFFFFF"/>
                    </a:solidFill>
                    <a:latin typeface="Helvetica Neue Bold Condensed"/>
                    <a:ea typeface="Helvetica Neue Bold Condensed"/>
                    <a:cs typeface="Helvetica Neue Bold Condensed"/>
                    <a:sym typeface="Helvetica Neue Bold Condensed"/>
                  </a:defRPr>
                </a:lvl1pPr>
              </a:lstStyle>
              <a:p>
                <a:r>
                  <a:t>BROKER</a:t>
                </a:r>
              </a:p>
            </p:txBody>
          </p:sp>
        </p:grpSp>
        <p:grpSp>
          <p:nvGrpSpPr>
            <p:cNvPr id="415" name="AGENT"/>
            <p:cNvGrpSpPr/>
            <p:nvPr/>
          </p:nvGrpSpPr>
          <p:grpSpPr>
            <a:xfrm>
              <a:off x="-1" y="915804"/>
              <a:ext cx="1566912" cy="568512"/>
              <a:chOff x="-1" y="0"/>
              <a:chExt cx="1566911" cy="568510"/>
            </a:xfrm>
          </p:grpSpPr>
          <p:sp>
            <p:nvSpPr>
              <p:cNvPr id="413" name="Rectangle"/>
              <p:cNvSpPr/>
              <p:nvPr/>
            </p:nvSpPr>
            <p:spPr>
              <a:xfrm>
                <a:off x="-2" y="-1"/>
                <a:ext cx="1566913" cy="568511"/>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sz="1700">
                    <a:solidFill>
                      <a:srgbClr val="FFFFFF"/>
                    </a:solidFill>
                    <a:latin typeface="Helvetica Neue Bold Condensed"/>
                    <a:ea typeface="Helvetica Neue Bold Condensed"/>
                    <a:cs typeface="Helvetica Neue Bold Condensed"/>
                    <a:sym typeface="Helvetica Neue Bold Condensed"/>
                  </a:defRPr>
                </a:pPr>
                <a:endParaRPr/>
              </a:p>
            </p:txBody>
          </p:sp>
          <p:sp>
            <p:nvSpPr>
              <p:cNvPr id="414" name="AGENT"/>
              <p:cNvSpPr txBox="1"/>
              <p:nvPr/>
            </p:nvSpPr>
            <p:spPr>
              <a:xfrm>
                <a:off x="-2" y="114558"/>
                <a:ext cx="1566913" cy="3393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700">
                    <a:solidFill>
                      <a:srgbClr val="FFFFFF"/>
                    </a:solidFill>
                    <a:latin typeface="Helvetica Neue Bold Condensed"/>
                    <a:ea typeface="Helvetica Neue Bold Condensed"/>
                    <a:cs typeface="Helvetica Neue Bold Condensed"/>
                    <a:sym typeface="Helvetica Neue Bold Condensed"/>
                  </a:defRPr>
                </a:lvl1pPr>
              </a:lstStyle>
              <a:p>
                <a:r>
                  <a:t>AGENT</a:t>
                </a:r>
              </a:p>
            </p:txBody>
          </p:sp>
        </p:grpSp>
        <p:grpSp>
          <p:nvGrpSpPr>
            <p:cNvPr id="418" name="AGENT"/>
            <p:cNvGrpSpPr/>
            <p:nvPr/>
          </p:nvGrpSpPr>
          <p:grpSpPr>
            <a:xfrm>
              <a:off x="1647986" y="915804"/>
              <a:ext cx="1566912" cy="568512"/>
              <a:chOff x="-1" y="0"/>
              <a:chExt cx="1566911" cy="568510"/>
            </a:xfrm>
          </p:grpSpPr>
          <p:sp>
            <p:nvSpPr>
              <p:cNvPr id="416" name="Rectangle"/>
              <p:cNvSpPr/>
              <p:nvPr/>
            </p:nvSpPr>
            <p:spPr>
              <a:xfrm>
                <a:off x="-2" y="-1"/>
                <a:ext cx="1566913" cy="568511"/>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sz="1700">
                    <a:solidFill>
                      <a:srgbClr val="FFFFFF"/>
                    </a:solidFill>
                    <a:latin typeface="Helvetica Neue Bold Condensed"/>
                    <a:ea typeface="Helvetica Neue Bold Condensed"/>
                    <a:cs typeface="Helvetica Neue Bold Condensed"/>
                    <a:sym typeface="Helvetica Neue Bold Condensed"/>
                  </a:defRPr>
                </a:pPr>
                <a:endParaRPr/>
              </a:p>
            </p:txBody>
          </p:sp>
          <p:sp>
            <p:nvSpPr>
              <p:cNvPr id="417" name="AGENT"/>
              <p:cNvSpPr txBox="1"/>
              <p:nvPr/>
            </p:nvSpPr>
            <p:spPr>
              <a:xfrm>
                <a:off x="-2" y="114558"/>
                <a:ext cx="1566913" cy="3393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700">
                    <a:solidFill>
                      <a:srgbClr val="FFFFFF"/>
                    </a:solidFill>
                    <a:latin typeface="Helvetica Neue Bold Condensed"/>
                    <a:ea typeface="Helvetica Neue Bold Condensed"/>
                    <a:cs typeface="Helvetica Neue Bold Condensed"/>
                    <a:sym typeface="Helvetica Neue Bold Condensed"/>
                  </a:defRPr>
                </a:lvl1pPr>
              </a:lstStyle>
              <a:p>
                <a:r>
                  <a:t>AGENT</a:t>
                </a:r>
              </a:p>
            </p:txBody>
          </p:sp>
        </p:grpSp>
        <p:grpSp>
          <p:nvGrpSpPr>
            <p:cNvPr id="421" name="AGENT"/>
            <p:cNvGrpSpPr/>
            <p:nvPr/>
          </p:nvGrpSpPr>
          <p:grpSpPr>
            <a:xfrm>
              <a:off x="3295975" y="915804"/>
              <a:ext cx="1566912" cy="568512"/>
              <a:chOff x="-1" y="0"/>
              <a:chExt cx="1566911" cy="568510"/>
            </a:xfrm>
          </p:grpSpPr>
          <p:sp>
            <p:nvSpPr>
              <p:cNvPr id="419" name="Rectangle"/>
              <p:cNvSpPr/>
              <p:nvPr/>
            </p:nvSpPr>
            <p:spPr>
              <a:xfrm>
                <a:off x="-2" y="-1"/>
                <a:ext cx="1566913" cy="568511"/>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sz="1700">
                    <a:solidFill>
                      <a:srgbClr val="FFFFFF"/>
                    </a:solidFill>
                    <a:latin typeface="Helvetica Neue Bold Condensed"/>
                    <a:ea typeface="Helvetica Neue Bold Condensed"/>
                    <a:cs typeface="Helvetica Neue Bold Condensed"/>
                    <a:sym typeface="Helvetica Neue Bold Condensed"/>
                  </a:defRPr>
                </a:pPr>
                <a:endParaRPr/>
              </a:p>
            </p:txBody>
          </p:sp>
          <p:sp>
            <p:nvSpPr>
              <p:cNvPr id="420" name="AGENT"/>
              <p:cNvSpPr txBox="1"/>
              <p:nvPr/>
            </p:nvSpPr>
            <p:spPr>
              <a:xfrm>
                <a:off x="-2" y="114558"/>
                <a:ext cx="1566913" cy="3393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700">
                    <a:solidFill>
                      <a:srgbClr val="FFFFFF"/>
                    </a:solidFill>
                    <a:latin typeface="Helvetica Neue Bold Condensed"/>
                    <a:ea typeface="Helvetica Neue Bold Condensed"/>
                    <a:cs typeface="Helvetica Neue Bold Condensed"/>
                    <a:sym typeface="Helvetica Neue Bold Condensed"/>
                  </a:defRPr>
                </a:lvl1pPr>
              </a:lstStyle>
              <a:p>
                <a:r>
                  <a:t>AGENT</a:t>
                </a:r>
              </a:p>
            </p:txBody>
          </p:sp>
        </p:grpSp>
        <p:grpSp>
          <p:nvGrpSpPr>
            <p:cNvPr id="424" name="SELLER"/>
            <p:cNvGrpSpPr/>
            <p:nvPr/>
          </p:nvGrpSpPr>
          <p:grpSpPr>
            <a:xfrm>
              <a:off x="-2" y="1836118"/>
              <a:ext cx="775253" cy="568512"/>
              <a:chOff x="-1251" y="-2"/>
              <a:chExt cx="775251" cy="568511"/>
            </a:xfrm>
          </p:grpSpPr>
          <p:sp>
            <p:nvSpPr>
              <p:cNvPr id="422" name="Rectangle"/>
              <p:cNvSpPr/>
              <p:nvPr/>
            </p:nvSpPr>
            <p:spPr>
              <a:xfrm>
                <a:off x="-1" y="-2"/>
                <a:ext cx="774001" cy="568511"/>
              </a:xfrm>
              <a:prstGeom prst="rect">
                <a:avLst/>
              </a:prstGeom>
              <a:solidFill>
                <a:schemeClr val="accent6">
                  <a:satOff val="-3457"/>
                  <a:lumOff val="13039"/>
                </a:schemeClr>
              </a:solidFill>
              <a:ln w="12700" cap="flat">
                <a:noFill/>
                <a:miter lim="400000"/>
              </a:ln>
              <a:effectLst/>
            </p:spPr>
            <p:txBody>
              <a:bodyPr wrap="square" lIns="45718" tIns="45718" rIns="45718" bIns="45718" numCol="1" anchor="ctr">
                <a:noAutofit/>
              </a:bodyPr>
              <a:lstStyle/>
              <a:p>
                <a:pPr algn="ctr">
                  <a:defRPr sz="1400">
                    <a:solidFill>
                      <a:srgbClr val="FFFFFF"/>
                    </a:solidFill>
                    <a:latin typeface="Helvetica Neue Bold Condensed"/>
                    <a:ea typeface="Helvetica Neue Bold Condensed"/>
                    <a:cs typeface="Helvetica Neue Bold Condensed"/>
                    <a:sym typeface="Helvetica Neue Bold Condensed"/>
                  </a:defRPr>
                </a:pPr>
                <a:endParaRPr/>
              </a:p>
            </p:txBody>
          </p:sp>
          <p:sp>
            <p:nvSpPr>
              <p:cNvPr id="423" name="SELLER"/>
              <p:cNvSpPr txBox="1"/>
              <p:nvPr/>
            </p:nvSpPr>
            <p:spPr>
              <a:xfrm>
                <a:off x="-1251" y="130367"/>
                <a:ext cx="775251" cy="3077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a:solidFill>
                      <a:srgbClr val="FFFFFF"/>
                    </a:solidFill>
                    <a:latin typeface="Helvetica Neue Bold Condensed"/>
                    <a:ea typeface="Helvetica Neue Bold Condensed"/>
                    <a:cs typeface="Helvetica Neue Bold Condensed"/>
                    <a:sym typeface="Helvetica Neue Bold Condensed"/>
                  </a:defRPr>
                </a:lvl1pPr>
              </a:lstStyle>
              <a:p>
                <a:r>
                  <a:rPr dirty="0"/>
                  <a:t>SELLER</a:t>
                </a:r>
              </a:p>
            </p:txBody>
          </p:sp>
        </p:grpSp>
        <p:grpSp>
          <p:nvGrpSpPr>
            <p:cNvPr id="427" name="SELLER"/>
            <p:cNvGrpSpPr/>
            <p:nvPr/>
          </p:nvGrpSpPr>
          <p:grpSpPr>
            <a:xfrm>
              <a:off x="790407" y="1836118"/>
              <a:ext cx="775253" cy="568512"/>
              <a:chOff x="-1251" y="-2"/>
              <a:chExt cx="775251" cy="568511"/>
            </a:xfrm>
          </p:grpSpPr>
          <p:sp>
            <p:nvSpPr>
              <p:cNvPr id="425" name="Rectangle"/>
              <p:cNvSpPr/>
              <p:nvPr/>
            </p:nvSpPr>
            <p:spPr>
              <a:xfrm>
                <a:off x="-1" y="-2"/>
                <a:ext cx="774001" cy="568511"/>
              </a:xfrm>
              <a:prstGeom prst="rect">
                <a:avLst/>
              </a:prstGeom>
              <a:solidFill>
                <a:schemeClr val="accent6">
                  <a:satOff val="-3457"/>
                  <a:lumOff val="13039"/>
                </a:schemeClr>
              </a:solidFill>
              <a:ln w="12700" cap="flat">
                <a:noFill/>
                <a:miter lim="400000"/>
              </a:ln>
              <a:effectLst/>
            </p:spPr>
            <p:txBody>
              <a:bodyPr wrap="square" lIns="45718" tIns="45718" rIns="45718" bIns="45718" numCol="1" anchor="ctr">
                <a:noAutofit/>
              </a:bodyPr>
              <a:lstStyle/>
              <a:p>
                <a:pPr algn="ctr">
                  <a:defRPr sz="1400">
                    <a:solidFill>
                      <a:srgbClr val="FFFFFF"/>
                    </a:solidFill>
                    <a:latin typeface="Helvetica Neue Bold Condensed"/>
                    <a:ea typeface="Helvetica Neue Bold Condensed"/>
                    <a:cs typeface="Helvetica Neue Bold Condensed"/>
                    <a:sym typeface="Helvetica Neue Bold Condensed"/>
                  </a:defRPr>
                </a:pPr>
                <a:endParaRPr/>
              </a:p>
            </p:txBody>
          </p:sp>
          <p:sp>
            <p:nvSpPr>
              <p:cNvPr id="426" name="SELLER"/>
              <p:cNvSpPr txBox="1"/>
              <p:nvPr/>
            </p:nvSpPr>
            <p:spPr>
              <a:xfrm>
                <a:off x="-1251" y="130367"/>
                <a:ext cx="775251" cy="3077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a:solidFill>
                      <a:srgbClr val="FFFFFF"/>
                    </a:solidFill>
                    <a:latin typeface="Helvetica Neue Bold Condensed"/>
                    <a:ea typeface="Helvetica Neue Bold Condensed"/>
                    <a:cs typeface="Helvetica Neue Bold Condensed"/>
                    <a:sym typeface="Helvetica Neue Bold Condensed"/>
                  </a:defRPr>
                </a:lvl1pPr>
              </a:lstStyle>
              <a:p>
                <a:r>
                  <a:rPr dirty="0"/>
                  <a:t>SELLER</a:t>
                </a:r>
              </a:p>
            </p:txBody>
          </p:sp>
        </p:grpSp>
        <p:grpSp>
          <p:nvGrpSpPr>
            <p:cNvPr id="430" name="SELLER"/>
            <p:cNvGrpSpPr/>
            <p:nvPr/>
          </p:nvGrpSpPr>
          <p:grpSpPr>
            <a:xfrm>
              <a:off x="1647986" y="1836118"/>
              <a:ext cx="775254" cy="568512"/>
              <a:chOff x="-1251" y="-2"/>
              <a:chExt cx="775252" cy="568511"/>
            </a:xfrm>
          </p:grpSpPr>
          <p:sp>
            <p:nvSpPr>
              <p:cNvPr id="428" name="Rectangle"/>
              <p:cNvSpPr/>
              <p:nvPr/>
            </p:nvSpPr>
            <p:spPr>
              <a:xfrm>
                <a:off x="-1" y="-2"/>
                <a:ext cx="774001" cy="568511"/>
              </a:xfrm>
              <a:prstGeom prst="rect">
                <a:avLst/>
              </a:prstGeom>
              <a:solidFill>
                <a:schemeClr val="accent6">
                  <a:satOff val="-3457"/>
                  <a:lumOff val="13039"/>
                </a:schemeClr>
              </a:solidFill>
              <a:ln w="12700" cap="flat">
                <a:noFill/>
                <a:miter lim="400000"/>
              </a:ln>
              <a:effectLst/>
            </p:spPr>
            <p:txBody>
              <a:bodyPr wrap="square" lIns="45718" tIns="45718" rIns="45718" bIns="45718" numCol="1" anchor="ctr">
                <a:noAutofit/>
              </a:bodyPr>
              <a:lstStyle/>
              <a:p>
                <a:pPr algn="ctr">
                  <a:defRPr sz="1400">
                    <a:solidFill>
                      <a:srgbClr val="FFFFFF"/>
                    </a:solidFill>
                    <a:latin typeface="Helvetica Neue Bold Condensed"/>
                    <a:ea typeface="Helvetica Neue Bold Condensed"/>
                    <a:cs typeface="Helvetica Neue Bold Condensed"/>
                    <a:sym typeface="Helvetica Neue Bold Condensed"/>
                  </a:defRPr>
                </a:pPr>
                <a:endParaRPr/>
              </a:p>
            </p:txBody>
          </p:sp>
          <p:sp>
            <p:nvSpPr>
              <p:cNvPr id="429" name="SELLER"/>
              <p:cNvSpPr txBox="1"/>
              <p:nvPr/>
            </p:nvSpPr>
            <p:spPr>
              <a:xfrm>
                <a:off x="-1251" y="130367"/>
                <a:ext cx="775252" cy="3077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a:solidFill>
                      <a:srgbClr val="FFFFFF"/>
                    </a:solidFill>
                    <a:latin typeface="Helvetica Neue Bold Condensed"/>
                    <a:ea typeface="Helvetica Neue Bold Condensed"/>
                    <a:cs typeface="Helvetica Neue Bold Condensed"/>
                    <a:sym typeface="Helvetica Neue Bold Condensed"/>
                  </a:defRPr>
                </a:lvl1pPr>
              </a:lstStyle>
              <a:p>
                <a:r>
                  <a:rPr dirty="0"/>
                  <a:t>SELLER</a:t>
                </a:r>
              </a:p>
            </p:txBody>
          </p:sp>
        </p:grpSp>
        <p:grpSp>
          <p:nvGrpSpPr>
            <p:cNvPr id="433" name="BUYER"/>
            <p:cNvGrpSpPr/>
            <p:nvPr/>
          </p:nvGrpSpPr>
          <p:grpSpPr>
            <a:xfrm>
              <a:off x="2439646" y="1836119"/>
              <a:ext cx="774002" cy="568511"/>
              <a:chOff x="0" y="-1"/>
              <a:chExt cx="774000" cy="568510"/>
            </a:xfrm>
          </p:grpSpPr>
          <p:sp>
            <p:nvSpPr>
              <p:cNvPr id="431" name="Rectangle"/>
              <p:cNvSpPr/>
              <p:nvPr/>
            </p:nvSpPr>
            <p:spPr>
              <a:xfrm>
                <a:off x="-1" y="-2"/>
                <a:ext cx="774001" cy="568511"/>
              </a:xfrm>
              <a:prstGeom prst="rect">
                <a:avLst/>
              </a:prstGeom>
              <a:solidFill>
                <a:srgbClr val="AD0B2D"/>
              </a:solidFill>
              <a:ln w="12700" cap="flat">
                <a:noFill/>
                <a:miter lim="400000"/>
              </a:ln>
              <a:effectLst/>
            </p:spPr>
            <p:txBody>
              <a:bodyPr wrap="square" lIns="45718" tIns="45718" rIns="45718" bIns="45718" numCol="1" anchor="ctr">
                <a:noAutofit/>
              </a:bodyPr>
              <a:lstStyle/>
              <a:p>
                <a:pPr algn="ctr">
                  <a:defRPr sz="1400">
                    <a:solidFill>
                      <a:srgbClr val="FFFFFF"/>
                    </a:solidFill>
                    <a:latin typeface="Helvetica Neue Bold Condensed"/>
                    <a:ea typeface="Helvetica Neue Bold Condensed"/>
                    <a:cs typeface="Helvetica Neue Bold Condensed"/>
                    <a:sym typeface="Helvetica Neue Bold Condensed"/>
                  </a:defRPr>
                </a:pPr>
                <a:endParaRPr/>
              </a:p>
            </p:txBody>
          </p:sp>
          <p:sp>
            <p:nvSpPr>
              <p:cNvPr id="432" name="BUYER"/>
              <p:cNvSpPr txBox="1"/>
              <p:nvPr/>
            </p:nvSpPr>
            <p:spPr>
              <a:xfrm>
                <a:off x="-1" y="139424"/>
                <a:ext cx="774001" cy="289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a:solidFill>
                      <a:srgbClr val="FFFFFF"/>
                    </a:solidFill>
                    <a:latin typeface="Helvetica Neue Bold Condensed"/>
                    <a:ea typeface="Helvetica Neue Bold Condensed"/>
                    <a:cs typeface="Helvetica Neue Bold Condensed"/>
                    <a:sym typeface="Helvetica Neue Bold Condensed"/>
                  </a:defRPr>
                </a:lvl1pPr>
              </a:lstStyle>
              <a:p>
                <a:r>
                  <a:t>BUYER</a:t>
                </a:r>
              </a:p>
            </p:txBody>
          </p:sp>
        </p:grpSp>
        <p:grpSp>
          <p:nvGrpSpPr>
            <p:cNvPr id="436" name="BUYER"/>
            <p:cNvGrpSpPr/>
            <p:nvPr/>
          </p:nvGrpSpPr>
          <p:grpSpPr>
            <a:xfrm>
              <a:off x="3295975" y="1836119"/>
              <a:ext cx="774002" cy="568511"/>
              <a:chOff x="0" y="-1"/>
              <a:chExt cx="774000" cy="568510"/>
            </a:xfrm>
          </p:grpSpPr>
          <p:sp>
            <p:nvSpPr>
              <p:cNvPr id="434" name="Rectangle"/>
              <p:cNvSpPr/>
              <p:nvPr/>
            </p:nvSpPr>
            <p:spPr>
              <a:xfrm>
                <a:off x="-1" y="-2"/>
                <a:ext cx="774001" cy="568511"/>
              </a:xfrm>
              <a:prstGeom prst="rect">
                <a:avLst/>
              </a:prstGeom>
              <a:solidFill>
                <a:srgbClr val="AD0B2D"/>
              </a:solidFill>
              <a:ln w="12700" cap="flat">
                <a:noFill/>
                <a:miter lim="400000"/>
              </a:ln>
              <a:effectLst/>
            </p:spPr>
            <p:txBody>
              <a:bodyPr wrap="square" lIns="45718" tIns="45718" rIns="45718" bIns="45718" numCol="1" anchor="ctr">
                <a:noAutofit/>
              </a:bodyPr>
              <a:lstStyle/>
              <a:p>
                <a:pPr algn="ctr">
                  <a:defRPr sz="1400">
                    <a:solidFill>
                      <a:srgbClr val="FFFFFF"/>
                    </a:solidFill>
                    <a:latin typeface="Helvetica Neue Bold Condensed"/>
                    <a:ea typeface="Helvetica Neue Bold Condensed"/>
                    <a:cs typeface="Helvetica Neue Bold Condensed"/>
                    <a:sym typeface="Helvetica Neue Bold Condensed"/>
                  </a:defRPr>
                </a:pPr>
                <a:endParaRPr/>
              </a:p>
            </p:txBody>
          </p:sp>
          <p:sp>
            <p:nvSpPr>
              <p:cNvPr id="435" name="BUYER"/>
              <p:cNvSpPr txBox="1"/>
              <p:nvPr/>
            </p:nvSpPr>
            <p:spPr>
              <a:xfrm>
                <a:off x="-1" y="139424"/>
                <a:ext cx="774001" cy="289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a:solidFill>
                      <a:srgbClr val="FFFFFF"/>
                    </a:solidFill>
                    <a:latin typeface="Helvetica Neue Bold Condensed"/>
                    <a:ea typeface="Helvetica Neue Bold Condensed"/>
                    <a:cs typeface="Helvetica Neue Bold Condensed"/>
                    <a:sym typeface="Helvetica Neue Bold Condensed"/>
                  </a:defRPr>
                </a:lvl1pPr>
              </a:lstStyle>
              <a:p>
                <a:r>
                  <a:t>BUYER</a:t>
                </a:r>
              </a:p>
            </p:txBody>
          </p:sp>
        </p:grpSp>
        <p:grpSp>
          <p:nvGrpSpPr>
            <p:cNvPr id="439" name="BUYER"/>
            <p:cNvGrpSpPr/>
            <p:nvPr/>
          </p:nvGrpSpPr>
          <p:grpSpPr>
            <a:xfrm>
              <a:off x="4087634" y="1836119"/>
              <a:ext cx="774002" cy="568511"/>
              <a:chOff x="0" y="-1"/>
              <a:chExt cx="774000" cy="568510"/>
            </a:xfrm>
          </p:grpSpPr>
          <p:sp>
            <p:nvSpPr>
              <p:cNvPr id="437" name="Rectangle"/>
              <p:cNvSpPr/>
              <p:nvPr/>
            </p:nvSpPr>
            <p:spPr>
              <a:xfrm>
                <a:off x="-1" y="-2"/>
                <a:ext cx="774001" cy="568511"/>
              </a:xfrm>
              <a:prstGeom prst="rect">
                <a:avLst/>
              </a:prstGeom>
              <a:solidFill>
                <a:srgbClr val="AD0B2D"/>
              </a:solidFill>
              <a:ln w="12700" cap="flat">
                <a:noFill/>
                <a:miter lim="400000"/>
              </a:ln>
              <a:effectLst/>
            </p:spPr>
            <p:txBody>
              <a:bodyPr wrap="square" lIns="45718" tIns="45718" rIns="45718" bIns="45718" numCol="1" anchor="ctr">
                <a:noAutofit/>
              </a:bodyPr>
              <a:lstStyle/>
              <a:p>
                <a:pPr algn="ctr">
                  <a:defRPr sz="1400">
                    <a:solidFill>
                      <a:srgbClr val="FFFFFF"/>
                    </a:solidFill>
                    <a:latin typeface="Helvetica Neue Bold Condensed"/>
                    <a:ea typeface="Helvetica Neue Bold Condensed"/>
                    <a:cs typeface="Helvetica Neue Bold Condensed"/>
                    <a:sym typeface="Helvetica Neue Bold Condensed"/>
                  </a:defRPr>
                </a:pPr>
                <a:endParaRPr/>
              </a:p>
            </p:txBody>
          </p:sp>
          <p:sp>
            <p:nvSpPr>
              <p:cNvPr id="438" name="BUYER"/>
              <p:cNvSpPr txBox="1"/>
              <p:nvPr/>
            </p:nvSpPr>
            <p:spPr>
              <a:xfrm>
                <a:off x="-1" y="139424"/>
                <a:ext cx="774001" cy="289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a:solidFill>
                      <a:srgbClr val="FFFFFF"/>
                    </a:solidFill>
                    <a:latin typeface="Helvetica Neue Bold Condensed"/>
                    <a:ea typeface="Helvetica Neue Bold Condensed"/>
                    <a:cs typeface="Helvetica Neue Bold Condensed"/>
                    <a:sym typeface="Helvetica Neue Bold Condensed"/>
                  </a:defRPr>
                </a:lvl1pPr>
              </a:lstStyle>
              <a:p>
                <a:r>
                  <a:t>BUYER</a:t>
                </a:r>
              </a:p>
            </p:txBody>
          </p:sp>
        </p:grpSp>
        <p:sp>
          <p:nvSpPr>
            <p:cNvPr id="440" name="Line"/>
            <p:cNvSpPr/>
            <p:nvPr/>
          </p:nvSpPr>
          <p:spPr>
            <a:xfrm flipH="1">
              <a:off x="783453" y="598907"/>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1" name="Line"/>
            <p:cNvSpPr/>
            <p:nvPr/>
          </p:nvSpPr>
          <p:spPr>
            <a:xfrm>
              <a:off x="2431442" y="598907"/>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2" name="Line"/>
            <p:cNvSpPr/>
            <p:nvPr/>
          </p:nvSpPr>
          <p:spPr>
            <a:xfrm>
              <a:off x="4079429" y="598907"/>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3" name="Line"/>
            <p:cNvSpPr/>
            <p:nvPr/>
          </p:nvSpPr>
          <p:spPr>
            <a:xfrm flipH="1">
              <a:off x="388249" y="1519221"/>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4" name="Line"/>
            <p:cNvSpPr/>
            <p:nvPr/>
          </p:nvSpPr>
          <p:spPr>
            <a:xfrm>
              <a:off x="2036238" y="1519221"/>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5" name="Line"/>
            <p:cNvSpPr/>
            <p:nvPr/>
          </p:nvSpPr>
          <p:spPr>
            <a:xfrm>
              <a:off x="3684225" y="1519221"/>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6" name="Line"/>
            <p:cNvSpPr/>
            <p:nvPr/>
          </p:nvSpPr>
          <p:spPr>
            <a:xfrm>
              <a:off x="1178658" y="1519221"/>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7" name="Line"/>
            <p:cNvSpPr/>
            <p:nvPr/>
          </p:nvSpPr>
          <p:spPr>
            <a:xfrm>
              <a:off x="2826646" y="1519221"/>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sp>
          <p:nvSpPr>
            <p:cNvPr id="448" name="Line"/>
            <p:cNvSpPr/>
            <p:nvPr/>
          </p:nvSpPr>
          <p:spPr>
            <a:xfrm>
              <a:off x="4474634" y="1519221"/>
              <a:ext cx="3" cy="281994"/>
            </a:xfrm>
            <a:prstGeom prst="line">
              <a:avLst/>
            </a:prstGeom>
            <a:noFill/>
            <a:ln w="25400" cap="flat">
              <a:solidFill>
                <a:srgbClr val="DDDDDD"/>
              </a:solidFill>
              <a:prstDash val="solid"/>
              <a:round/>
              <a:tailEnd type="triangle" w="med" len="med"/>
            </a:ln>
            <a:effectLst/>
          </p:spPr>
          <p:txBody>
            <a:bodyPr wrap="square" lIns="45718" tIns="45718" rIns="45718" bIns="45718" numCol="1" anchor="t">
              <a:noAutofit/>
            </a:bodyPr>
            <a:lstStyle/>
            <a:p>
              <a:endParaRPr/>
            </a:p>
          </p:txBody>
        </p:sp>
      </p:grpSp>
      <p:sp>
        <p:nvSpPr>
          <p:cNvPr id="46" name="TextBox 14">
            <a:extLst>
              <a:ext uri="{FF2B5EF4-FFF2-40B4-BE49-F238E27FC236}">
                <a16:creationId xmlns:a16="http://schemas.microsoft.com/office/drawing/2014/main" id="{179EDCA5-FA1E-4AFB-8973-50F9070FF900}"/>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2" action="ppaction://hlinksldjump"/>
              </a:rPr>
              <a:t>1</a:t>
            </a:r>
            <a:r>
              <a:rPr lang="fr-FR" dirty="0"/>
              <a:t>. </a:t>
            </a:r>
            <a:r>
              <a:rPr lang="fr-FR" dirty="0">
                <a:hlinkClick r:id="rId3" action="ppaction://hlinksldjump"/>
              </a:rPr>
              <a:t>2</a:t>
            </a:r>
            <a:r>
              <a:rPr lang="fr-FR" dirty="0"/>
              <a:t>. </a:t>
            </a:r>
            <a:r>
              <a:rPr lang="fr-FR" dirty="0">
                <a:hlinkClick r:id="rId4" action="ppaction://hlinksldjump"/>
              </a:rPr>
              <a:t>3</a:t>
            </a:r>
            <a:r>
              <a:rPr lang="fr-FR" dirty="0"/>
              <a:t>. </a:t>
            </a:r>
            <a:r>
              <a:rPr lang="fr-FR" dirty="0">
                <a:hlinkClick r:id="rId5" action="ppaction://hlinksldjump"/>
              </a:rPr>
              <a:t>4</a:t>
            </a:r>
            <a:r>
              <a:rPr lang="fr-FR" dirty="0"/>
              <a:t>. </a:t>
            </a:r>
            <a:r>
              <a:rPr lang="fr-FR" dirty="0">
                <a:hlinkClick r:id="rId6" action="ppaction://hlinksldjump"/>
              </a:rPr>
              <a:t>5</a:t>
            </a:r>
            <a:r>
              <a:rPr lang="fr-FR" dirty="0"/>
              <a:t>. </a:t>
            </a:r>
            <a:r>
              <a:rPr lang="fr-FR" dirty="0">
                <a:hlinkClick r:id="rId7" action="ppaction://hlinksldjump"/>
              </a:rPr>
              <a:t>6</a:t>
            </a:r>
            <a:r>
              <a:rPr lang="fr-FR" dirty="0"/>
              <a:t>. </a:t>
            </a:r>
            <a:r>
              <a:rPr lang="fr-FR" dirty="0">
                <a:hlinkClick r:id="rId8" action="ppaction://hlinksldjump"/>
              </a:rPr>
              <a:t>7</a:t>
            </a:r>
            <a:r>
              <a:rPr lang="fr-FR" dirty="0"/>
              <a:t>. </a:t>
            </a:r>
            <a:r>
              <a:rPr lang="fr-FR" dirty="0">
                <a:hlinkClick r:id="rId9" action="ppaction://hlinksldjump"/>
              </a:rPr>
              <a:t>8</a:t>
            </a:r>
            <a:r>
              <a:rPr lang="fr-FR" dirty="0"/>
              <a:t>. </a:t>
            </a:r>
            <a:r>
              <a:rPr lang="fr-FR" dirty="0">
                <a:hlinkClick r:id="rId10" action="ppaction://hlinksldjump"/>
              </a:rPr>
              <a:t>9</a:t>
            </a:r>
            <a:r>
              <a:rPr lang="fr-FR" dirty="0"/>
              <a:t>. </a:t>
            </a:r>
            <a:r>
              <a:rPr lang="fr-FR" dirty="0">
                <a:hlinkClick r:id="rId11" action="ppaction://hlinksldjump"/>
              </a:rPr>
              <a:t>10</a:t>
            </a:r>
            <a:r>
              <a:rPr lang="fr-FR" dirty="0"/>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452" name="TextBox 14"/>
          <p:cNvSpPr txBox="1"/>
          <p:nvPr/>
        </p:nvSpPr>
        <p:spPr>
          <a:xfrm>
            <a:off x="700587" y="825500"/>
            <a:ext cx="10790826" cy="1325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4500" b="1" cap="all">
                <a:solidFill>
                  <a:srgbClr val="2B2027"/>
                </a:solidFill>
                <a:latin typeface="+mn-lt"/>
                <a:ea typeface="+mn-ea"/>
                <a:cs typeface="+mn-cs"/>
                <a:sym typeface="Helvetica"/>
              </a:defRPr>
            </a:pPr>
            <a:r>
              <a:rPr dirty="0"/>
              <a:t>WIRE FRAUD AND ELECTRONIC </a:t>
            </a:r>
          </a:p>
          <a:p>
            <a:pPr>
              <a:lnSpc>
                <a:spcPct val="80000"/>
              </a:lnSpc>
              <a:defRPr sz="4500" b="1" cap="all">
                <a:solidFill>
                  <a:srgbClr val="2B2027"/>
                </a:solidFill>
                <a:latin typeface="+mn-lt"/>
                <a:ea typeface="+mn-ea"/>
                <a:cs typeface="+mn-cs"/>
                <a:sym typeface="Helvetica"/>
              </a:defRPr>
            </a:pPr>
            <a:r>
              <a:rPr dirty="0"/>
              <a:t>FUNDS TRANSFER ADVISORY</a:t>
            </a:r>
          </a:p>
        </p:txBody>
      </p:sp>
      <p:sp>
        <p:nvSpPr>
          <p:cNvPr id="453" name="This form lets you know that a real estate broker can represent only a seller, only a buyer or both buyer and seller in the same transaction.…"/>
          <p:cNvSpPr txBox="1"/>
          <p:nvPr/>
        </p:nvSpPr>
        <p:spPr>
          <a:xfrm>
            <a:off x="1016000" y="3130718"/>
            <a:ext cx="7224287" cy="2372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457200" indent="-228600">
              <a:lnSpc>
                <a:spcPct val="110000"/>
              </a:lnSpc>
              <a:spcBef>
                <a:spcPts val="1000"/>
              </a:spcBef>
              <a:buSzPct val="100000"/>
              <a:buFont typeface="Arial"/>
              <a:buChar char="•"/>
              <a:defRPr sz="1700">
                <a:solidFill>
                  <a:srgbClr val="44546A"/>
                </a:solidFill>
                <a:latin typeface="+mn-lt"/>
                <a:ea typeface="+mn-ea"/>
                <a:cs typeface="+mn-cs"/>
                <a:sym typeface="Helvetica"/>
              </a:defRPr>
            </a:lvl1pPr>
          </a:lstStyle>
          <a:p>
            <a:r>
              <a:rPr dirty="0">
                <a:solidFill>
                  <a:schemeClr val="tx1"/>
                </a:solidFill>
              </a:rPr>
              <a:t>Modern criminals have found ways to interfere with modern ways of transferring money. Whether a deposit, down payment or sale proceeds are transferred from one account to another via some kind of electronic method, such as a wire transfer, hackers have the ability to intercept messages about that transfer and steal the funds. This form advises both buyer and seller of the risks, some ways to minimize the risk, and what to do in case a theft of money being transferred has in fact occurred.</a:t>
            </a:r>
          </a:p>
        </p:txBody>
      </p:sp>
      <p:pic>
        <p:nvPicPr>
          <p:cNvPr id="455" name="lock.png" descr="lock.png"/>
          <p:cNvPicPr>
            <a:picLocks noChangeAspect="1"/>
          </p:cNvPicPr>
          <p:nvPr/>
        </p:nvPicPr>
        <p:blipFill>
          <a:blip r:embed="rId2"/>
          <a:stretch>
            <a:fillRect/>
          </a:stretch>
        </p:blipFill>
        <p:spPr>
          <a:xfrm>
            <a:off x="9373234" y="3237919"/>
            <a:ext cx="1489338" cy="2076562"/>
          </a:xfrm>
          <a:prstGeom prst="rect">
            <a:avLst/>
          </a:prstGeom>
          <a:ln w="12700">
            <a:miter lim="400000"/>
          </a:ln>
        </p:spPr>
      </p:pic>
      <p:sp>
        <p:nvSpPr>
          <p:cNvPr id="7" name="TextBox 14">
            <a:extLst>
              <a:ext uri="{FF2B5EF4-FFF2-40B4-BE49-F238E27FC236}">
                <a16:creationId xmlns:a16="http://schemas.microsoft.com/office/drawing/2014/main" id="{277CE109-CD99-4032-99FB-55D822D2F12E}"/>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458" name="TextBox 14"/>
          <p:cNvSpPr txBox="1"/>
          <p:nvPr/>
        </p:nvSpPr>
        <p:spPr>
          <a:xfrm>
            <a:off x="698500" y="828138"/>
            <a:ext cx="10790826"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rPr dirty="0"/>
              <a:t>RPA TITLE</a:t>
            </a:r>
          </a:p>
        </p:txBody>
      </p:sp>
      <p:sp>
        <p:nvSpPr>
          <p:cNvPr id="459" name="This form lets you know that a real estate broker can represent only a seller, only a buyer or both buyer and seller in the same transaction.…"/>
          <p:cNvSpPr txBox="1"/>
          <p:nvPr/>
        </p:nvSpPr>
        <p:spPr>
          <a:xfrm>
            <a:off x="1016000" y="4163710"/>
            <a:ext cx="6686251" cy="87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228600">
              <a:spcBef>
                <a:spcPts val="1000"/>
              </a:spcBef>
              <a:buSzPct val="100000"/>
              <a:buFont typeface="Arial"/>
              <a:buChar char="•"/>
              <a:defRPr sz="1700" b="1">
                <a:solidFill>
                  <a:srgbClr val="44546A"/>
                </a:solidFill>
                <a:latin typeface="+mn-lt"/>
                <a:ea typeface="+mn-ea"/>
                <a:cs typeface="+mn-cs"/>
                <a:sym typeface="Helvetica"/>
              </a:defRPr>
            </a:pPr>
            <a:r>
              <a:rPr dirty="0">
                <a:solidFill>
                  <a:schemeClr val="tx1"/>
                </a:solidFill>
              </a:rPr>
              <a:t>Title</a:t>
            </a:r>
            <a:r>
              <a:rPr b="0" dirty="0">
                <a:solidFill>
                  <a:schemeClr val="tx1"/>
                </a:solidFill>
              </a:rPr>
              <a:t>. This form is used by a buyer to make an offer on a seller’s property. Once accepted by the seller, the form creates a binding agreement. It can be used anywhere in California.</a:t>
            </a:r>
          </a:p>
        </p:txBody>
      </p:sp>
      <p:pic>
        <p:nvPicPr>
          <p:cNvPr id="464" name="california.png" descr="california.png"/>
          <p:cNvPicPr>
            <a:picLocks noChangeAspect="1"/>
          </p:cNvPicPr>
          <p:nvPr/>
        </p:nvPicPr>
        <p:blipFill>
          <a:blip r:embed="rId2"/>
          <a:stretch>
            <a:fillRect/>
          </a:stretch>
        </p:blipFill>
        <p:spPr>
          <a:xfrm>
            <a:off x="8592825" y="3544837"/>
            <a:ext cx="2486258" cy="1715519"/>
          </a:xfrm>
          <a:prstGeom prst="rect">
            <a:avLst/>
          </a:prstGeom>
          <a:ln w="12700">
            <a:miter lim="400000"/>
          </a:ln>
        </p:spPr>
      </p:pic>
      <p:sp>
        <p:nvSpPr>
          <p:cNvPr id="11" name="TextBox 14">
            <a:extLst>
              <a:ext uri="{FF2B5EF4-FFF2-40B4-BE49-F238E27FC236}">
                <a16:creationId xmlns:a16="http://schemas.microsoft.com/office/drawing/2014/main" id="{371F0FBB-1D0E-48D1-8308-E35FBFEF7CC3}"/>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pic>
        <p:nvPicPr>
          <p:cNvPr id="2" name="Picture 1">
            <a:extLst>
              <a:ext uri="{FF2B5EF4-FFF2-40B4-BE49-F238E27FC236}">
                <a16:creationId xmlns:a16="http://schemas.microsoft.com/office/drawing/2014/main" id="{575874FA-B869-4C77-A2A0-70040D2C16AE}"/>
              </a:ext>
            </a:extLst>
          </p:cNvPr>
          <p:cNvPicPr>
            <a:picLocks noChangeAspect="1"/>
          </p:cNvPicPr>
          <p:nvPr/>
        </p:nvPicPr>
        <p:blipFill>
          <a:blip r:embed="rId13"/>
          <a:stretch>
            <a:fillRect/>
          </a:stretch>
        </p:blipFill>
        <p:spPr>
          <a:xfrm>
            <a:off x="1117599" y="2365613"/>
            <a:ext cx="3759199" cy="911590"/>
          </a:xfrm>
          <a:prstGeom prst="rect">
            <a:avLst/>
          </a:prstGeom>
          <a:ln w="38100">
            <a:solidFill>
              <a:schemeClr val="tx1"/>
            </a:solidFill>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468" name="TextBox 14"/>
          <p:cNvSpPr txBox="1"/>
          <p:nvPr/>
        </p:nvSpPr>
        <p:spPr>
          <a:xfrm>
            <a:off x="698500" y="828138"/>
            <a:ext cx="10790826"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DATE PREPARED</a:t>
            </a:r>
          </a:p>
        </p:txBody>
      </p:sp>
      <p:sp>
        <p:nvSpPr>
          <p:cNvPr id="469" name="This form lets you know that a real estate broker can represent only a seller, only a buyer or both buyer and seller in the same transaction.…"/>
          <p:cNvSpPr txBox="1"/>
          <p:nvPr/>
        </p:nvSpPr>
        <p:spPr>
          <a:xfrm>
            <a:off x="1016000" y="3314648"/>
            <a:ext cx="7632256" cy="223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228600">
              <a:lnSpc>
                <a:spcPct val="90000"/>
              </a:lnSpc>
              <a:spcBef>
                <a:spcPts val="1000"/>
              </a:spcBef>
              <a:buSzPct val="100000"/>
              <a:buFont typeface="Arial"/>
              <a:buChar char="•"/>
              <a:defRPr sz="1700" b="1">
                <a:solidFill>
                  <a:srgbClr val="44546A"/>
                </a:solidFill>
                <a:latin typeface="+mn-lt"/>
                <a:ea typeface="+mn-ea"/>
                <a:cs typeface="+mn-cs"/>
                <a:sym typeface="Helvetica"/>
              </a:defRPr>
            </a:pPr>
            <a:r>
              <a:rPr dirty="0">
                <a:solidFill>
                  <a:schemeClr val="tx1"/>
                </a:solidFill>
              </a:rPr>
              <a:t>Date Prepared</a:t>
            </a:r>
            <a:r>
              <a:rPr b="0" dirty="0">
                <a:solidFill>
                  <a:schemeClr val="tx1"/>
                </a:solidFill>
              </a:rPr>
              <a:t>. This blank line should be filled in with the date that a real estate agent prepares the offer for the buyer’s signature, not the date the buyer (or seller) actually signs.</a:t>
            </a:r>
          </a:p>
          <a:p>
            <a:pPr marL="4572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The purpose of this line is to be able to easily reference this document, as opposed to any other offers received, in any counter offers, addenda or other relevant documents.</a:t>
            </a:r>
          </a:p>
          <a:p>
            <a:pPr marL="4572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dirty="0">
                <a:solidFill>
                  <a:schemeClr val="tx1"/>
                </a:solidFill>
              </a:rPr>
              <a:t>Other paragraphs identify when an offer has been accepted and the parties have formed a binding contract (paragraphs </a:t>
            </a:r>
            <a:r>
              <a:rPr dirty="0">
                <a:solidFill>
                  <a:schemeClr val="tx1"/>
                </a:solidFill>
                <a:uFill>
                  <a:solidFill>
                    <a:srgbClr val="0000FF"/>
                  </a:solidFill>
                </a:uFill>
              </a:rPr>
              <a:t>30.A</a:t>
            </a:r>
            <a:r>
              <a:rPr dirty="0">
                <a:solidFill>
                  <a:schemeClr val="tx1"/>
                </a:solidFill>
              </a:rPr>
              <a:t>. and </a:t>
            </a:r>
            <a:r>
              <a:rPr dirty="0">
                <a:solidFill>
                  <a:schemeClr val="tx1"/>
                </a:solidFill>
                <a:uFill>
                  <a:solidFill>
                    <a:srgbClr val="0000FF"/>
                  </a:solidFill>
                </a:uFill>
              </a:rPr>
              <a:t>32</a:t>
            </a:r>
            <a:r>
              <a:rPr dirty="0">
                <a:solidFill>
                  <a:schemeClr val="tx1"/>
                </a:solidFill>
              </a:rPr>
              <a:t>).</a:t>
            </a:r>
          </a:p>
        </p:txBody>
      </p:sp>
      <p:pic>
        <p:nvPicPr>
          <p:cNvPr id="473" name="Screen Shot 2018-06-12 at 9.02.35 PM.png" descr="Screen Shot 2018-06-12 at 9.02.35 PM.png"/>
          <p:cNvPicPr>
            <a:picLocks noChangeAspect="1"/>
          </p:cNvPicPr>
          <p:nvPr/>
        </p:nvPicPr>
        <p:blipFill>
          <a:blip r:embed="rId2"/>
          <a:srcRect t="8915" b="8915"/>
          <a:stretch>
            <a:fillRect/>
          </a:stretch>
        </p:blipFill>
        <p:spPr>
          <a:xfrm>
            <a:off x="762000" y="2357396"/>
            <a:ext cx="5169600" cy="390112"/>
          </a:xfrm>
          <a:prstGeom prst="rect">
            <a:avLst/>
          </a:prstGeom>
          <a:ln w="38100">
            <a:solidFill>
              <a:schemeClr val="tx1"/>
            </a:solidFill>
            <a:miter lim="400000"/>
          </a:ln>
        </p:spPr>
      </p:pic>
      <p:sp>
        <p:nvSpPr>
          <p:cNvPr id="10" name="TextBox 14">
            <a:extLst>
              <a:ext uri="{FF2B5EF4-FFF2-40B4-BE49-F238E27FC236}">
                <a16:creationId xmlns:a16="http://schemas.microsoft.com/office/drawing/2014/main" id="{E8ACA8CC-A9A9-4E57-984C-6CED28EEDFA9}"/>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476" name="TextBox 15"/>
          <p:cNvSpPr txBox="1"/>
          <p:nvPr/>
        </p:nvSpPr>
        <p:spPr>
          <a:xfrm>
            <a:off x="1016000" y="3373072"/>
            <a:ext cx="7667753" cy="2262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latin typeface="+mn-lt"/>
                <a:ea typeface="+mn-ea"/>
                <a:cs typeface="+mn-cs"/>
                <a:sym typeface="Helvetica"/>
              </a:defRPr>
            </a:pPr>
            <a:r>
              <a:rPr dirty="0">
                <a:solidFill>
                  <a:schemeClr val="tx1"/>
                </a:solidFill>
              </a:rPr>
              <a:t>1.A. </a:t>
            </a:r>
            <a:r>
              <a:rPr b="0" dirty="0">
                <a:solidFill>
                  <a:schemeClr val="tx1"/>
                </a:solidFill>
              </a:rPr>
              <a:t>All buyers should be listed here.  If there is not room, use an addendum.  If the buyer is a corporation, LLC, or trust, enter the entity or trust name here.  When you get to the </a:t>
            </a:r>
            <a:r>
              <a:rPr b="0" dirty="0">
                <a:solidFill>
                  <a:schemeClr val="tx1"/>
                </a:solidFill>
                <a:uFill>
                  <a:solidFill>
                    <a:srgbClr val="0000FF"/>
                  </a:solidFill>
                </a:uFill>
              </a:rPr>
              <a:t>signature page</a:t>
            </a:r>
            <a:r>
              <a:rPr dirty="0">
                <a:solidFill>
                  <a:schemeClr val="tx1"/>
                </a:solidFill>
              </a:rPr>
              <a:t> </a:t>
            </a:r>
            <a:r>
              <a:rPr b="0" dirty="0">
                <a:solidFill>
                  <a:schemeClr val="tx1"/>
                </a:solidFill>
              </a:rPr>
              <a:t>make sure to check the box to add the form RCSD so everyone knows who will actually sign on behalf of the entity or trust.</a:t>
            </a:r>
          </a:p>
          <a:p>
            <a:pPr marL="285750" indent="-285750">
              <a:spcBef>
                <a:spcPts val="600"/>
              </a:spcBef>
              <a:buClr>
                <a:srgbClr val="000000"/>
              </a:buClr>
              <a:buSzPct val="100000"/>
              <a:buFont typeface="Arial"/>
              <a:buChar char="•"/>
              <a:defRPr sz="1700" b="1">
                <a:latin typeface="+mn-lt"/>
                <a:ea typeface="+mn-ea"/>
                <a:cs typeface="+mn-cs"/>
                <a:sym typeface="Helvetica"/>
              </a:defRPr>
            </a:pPr>
            <a:r>
              <a:rPr dirty="0">
                <a:solidFill>
                  <a:schemeClr val="tx1"/>
                </a:solidFill>
              </a:rPr>
              <a:t>1.A. </a:t>
            </a:r>
            <a:r>
              <a:rPr b="0" dirty="0">
                <a:solidFill>
                  <a:schemeClr val="tx1"/>
                </a:solidFill>
              </a:rPr>
              <a:t>Make sure all buyers listed here are also listed on the signature page.  If there are more than two buyers, use an Additional Signature Addendum form for the others.  </a:t>
            </a:r>
          </a:p>
        </p:txBody>
      </p:sp>
      <p:pic>
        <p:nvPicPr>
          <p:cNvPr id="481" name="Picture 6" descr="Picture 6"/>
          <p:cNvPicPr>
            <a:picLocks noChangeAspect="1"/>
          </p:cNvPicPr>
          <p:nvPr/>
        </p:nvPicPr>
        <p:blipFill>
          <a:blip r:embed="rId2"/>
          <a:stretch>
            <a:fillRect/>
          </a:stretch>
        </p:blipFill>
        <p:spPr>
          <a:xfrm>
            <a:off x="83270" y="2449451"/>
            <a:ext cx="8929842" cy="156869"/>
          </a:xfrm>
          <a:prstGeom prst="rect">
            <a:avLst/>
          </a:prstGeom>
          <a:ln w="38100">
            <a:solidFill>
              <a:schemeClr val="tx1"/>
            </a:solidFill>
            <a:miter lim="400000"/>
          </a:ln>
        </p:spPr>
      </p:pic>
      <p:pic>
        <p:nvPicPr>
          <p:cNvPr id="482" name="jigsaws.png" descr="jigsaws.png"/>
          <p:cNvPicPr>
            <a:picLocks noChangeAspect="1"/>
          </p:cNvPicPr>
          <p:nvPr/>
        </p:nvPicPr>
        <p:blipFill>
          <a:blip r:embed="rId3"/>
          <a:stretch>
            <a:fillRect/>
          </a:stretch>
        </p:blipFill>
        <p:spPr>
          <a:xfrm rot="816619">
            <a:off x="9524093" y="3606779"/>
            <a:ext cx="1760967" cy="1760967"/>
          </a:xfrm>
          <a:prstGeom prst="rect">
            <a:avLst/>
          </a:prstGeom>
          <a:ln w="12700">
            <a:miter lim="400000"/>
          </a:ln>
        </p:spPr>
      </p:pic>
      <p:sp>
        <p:nvSpPr>
          <p:cNvPr id="483" name="TextBox 14"/>
          <p:cNvSpPr txBox="1"/>
          <p:nvPr/>
        </p:nvSpPr>
        <p:spPr>
          <a:xfrm>
            <a:off x="698500" y="1143000"/>
            <a:ext cx="10790826"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OFFER</a:t>
            </a:r>
          </a:p>
        </p:txBody>
      </p:sp>
      <p:sp>
        <p:nvSpPr>
          <p:cNvPr id="48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1.a.</a:t>
            </a:r>
          </a:p>
        </p:txBody>
      </p:sp>
      <p:sp>
        <p:nvSpPr>
          <p:cNvPr id="12" name="TextBox 14">
            <a:extLst>
              <a:ext uri="{FF2B5EF4-FFF2-40B4-BE49-F238E27FC236}">
                <a16:creationId xmlns:a16="http://schemas.microsoft.com/office/drawing/2014/main" id="{A2D96E01-3CF0-42E3-B736-8E0F0CEA47CD}"/>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487" name="TextBox 15"/>
          <p:cNvSpPr txBox="1"/>
          <p:nvPr/>
        </p:nvSpPr>
        <p:spPr>
          <a:xfrm>
            <a:off x="1019556" y="3672189"/>
            <a:ext cx="8162340"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1.B.</a:t>
            </a:r>
            <a:r>
              <a:rPr b="0" dirty="0">
                <a:solidFill>
                  <a:schemeClr val="tx1"/>
                </a:solidFill>
              </a:rPr>
              <a:t> This identifies the property by address and legally recorded document.</a:t>
            </a:r>
          </a:p>
          <a:p>
            <a:pPr marL="285750" indent="-285750">
              <a:spcBef>
                <a:spcPts val="600"/>
              </a:spcBef>
              <a:buClr>
                <a:srgbClr val="44546A"/>
              </a:buClr>
              <a:buSzPct val="100000"/>
              <a:buFont typeface="Arial"/>
              <a:buChar char="•"/>
              <a:defRPr sz="1700" b="1">
                <a:solidFill>
                  <a:srgbClr val="44546A"/>
                </a:solidFill>
                <a:latin typeface="+mn-lt"/>
                <a:ea typeface="+mn-ea"/>
                <a:cs typeface="+mn-cs"/>
                <a:sym typeface="Helvetica"/>
              </a:defRPr>
            </a:pPr>
            <a:r>
              <a:rPr dirty="0">
                <a:solidFill>
                  <a:schemeClr val="tx1"/>
                </a:solidFill>
              </a:rPr>
              <a:t>1.C. </a:t>
            </a:r>
            <a:r>
              <a:rPr b="0" dirty="0">
                <a:solidFill>
                  <a:schemeClr val="tx1"/>
                </a:solidFill>
              </a:rPr>
              <a:t>The price here should match the price in </a:t>
            </a:r>
            <a:r>
              <a:rPr b="0" dirty="0">
                <a:solidFill>
                  <a:schemeClr val="tx1"/>
                </a:solidFill>
                <a:uFill>
                  <a:solidFill>
                    <a:srgbClr val="0000FF"/>
                  </a:solidFill>
                </a:uFill>
              </a:rPr>
              <a:t>3.G</a:t>
            </a:r>
            <a:r>
              <a:rPr b="0" dirty="0">
                <a:solidFill>
                  <a:schemeClr val="tx1"/>
                </a:solidFill>
              </a:rPr>
              <a:t>. Buyer may have other costs such as escrow or title fees. Seller may use the price to pay off loans, and broker, title and escrow fees. </a:t>
            </a:r>
          </a:p>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1.D.</a:t>
            </a:r>
            <a:r>
              <a:rPr b="0" dirty="0">
                <a:solidFill>
                  <a:schemeClr val="tx1"/>
                </a:solidFill>
              </a:rPr>
              <a:t> Close of escrow date is not just aspirational, it is contractual. If one party is not able to close escrow on time, the other party may have a </a:t>
            </a:r>
            <a:r>
              <a:rPr b="0" dirty="0">
                <a:solidFill>
                  <a:schemeClr val="tx1"/>
                </a:solidFill>
                <a:uFill>
                  <a:solidFill>
                    <a:srgbClr val="0000FF"/>
                  </a:solidFill>
                </a:uFill>
              </a:rPr>
              <a:t>right to cancel</a:t>
            </a:r>
            <a:r>
              <a:rPr b="0" dirty="0">
                <a:solidFill>
                  <a:schemeClr val="tx1"/>
                </a:solidFill>
              </a:rPr>
              <a:t>.</a:t>
            </a:r>
          </a:p>
        </p:txBody>
      </p:sp>
      <p:sp>
        <p:nvSpPr>
          <p:cNvPr id="492" name="Rectangle 2"/>
          <p:cNvSpPr txBox="1"/>
          <p:nvPr/>
        </p:nvSpPr>
        <p:spPr>
          <a:xfrm>
            <a:off x="732670" y="411761"/>
            <a:ext cx="3089577" cy="3708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a:solidFill>
                  <a:srgbClr val="FFFFFF"/>
                </a:solidFill>
                <a:latin typeface="+mn-lt"/>
                <a:ea typeface="+mn-ea"/>
                <a:cs typeface="+mn-cs"/>
                <a:sym typeface="Helvetica"/>
              </a:defRPr>
            </a:lvl1pPr>
          </a:lstStyle>
          <a:p>
            <a:r>
              <a:rPr dirty="0"/>
              <a:t>PARAGRAPH 1.B.,C. &amp; D.</a:t>
            </a:r>
          </a:p>
        </p:txBody>
      </p:sp>
      <p:pic>
        <p:nvPicPr>
          <p:cNvPr id="493" name="Screen Shot 2018-07-01 at 11.51.19 AM.png" descr="Screen Shot 2018-07-01 at 11.51.19 AM.png"/>
          <p:cNvPicPr>
            <a:picLocks noChangeAspect="1"/>
          </p:cNvPicPr>
          <p:nvPr/>
        </p:nvPicPr>
        <p:blipFill>
          <a:blip r:embed="rId2"/>
          <a:srcRect t="3154" b="18513"/>
          <a:stretch>
            <a:fillRect/>
          </a:stretch>
        </p:blipFill>
        <p:spPr>
          <a:xfrm>
            <a:off x="762000" y="2279127"/>
            <a:ext cx="7523237" cy="694626"/>
          </a:xfrm>
          <a:prstGeom prst="rect">
            <a:avLst/>
          </a:prstGeom>
          <a:ln w="38100">
            <a:solidFill>
              <a:schemeClr val="tx1"/>
            </a:solidFill>
            <a:miter lim="400000"/>
          </a:ln>
        </p:spPr>
      </p:pic>
      <p:sp>
        <p:nvSpPr>
          <p:cNvPr id="494" name="TextBox 14"/>
          <p:cNvSpPr txBox="1"/>
          <p:nvPr/>
        </p:nvSpPr>
        <p:spPr>
          <a:xfrm>
            <a:off x="698500" y="1143000"/>
            <a:ext cx="10790826"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OFFER</a:t>
            </a:r>
          </a:p>
        </p:txBody>
      </p:sp>
      <p:sp>
        <p:nvSpPr>
          <p:cNvPr id="11" name="TextBox 14">
            <a:extLst>
              <a:ext uri="{FF2B5EF4-FFF2-40B4-BE49-F238E27FC236}">
                <a16:creationId xmlns:a16="http://schemas.microsoft.com/office/drawing/2014/main" id="{26ABBF0E-26BC-42F3-984F-DC003A17B0C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497" name="TextBox 15"/>
          <p:cNvSpPr txBox="1"/>
          <p:nvPr/>
        </p:nvSpPr>
        <p:spPr>
          <a:xfrm>
            <a:off x="1015999" y="3304273"/>
            <a:ext cx="8778562" cy="2492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2.A. </a:t>
            </a:r>
            <a:r>
              <a:rPr b="0" dirty="0">
                <a:solidFill>
                  <a:schemeClr val="tx1"/>
                </a:solidFill>
              </a:rPr>
              <a:t>All buyers and sellers should have received the form on screens </a:t>
            </a:r>
            <a:r>
              <a:rPr b="0" dirty="0">
                <a:solidFill>
                  <a:schemeClr val="tx1"/>
                </a:solidFill>
                <a:uFill>
                  <a:solidFill>
                    <a:srgbClr val="0000FF"/>
                  </a:solidFill>
                </a:uFill>
              </a:rPr>
              <a:t>3</a:t>
            </a:r>
            <a:r>
              <a:rPr b="0" dirty="0">
                <a:solidFill>
                  <a:schemeClr val="tx1"/>
                </a:solidFill>
              </a:rPr>
              <a:t> and </a:t>
            </a:r>
            <a:r>
              <a:rPr b="0" dirty="0">
                <a:solidFill>
                  <a:schemeClr val="tx1"/>
                </a:solidFill>
                <a:uFill>
                  <a:solidFill>
                    <a:srgbClr val="0000FF"/>
                  </a:solidFill>
                </a:uFill>
              </a:rPr>
              <a:t>4</a:t>
            </a:r>
            <a:r>
              <a:rPr dirty="0">
                <a:solidFill>
                  <a:schemeClr val="tx1"/>
                </a:solidFill>
              </a:rPr>
              <a:t>.</a:t>
            </a:r>
          </a:p>
          <a:p>
            <a:pPr marL="28575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dirty="0">
                <a:solidFill>
                  <a:schemeClr val="tx1"/>
                </a:solidFill>
              </a:rPr>
              <a:t>This form lets you know that a real estate broker can represent only a seller, only a buyer or both buyer and seller in the same transaction.</a:t>
            </a:r>
            <a:endParaRPr b="1" dirty="0">
              <a:solidFill>
                <a:schemeClr val="tx1"/>
              </a:solidFill>
            </a:endParaRPr>
          </a:p>
          <a:p>
            <a:pPr marL="28575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dirty="0">
                <a:solidFill>
                  <a:schemeClr val="tx1"/>
                </a:solidFill>
              </a:rPr>
              <a:t>This form does not tell you specifically who the broker represents; that information comes later in the purchase agreement (</a:t>
            </a:r>
            <a:r>
              <a:rPr dirty="0">
                <a:solidFill>
                  <a:schemeClr val="tx1"/>
                </a:solidFill>
                <a:uFill>
                  <a:solidFill>
                    <a:srgbClr val="0000FF"/>
                  </a:solidFill>
                </a:uFill>
              </a:rPr>
              <a:t>paragraph</a:t>
            </a:r>
            <a:r>
              <a:rPr dirty="0">
                <a:solidFill>
                  <a:schemeClr val="tx1"/>
                </a:solidFill>
              </a:rPr>
              <a:t> </a:t>
            </a:r>
            <a:r>
              <a:rPr dirty="0">
                <a:solidFill>
                  <a:schemeClr val="tx1"/>
                </a:solidFill>
                <a:uFill>
                  <a:solidFill>
                    <a:srgbClr val="0000FF"/>
                  </a:solidFill>
                </a:uFill>
              </a:rPr>
              <a:t>2B</a:t>
            </a:r>
            <a:r>
              <a:rPr dirty="0">
                <a:solidFill>
                  <a:schemeClr val="tx1"/>
                </a:solidFill>
              </a:rPr>
              <a:t>).</a:t>
            </a:r>
            <a:endParaRPr b="1" dirty="0">
              <a:solidFill>
                <a:schemeClr val="tx1"/>
              </a:solidFill>
            </a:endParaRPr>
          </a:p>
          <a:p>
            <a:pPr marL="28575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dirty="0">
                <a:solidFill>
                  <a:schemeClr val="tx1"/>
                </a:solidFill>
              </a:rPr>
              <a:t>The back or second page of the form is simply a reprint of the entire law.</a:t>
            </a:r>
            <a:endParaRPr b="1" dirty="0">
              <a:solidFill>
                <a:schemeClr val="tx1"/>
              </a:solidFill>
            </a:endParaRPr>
          </a:p>
          <a:p>
            <a:pPr marL="28575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dirty="0">
                <a:solidFill>
                  <a:schemeClr val="tx1"/>
                </a:solidFill>
              </a:rPr>
              <a:t>No matter who the broker represents, the broker through its agents must treat all parties honestly and fairly.</a:t>
            </a:r>
          </a:p>
        </p:txBody>
      </p:sp>
      <p:pic>
        <p:nvPicPr>
          <p:cNvPr id="502" name="Screen Shot 2018-05-22 at 8.22.00 PM.png" descr="Screen Shot 2018-05-22 at 8.22.00 PM.png"/>
          <p:cNvPicPr>
            <a:picLocks noChangeAspect="1"/>
          </p:cNvPicPr>
          <p:nvPr/>
        </p:nvPicPr>
        <p:blipFill>
          <a:blip r:embed="rId2"/>
          <a:stretch>
            <a:fillRect/>
          </a:stretch>
        </p:blipFill>
        <p:spPr>
          <a:xfrm>
            <a:off x="762000" y="2369440"/>
            <a:ext cx="9004300" cy="419103"/>
          </a:xfrm>
          <a:prstGeom prst="rect">
            <a:avLst/>
          </a:prstGeom>
          <a:ln w="38100">
            <a:solidFill>
              <a:schemeClr val="tx1"/>
            </a:solidFill>
            <a:miter lim="400000"/>
          </a:ln>
        </p:spPr>
      </p:pic>
      <p:sp>
        <p:nvSpPr>
          <p:cNvPr id="503"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AGENCY;</a:t>
            </a:r>
            <a:r>
              <a:rPr>
                <a:solidFill>
                  <a:srgbClr val="FFFFFF"/>
                </a:solidFill>
              </a:rPr>
              <a:t> </a:t>
            </a:r>
          </a:p>
          <a:p>
            <a:pPr>
              <a:lnSpc>
                <a:spcPct val="80000"/>
              </a:lnSpc>
              <a:defRPr sz="4000" b="1" cap="all">
                <a:solidFill>
                  <a:srgbClr val="FFFFFF"/>
                </a:solidFill>
                <a:latin typeface="+mn-lt"/>
                <a:ea typeface="+mn-ea"/>
                <a:cs typeface="+mn-cs"/>
                <a:sym typeface="Helvetica"/>
              </a:defRPr>
            </a:pPr>
            <a:r>
              <a:t>DISCLOSURE</a:t>
            </a:r>
          </a:p>
        </p:txBody>
      </p:sp>
      <p:sp>
        <p:nvSpPr>
          <p:cNvPr id="50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2.a.</a:t>
            </a:r>
          </a:p>
        </p:txBody>
      </p:sp>
      <p:sp>
        <p:nvSpPr>
          <p:cNvPr id="11" name="TextBox 14">
            <a:extLst>
              <a:ext uri="{FF2B5EF4-FFF2-40B4-BE49-F238E27FC236}">
                <a16:creationId xmlns:a16="http://schemas.microsoft.com/office/drawing/2014/main" id="{42CA8D58-F28B-453F-A80A-514D7B684466}"/>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507" name="TextBox 15"/>
          <p:cNvSpPr txBox="1"/>
          <p:nvPr/>
        </p:nvSpPr>
        <p:spPr>
          <a:xfrm>
            <a:off x="1016000" y="4129004"/>
            <a:ext cx="5705481" cy="1923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2.B. </a:t>
            </a:r>
            <a:r>
              <a:rPr b="0" dirty="0">
                <a:solidFill>
                  <a:schemeClr val="tx1"/>
                </a:solidFill>
              </a:rPr>
              <a:t>Here is where the brokers </a:t>
            </a:r>
            <a:r>
              <a:rPr lang="en-US" b="0" dirty="0">
                <a:solidFill>
                  <a:schemeClr val="tx1"/>
                </a:solidFill>
              </a:rPr>
              <a:t>and individual real estate agents </a:t>
            </a:r>
            <a:r>
              <a:rPr b="0" dirty="0">
                <a:solidFill>
                  <a:schemeClr val="tx1"/>
                </a:solidFill>
              </a:rPr>
              <a:t>declare who they are representing; it could be seller only; buyer only or both. </a:t>
            </a:r>
            <a:r>
              <a:rPr lang="en-US" b="0" dirty="0">
                <a:solidFill>
                  <a:schemeClr val="tx1"/>
                </a:solidFill>
              </a:rPr>
              <a:t>Even if you are working with a specific agent only, if the brokerage company represents both buyer and seller, so does “your” agent. </a:t>
            </a:r>
            <a:r>
              <a:rPr b="0" dirty="0">
                <a:solidFill>
                  <a:schemeClr val="tx1"/>
                </a:solidFill>
              </a:rPr>
              <a:t>No matter who has your back, every agent is required to treat all parties honestly and fairly.</a:t>
            </a:r>
          </a:p>
        </p:txBody>
      </p:sp>
      <p:sp>
        <p:nvSpPr>
          <p:cNvPr id="511"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AGENCY;</a:t>
            </a:r>
            <a:r>
              <a:rPr>
                <a:solidFill>
                  <a:srgbClr val="FFFFFF"/>
                </a:solidFill>
              </a:rPr>
              <a:t> </a:t>
            </a:r>
          </a:p>
          <a:p>
            <a:pPr>
              <a:lnSpc>
                <a:spcPct val="80000"/>
              </a:lnSpc>
              <a:defRPr sz="4000" b="1" cap="all">
                <a:solidFill>
                  <a:srgbClr val="FFFFFF"/>
                </a:solidFill>
                <a:latin typeface="+mn-lt"/>
                <a:ea typeface="+mn-ea"/>
                <a:cs typeface="+mn-cs"/>
                <a:sym typeface="Helvetica"/>
              </a:defRPr>
            </a:pPr>
            <a:r>
              <a:t>CONFIRMATION</a:t>
            </a:r>
          </a:p>
        </p:txBody>
      </p:sp>
      <p:sp>
        <p:nvSpPr>
          <p:cNvPr id="51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2.b.</a:t>
            </a:r>
          </a:p>
        </p:txBody>
      </p:sp>
      <p:pic>
        <p:nvPicPr>
          <p:cNvPr id="4" name="Picture 3">
            <a:extLst>
              <a:ext uri="{FF2B5EF4-FFF2-40B4-BE49-F238E27FC236}">
                <a16:creationId xmlns:a16="http://schemas.microsoft.com/office/drawing/2014/main" id="{FA0206E7-9734-4681-B320-A1FB9AE10196}"/>
              </a:ext>
            </a:extLst>
          </p:cNvPr>
          <p:cNvPicPr>
            <a:picLocks noChangeAspect="1"/>
          </p:cNvPicPr>
          <p:nvPr/>
        </p:nvPicPr>
        <p:blipFill>
          <a:blip r:embed="rId2"/>
          <a:stretch>
            <a:fillRect/>
          </a:stretch>
        </p:blipFill>
        <p:spPr>
          <a:xfrm>
            <a:off x="-49884" y="2303245"/>
            <a:ext cx="12192000" cy="1479557"/>
          </a:xfrm>
          <a:prstGeom prst="rect">
            <a:avLst/>
          </a:prstGeom>
          <a:ln w="38100">
            <a:solidFill>
              <a:schemeClr val="tx1"/>
            </a:solidFill>
          </a:ln>
        </p:spPr>
      </p:pic>
      <p:sp>
        <p:nvSpPr>
          <p:cNvPr id="11" name="TextBox 14">
            <a:extLst>
              <a:ext uri="{FF2B5EF4-FFF2-40B4-BE49-F238E27FC236}">
                <a16:creationId xmlns:a16="http://schemas.microsoft.com/office/drawing/2014/main" id="{2F36FC1E-A3D8-4FFC-83D9-6E01E803516A}"/>
              </a:ext>
            </a:extLst>
          </p:cNvPr>
          <p:cNvSpPr txBox="1"/>
          <p:nvPr/>
        </p:nvSpPr>
        <p:spPr>
          <a:xfrm>
            <a:off x="12280" y="6081410"/>
            <a:ext cx="1215155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 action="ppaction://noaction"/>
              </a:rPr>
              <a:t>1</a:t>
            </a:r>
            <a:r>
              <a:rPr lang="fr-FR" dirty="0"/>
              <a:t>. </a:t>
            </a:r>
            <a:r>
              <a:rPr lang="fr-FR" dirty="0">
                <a:hlinkClick r:id="" action="ppaction://noaction"/>
              </a:rPr>
              <a:t>2</a:t>
            </a:r>
            <a:r>
              <a:rPr lang="fr-FR" dirty="0"/>
              <a:t>. </a:t>
            </a:r>
            <a:r>
              <a:rPr lang="fr-FR" dirty="0">
                <a:hlinkClick r:id="rId3" action="ppaction://hlinksldjump"/>
              </a:rPr>
              <a:t>3</a:t>
            </a:r>
            <a:r>
              <a:rPr lang="fr-FR" dirty="0"/>
              <a:t>. </a:t>
            </a:r>
            <a:r>
              <a:rPr lang="fr-FR" dirty="0">
                <a:hlinkClick r:id="" action="ppaction://noaction"/>
              </a:rPr>
              <a:t>4</a:t>
            </a:r>
            <a:r>
              <a:rPr lang="fr-FR" dirty="0"/>
              <a:t>. </a:t>
            </a:r>
            <a:r>
              <a:rPr lang="fr-FR" dirty="0">
                <a:hlinkClick r:id="" action="ppaction://noaction"/>
              </a:rPr>
              <a:t>5</a:t>
            </a:r>
            <a:r>
              <a:rPr lang="fr-FR" dirty="0"/>
              <a:t>. </a:t>
            </a:r>
            <a:r>
              <a:rPr lang="fr-FR" dirty="0">
                <a:hlinkClick r:id="" action="ppaction://noaction"/>
              </a:rPr>
              <a:t>6</a:t>
            </a:r>
            <a:r>
              <a:rPr lang="fr-FR" dirty="0"/>
              <a:t>. </a:t>
            </a:r>
            <a:r>
              <a:rPr lang="fr-FR" dirty="0">
                <a:hlinkClick r:id="" action="ppaction://noaction"/>
              </a:rPr>
              <a:t>7</a:t>
            </a:r>
            <a:r>
              <a:rPr lang="fr-FR" dirty="0"/>
              <a:t>. </a:t>
            </a:r>
            <a:r>
              <a:rPr lang="fr-FR" dirty="0">
                <a:hlinkClick r:id="" action="ppaction://noaction"/>
              </a:rPr>
              <a:t>8</a:t>
            </a:r>
            <a:r>
              <a:rPr lang="fr-FR" dirty="0"/>
              <a:t>. </a:t>
            </a:r>
            <a:r>
              <a:rPr lang="fr-FR" dirty="0">
                <a:hlinkClick r:id="" action="ppaction://noaction"/>
              </a:rPr>
              <a:t>9</a:t>
            </a:r>
            <a:r>
              <a:rPr lang="fr-FR" dirty="0"/>
              <a:t>. </a:t>
            </a:r>
            <a:r>
              <a:rPr lang="fr-FR" dirty="0">
                <a:hlinkClick r:id="" action="ppaction://noaction"/>
              </a:rPr>
              <a:t>10</a:t>
            </a:r>
            <a:r>
              <a:rPr lang="fr-FR" dirty="0"/>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516" name="TextBox 15"/>
          <p:cNvSpPr txBox="1"/>
          <p:nvPr/>
        </p:nvSpPr>
        <p:spPr>
          <a:xfrm>
            <a:off x="1015998" y="3729383"/>
            <a:ext cx="7461240" cy="189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2.C. </a:t>
            </a:r>
            <a:r>
              <a:rPr b="0" dirty="0">
                <a:solidFill>
                  <a:schemeClr val="tx1"/>
                </a:solidFill>
              </a:rPr>
              <a:t>All buyers and sellers should have received the form on screen </a:t>
            </a:r>
            <a:r>
              <a:rPr b="0" dirty="0">
                <a:solidFill>
                  <a:schemeClr val="tx1"/>
                </a:solidFill>
                <a:uFill>
                  <a:solidFill>
                    <a:srgbClr val="0000FF"/>
                  </a:solidFill>
                </a:uFill>
              </a:rPr>
              <a:t>5</a:t>
            </a:r>
            <a:r>
              <a:rPr b="0" dirty="0">
                <a:solidFill>
                  <a:schemeClr val="tx1"/>
                </a:solidFill>
              </a:rPr>
              <a:t>.</a:t>
            </a:r>
          </a:p>
          <a:p>
            <a:pPr marL="28575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dirty="0">
                <a:solidFill>
                  <a:schemeClr val="tx1"/>
                </a:solidFill>
              </a:rPr>
              <a:t>This form lets you know that a real estate broker, through its agents, can represent many buyers or sellers at the same time.</a:t>
            </a:r>
            <a:endParaRPr b="1" dirty="0">
              <a:solidFill>
                <a:schemeClr val="tx1"/>
              </a:solidFill>
            </a:endParaRPr>
          </a:p>
          <a:p>
            <a:pPr marL="28575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dirty="0">
                <a:solidFill>
                  <a:schemeClr val="tx1"/>
                </a:solidFill>
              </a:rPr>
              <a:t>Some of these buyers or sellers may be competing against you.</a:t>
            </a:r>
            <a:endParaRPr b="1" dirty="0">
              <a:solidFill>
                <a:schemeClr val="tx1"/>
              </a:solidFill>
            </a:endParaRPr>
          </a:p>
          <a:p>
            <a:pPr marL="28575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dirty="0">
                <a:solidFill>
                  <a:schemeClr val="tx1"/>
                </a:solidFill>
              </a:rPr>
              <a:t>If you are writing an offer, the seller and seller’s broker may let others know everything about the offer.</a:t>
            </a:r>
          </a:p>
        </p:txBody>
      </p:sp>
      <p:sp>
        <p:nvSpPr>
          <p:cNvPr id="521" name="TextBox 14"/>
          <p:cNvSpPr txBox="1"/>
          <p:nvPr/>
        </p:nvSpPr>
        <p:spPr>
          <a:xfrm>
            <a:off x="700585" y="952500"/>
            <a:ext cx="11441531" cy="1661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70000"/>
              </a:lnSpc>
              <a:defRPr sz="5000" b="1" cap="all">
                <a:solidFill>
                  <a:srgbClr val="2B2027"/>
                </a:solidFill>
                <a:latin typeface="+mn-lt"/>
                <a:ea typeface="+mn-ea"/>
                <a:cs typeface="+mn-cs"/>
                <a:sym typeface="Helvetica"/>
              </a:defRPr>
            </a:pPr>
            <a:r>
              <a:rPr dirty="0"/>
              <a:t>AGENCY; </a:t>
            </a:r>
          </a:p>
          <a:p>
            <a:pPr>
              <a:lnSpc>
                <a:spcPct val="70000"/>
              </a:lnSpc>
              <a:defRPr sz="4000" b="1" cap="all">
                <a:solidFill>
                  <a:srgbClr val="FFFFFF"/>
                </a:solidFill>
                <a:latin typeface="+mn-lt"/>
                <a:ea typeface="+mn-ea"/>
                <a:cs typeface="+mn-cs"/>
                <a:sym typeface="Helvetica"/>
              </a:defRPr>
            </a:pPr>
            <a:r>
              <a:rPr dirty="0"/>
              <a:t>POTENTIALLY competing </a:t>
            </a:r>
          </a:p>
          <a:p>
            <a:pPr>
              <a:lnSpc>
                <a:spcPct val="70000"/>
              </a:lnSpc>
              <a:defRPr sz="4000" b="1" cap="all">
                <a:solidFill>
                  <a:srgbClr val="FFFFFF"/>
                </a:solidFill>
                <a:latin typeface="+mn-lt"/>
                <a:ea typeface="+mn-ea"/>
                <a:cs typeface="+mn-cs"/>
                <a:sym typeface="Helvetica"/>
              </a:defRPr>
            </a:pPr>
            <a:r>
              <a:rPr dirty="0"/>
              <a:t>BUYERS AND SELLERS</a:t>
            </a:r>
          </a:p>
        </p:txBody>
      </p:sp>
      <p:pic>
        <p:nvPicPr>
          <p:cNvPr id="522" name="Screen Shot 2018-05-22 at 8.22.30 PM.png" descr="Screen Shot 2018-05-22 at 8.22.30 PM.png"/>
          <p:cNvPicPr>
            <a:picLocks noChangeAspect="1"/>
          </p:cNvPicPr>
          <p:nvPr/>
        </p:nvPicPr>
        <p:blipFill>
          <a:blip r:embed="rId2"/>
          <a:stretch>
            <a:fillRect/>
          </a:stretch>
        </p:blipFill>
        <p:spPr>
          <a:xfrm>
            <a:off x="765686" y="2650163"/>
            <a:ext cx="8166363" cy="376912"/>
          </a:xfrm>
          <a:prstGeom prst="rect">
            <a:avLst/>
          </a:prstGeom>
          <a:ln w="38100">
            <a:solidFill>
              <a:schemeClr val="tx1"/>
            </a:solidFill>
            <a:miter lim="400000"/>
          </a:ln>
        </p:spPr>
      </p:pic>
      <p:sp>
        <p:nvSpPr>
          <p:cNvPr id="52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2.c.</a:t>
            </a:r>
          </a:p>
        </p:txBody>
      </p:sp>
      <p:sp>
        <p:nvSpPr>
          <p:cNvPr id="11" name="TextBox 14">
            <a:extLst>
              <a:ext uri="{FF2B5EF4-FFF2-40B4-BE49-F238E27FC236}">
                <a16:creationId xmlns:a16="http://schemas.microsoft.com/office/drawing/2014/main" id="{CFB5D6B2-FC85-4B81-BC68-47800C79803B}"/>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526" name="TextBox 15"/>
          <p:cNvSpPr txBox="1"/>
          <p:nvPr/>
        </p:nvSpPr>
        <p:spPr>
          <a:xfrm>
            <a:off x="7396225" y="2615043"/>
            <a:ext cx="4078681" cy="321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3.A. </a:t>
            </a:r>
            <a:r>
              <a:rPr b="0" dirty="0">
                <a:solidFill>
                  <a:schemeClr val="tx1"/>
                </a:solidFill>
              </a:rPr>
              <a:t>(1) This is the amount of money the buyer gives to an escrow to let the seller know the buyer is serious. Most people use </a:t>
            </a:r>
            <a:r>
              <a:rPr b="0" dirty="0">
                <a:solidFill>
                  <a:schemeClr val="tx1"/>
                </a:solidFill>
                <a:uFill>
                  <a:solidFill>
                    <a:srgbClr val="0000FF"/>
                  </a:solidFill>
                </a:uFill>
              </a:rPr>
              <a:t>wire transfer</a:t>
            </a:r>
            <a:r>
              <a:rPr b="0" dirty="0">
                <a:solidFill>
                  <a:schemeClr val="tx1"/>
                </a:solidFill>
              </a:rPr>
              <a:t> rather than cash or check. Before </a:t>
            </a:r>
            <a:r>
              <a:rPr b="0" dirty="0">
                <a:solidFill>
                  <a:schemeClr val="tx1"/>
                </a:solidFill>
                <a:uFill>
                  <a:solidFill>
                    <a:srgbClr val="0000FF"/>
                  </a:solidFill>
                </a:uFill>
              </a:rPr>
              <a:t>wiring funds</a:t>
            </a:r>
            <a:r>
              <a:rPr b="0" dirty="0">
                <a:solidFill>
                  <a:schemeClr val="tx1"/>
                </a:solidFill>
              </a:rPr>
              <a:t>, confirm instructions with the escrow officer.</a:t>
            </a:r>
          </a:p>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3.A. </a:t>
            </a:r>
            <a:r>
              <a:rPr b="0" dirty="0">
                <a:solidFill>
                  <a:schemeClr val="tx1"/>
                </a:solidFill>
              </a:rPr>
              <a:t>(1) A typical deposit is around 3% of the price. But it could be more or less depending on what the buyer and seller each want.</a:t>
            </a:r>
          </a:p>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3.A. </a:t>
            </a:r>
            <a:r>
              <a:rPr b="0" dirty="0">
                <a:solidFill>
                  <a:schemeClr val="tx1"/>
                </a:solidFill>
              </a:rPr>
              <a:t>(2) Sometimes the buyer gives a check to the broker, but this is rare. Usually, the money goes direct from buyer to escrow.</a:t>
            </a:r>
          </a:p>
        </p:txBody>
      </p:sp>
      <p:sp>
        <p:nvSpPr>
          <p:cNvPr id="531" name="Rectangle 2"/>
          <p:cNvSpPr txBox="1"/>
          <p:nvPr/>
        </p:nvSpPr>
        <p:spPr>
          <a:xfrm>
            <a:off x="732670" y="411761"/>
            <a:ext cx="3160704" cy="3708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cap="all">
                <a:solidFill>
                  <a:srgbClr val="FFFFFF"/>
                </a:solidFill>
                <a:latin typeface="+mn-lt"/>
                <a:ea typeface="+mn-ea"/>
                <a:cs typeface="+mn-cs"/>
                <a:sym typeface="Helvetica"/>
              </a:defRPr>
            </a:lvl1pPr>
          </a:lstStyle>
          <a:p>
            <a:r>
              <a:rPr dirty="0"/>
              <a:t>Paragraph 3.A. (1)&amp;(2)</a:t>
            </a:r>
          </a:p>
        </p:txBody>
      </p:sp>
      <p:sp>
        <p:nvSpPr>
          <p:cNvPr id="532"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5000" b="1" cap="all">
                <a:solidFill>
                  <a:srgbClr val="2B2027"/>
                </a:solidFill>
                <a:latin typeface="+mn-lt"/>
                <a:ea typeface="+mn-ea"/>
                <a:cs typeface="+mn-cs"/>
                <a:sym typeface="Helvetica"/>
              </a:defRPr>
            </a:pPr>
            <a:r>
              <a:t>FINANCE TERMS;</a:t>
            </a:r>
          </a:p>
          <a:p>
            <a:pPr>
              <a:lnSpc>
                <a:spcPct val="80000"/>
              </a:lnSpc>
              <a:defRPr sz="4000" b="1" cap="all">
                <a:solidFill>
                  <a:srgbClr val="FFFFFF"/>
                </a:solidFill>
                <a:latin typeface="+mn-lt"/>
                <a:ea typeface="+mn-ea"/>
                <a:cs typeface="+mn-cs"/>
                <a:sym typeface="Helvetica"/>
              </a:defRPr>
            </a:pPr>
            <a:r>
              <a:t>initial DEPOSIT</a:t>
            </a:r>
          </a:p>
        </p:txBody>
      </p:sp>
      <p:pic>
        <p:nvPicPr>
          <p:cNvPr id="533" name="Screen Shot 2018-07-01 at 11.58.02 AM.png" descr="Screen Shot 2018-07-01 at 11.58.02 AM.png"/>
          <p:cNvPicPr>
            <a:picLocks noChangeAspect="1"/>
          </p:cNvPicPr>
          <p:nvPr/>
        </p:nvPicPr>
        <p:blipFill>
          <a:blip r:embed="rId2"/>
          <a:stretch>
            <a:fillRect/>
          </a:stretch>
        </p:blipFill>
        <p:spPr>
          <a:xfrm>
            <a:off x="762000" y="2429131"/>
            <a:ext cx="5804524" cy="1177938"/>
          </a:xfrm>
          <a:prstGeom prst="rect">
            <a:avLst/>
          </a:prstGeom>
          <a:ln w="38100">
            <a:solidFill>
              <a:schemeClr val="tx1"/>
            </a:solidFill>
            <a:miter lim="400000"/>
          </a:ln>
        </p:spPr>
      </p:pic>
      <p:sp>
        <p:nvSpPr>
          <p:cNvPr id="12" name="TextBox 14">
            <a:extLst>
              <a:ext uri="{FF2B5EF4-FFF2-40B4-BE49-F238E27FC236}">
                <a16:creationId xmlns:a16="http://schemas.microsoft.com/office/drawing/2014/main" id="{DA9E13C5-315B-4A25-AE22-B110BAF1F51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E5D761-7F28-4C8F-A092-CEE49A1B8963}"/>
              </a:ext>
            </a:extLst>
          </p:cNvPr>
          <p:cNvSpPr txBox="1"/>
          <p:nvPr/>
        </p:nvSpPr>
        <p:spPr>
          <a:xfrm>
            <a:off x="3519053" y="34211"/>
            <a:ext cx="4359564" cy="6308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dirty="0">
                <a:latin typeface="+mn-lt"/>
              </a:rPr>
              <a:t>GLOSSARY</a:t>
            </a:r>
            <a:endParaRPr kumimoji="0" lang="en-US" sz="3600" b="0" i="0" u="none" strike="noStrike" cap="none" spc="0" normalizeH="0" baseline="0" dirty="0">
              <a:ln>
                <a:noFill/>
              </a:ln>
              <a:solidFill>
                <a:srgbClr val="000000"/>
              </a:solidFill>
              <a:effectLst/>
              <a:uFillTx/>
              <a:latin typeface="+mn-lt"/>
              <a:ea typeface="+mj-ea"/>
              <a:cs typeface="+mj-cs"/>
              <a:sym typeface="Calibri"/>
            </a:endParaRPr>
          </a:p>
        </p:txBody>
      </p:sp>
      <p:graphicFrame>
        <p:nvGraphicFramePr>
          <p:cNvPr id="3" name="Table 3">
            <a:extLst>
              <a:ext uri="{FF2B5EF4-FFF2-40B4-BE49-F238E27FC236}">
                <a16:creationId xmlns:a16="http://schemas.microsoft.com/office/drawing/2014/main" id="{1BBBFD24-6663-463E-B983-3B0935684F44}"/>
              </a:ext>
            </a:extLst>
          </p:cNvPr>
          <p:cNvGraphicFramePr>
            <a:graphicFrameLocks noGrp="1"/>
          </p:cNvGraphicFramePr>
          <p:nvPr>
            <p:extLst>
              <p:ext uri="{D42A27DB-BD31-4B8C-83A1-F6EECF244321}">
                <p14:modId xmlns:p14="http://schemas.microsoft.com/office/powerpoint/2010/main" val="11898099"/>
              </p:ext>
            </p:extLst>
          </p:nvPr>
        </p:nvGraphicFramePr>
        <p:xfrm>
          <a:off x="0" y="878345"/>
          <a:ext cx="5698835" cy="5844540"/>
        </p:xfrm>
        <a:graphic>
          <a:graphicData uri="http://schemas.openxmlformats.org/drawingml/2006/table">
            <a:tbl>
              <a:tblPr firstRow="1" bandRow="1">
                <a:tableStyleId>{5940675A-B579-460E-94D1-54222C63F5DA}</a:tableStyleId>
              </a:tblPr>
              <a:tblGrid>
                <a:gridCol w="1154545">
                  <a:extLst>
                    <a:ext uri="{9D8B030D-6E8A-4147-A177-3AD203B41FA5}">
                      <a16:colId xmlns:a16="http://schemas.microsoft.com/office/drawing/2014/main" val="316466847"/>
                    </a:ext>
                  </a:extLst>
                </a:gridCol>
                <a:gridCol w="4544290">
                  <a:extLst>
                    <a:ext uri="{9D8B030D-6E8A-4147-A177-3AD203B41FA5}">
                      <a16:colId xmlns:a16="http://schemas.microsoft.com/office/drawing/2014/main" val="1682057841"/>
                    </a:ext>
                  </a:extLst>
                </a:gridCol>
              </a:tblGrid>
              <a:tr h="720090">
                <a:tc>
                  <a:txBody>
                    <a:bodyPr/>
                    <a:lstStyle/>
                    <a:p>
                      <a:pPr algn="l"/>
                      <a:r>
                        <a:rPr lang="en-US" sz="1100" b="1" dirty="0">
                          <a:solidFill>
                            <a:schemeClr val="tx1"/>
                          </a:solidFill>
                        </a:rPr>
                        <a:t>“Acceptance”</a:t>
                      </a:r>
                    </a:p>
                  </a:txBody>
                  <a:tcPr>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the time the final offer is accepted in writing by a Party and is delivered to and personally received by the other Party or that Party’s authorized agent in accordance with the terms of this offer or a final counteroffer.</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4124"/>
                  </a:ext>
                </a:extLst>
              </a:tr>
              <a:tr h="720090">
                <a:tc>
                  <a:txBody>
                    <a:bodyPr/>
                    <a:lstStyle/>
                    <a:p>
                      <a:pPr algn="l"/>
                      <a:r>
                        <a:rPr lang="en-US" sz="1100" b="1" dirty="0">
                          <a:solidFill>
                            <a:schemeClr val="tx1"/>
                          </a:solidFill>
                        </a:rPr>
                        <a:t>“Agreement”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this document and any counter offers and any incorporated addenda, collectively forming the binding agreement between the Parties. Addenda are incorporated only when Signed by all Parties.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6961433"/>
                  </a:ext>
                </a:extLst>
              </a:tr>
              <a:tr h="720090">
                <a:tc>
                  <a:txBody>
                    <a:bodyPr/>
                    <a:lstStyle/>
                    <a:p>
                      <a:pPr algn="l"/>
                      <a:r>
                        <a:rPr lang="en-US" sz="1100" b="1" dirty="0">
                          <a:solidFill>
                            <a:schemeClr val="tx1"/>
                          </a:solidFill>
                        </a:rPr>
                        <a:t>“C.A.R. Form”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the most current version of the specific form referenced or another comparable form agreed to by the Parties.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0999666"/>
                  </a:ext>
                </a:extLst>
              </a:tr>
              <a:tr h="720090">
                <a:tc>
                  <a:txBody>
                    <a:bodyPr/>
                    <a:lstStyle/>
                    <a:p>
                      <a:pPr algn="l"/>
                      <a:r>
                        <a:rPr lang="en-US" sz="1100" b="1" dirty="0">
                          <a:solidFill>
                            <a:schemeClr val="tx1"/>
                          </a:solidFill>
                        </a:rPr>
                        <a:t>“Close of Escrow”</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Including “COE”, means the date the grant deed, or other evidence of transfer of title, is recorded.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858305"/>
                  </a:ext>
                </a:extLst>
              </a:tr>
              <a:tr h="720090">
                <a:tc>
                  <a:txBody>
                    <a:bodyPr/>
                    <a:lstStyle/>
                    <a:p>
                      <a:pPr algn="l"/>
                      <a:r>
                        <a:rPr lang="en-US" sz="1100" b="1" dirty="0">
                          <a:solidFill>
                            <a:schemeClr val="tx1"/>
                          </a:solidFill>
                        </a:rPr>
                        <a:t>“Copy”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copy by any means including photocopy, NCR, facsimile and electronic.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7272397"/>
                  </a:ext>
                </a:extLst>
              </a:tr>
              <a:tr h="720090">
                <a:tc>
                  <a:txBody>
                    <a:bodyPr/>
                    <a:lstStyle/>
                    <a:p>
                      <a:pPr algn="l"/>
                      <a:r>
                        <a:rPr lang="en-US" sz="1100" b="1" dirty="0">
                          <a:solidFill>
                            <a:schemeClr val="tx1"/>
                          </a:solidFill>
                        </a:rPr>
                        <a:t>“Days”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calendar days. However, after Acceptance, the last </a:t>
                      </a:r>
                      <a:r>
                        <a:rPr lang="en-US" sz="1100" b="1" dirty="0">
                          <a:solidFill>
                            <a:schemeClr val="tx1"/>
                          </a:solidFill>
                        </a:rPr>
                        <a:t>Day</a:t>
                      </a:r>
                      <a:r>
                        <a:rPr lang="en-US" sz="1100" b="0" dirty="0">
                          <a:solidFill>
                            <a:schemeClr val="tx1"/>
                          </a:solidFill>
                        </a:rPr>
                        <a:t> for performance of any act required by this Agreement (including Close of Escrow) shall not include any Saturday, Sunday, or legal holiday and shall instead be the next Day.</a:t>
                      </a:r>
                      <a:endParaRPr lang="en-US" sz="11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14570"/>
                  </a:ext>
                </a:extLst>
              </a:tr>
              <a:tr h="720090">
                <a:tc>
                  <a:txBody>
                    <a:bodyPr/>
                    <a:lstStyle/>
                    <a:p>
                      <a:pPr algn="l"/>
                      <a:r>
                        <a:rPr lang="en-US" sz="1100" b="1" dirty="0">
                          <a:solidFill>
                            <a:schemeClr val="tx1"/>
                          </a:solidFill>
                        </a:rPr>
                        <a:t>“Days After”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the specified number of calendar days after the occurrence of the event specified, not counting the calendar date on which the specified event occurs and ending at 11:59 PM on the final day.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7160200"/>
                  </a:ext>
                </a:extLst>
              </a:tr>
              <a:tr h="720090">
                <a:tc>
                  <a:txBody>
                    <a:bodyPr/>
                    <a:lstStyle/>
                    <a:p>
                      <a:pPr algn="l"/>
                      <a:r>
                        <a:rPr lang="en-US" sz="1100" b="1" dirty="0">
                          <a:solidFill>
                            <a:schemeClr val="tx1"/>
                          </a:solidFill>
                        </a:rPr>
                        <a:t>“Days Prior”</a:t>
                      </a:r>
                    </a:p>
                  </a:txBody>
                  <a:tcPr>
                    <a:lnT w="12700" cap="flat" cmpd="sng" algn="ctr">
                      <a:solidFill>
                        <a:schemeClr val="tx1"/>
                      </a:solidFill>
                      <a:prstDash val="solid"/>
                      <a:round/>
                      <a:headEnd type="none" w="med" len="med"/>
                      <a:tailEnd type="none" w="med" len="med"/>
                    </a:lnT>
                    <a:noFill/>
                  </a:tcPr>
                </a:tc>
                <a:tc>
                  <a:txBody>
                    <a:bodyPr/>
                    <a:lstStyle/>
                    <a:p>
                      <a:r>
                        <a:rPr lang="en-US" sz="1100" dirty="0">
                          <a:solidFill>
                            <a:schemeClr val="tx1"/>
                          </a:solidFill>
                        </a:rPr>
                        <a:t>Means the specified number of calendar days before the occurrence of the event specified, not counting the calendar date on which the specified event is scheduled to occur.</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24270813"/>
                  </a:ext>
                </a:extLst>
              </a:tr>
            </a:tbl>
          </a:graphicData>
        </a:graphic>
      </p:graphicFrame>
      <p:graphicFrame>
        <p:nvGraphicFramePr>
          <p:cNvPr id="9" name="Table 3">
            <a:extLst>
              <a:ext uri="{FF2B5EF4-FFF2-40B4-BE49-F238E27FC236}">
                <a16:creationId xmlns:a16="http://schemas.microsoft.com/office/drawing/2014/main" id="{3A7C6125-A9CB-426E-870F-3345FEC6101A}"/>
              </a:ext>
            </a:extLst>
          </p:cNvPr>
          <p:cNvGraphicFramePr>
            <a:graphicFrameLocks noGrp="1"/>
          </p:cNvGraphicFramePr>
          <p:nvPr>
            <p:extLst>
              <p:ext uri="{D42A27DB-BD31-4B8C-83A1-F6EECF244321}">
                <p14:modId xmlns:p14="http://schemas.microsoft.com/office/powerpoint/2010/main" val="2298776410"/>
              </p:ext>
            </p:extLst>
          </p:nvPr>
        </p:nvGraphicFramePr>
        <p:xfrm>
          <a:off x="5855855" y="875270"/>
          <a:ext cx="6336145" cy="5844540"/>
        </p:xfrm>
        <a:graphic>
          <a:graphicData uri="http://schemas.openxmlformats.org/drawingml/2006/table">
            <a:tbl>
              <a:tblPr firstRow="1" bandRow="1">
                <a:tableStyleId>{5940675A-B579-460E-94D1-54222C63F5DA}</a:tableStyleId>
              </a:tblPr>
              <a:tblGrid>
                <a:gridCol w="1283854">
                  <a:extLst>
                    <a:ext uri="{9D8B030D-6E8A-4147-A177-3AD203B41FA5}">
                      <a16:colId xmlns:a16="http://schemas.microsoft.com/office/drawing/2014/main" val="316466847"/>
                    </a:ext>
                  </a:extLst>
                </a:gridCol>
                <a:gridCol w="5052291">
                  <a:extLst>
                    <a:ext uri="{9D8B030D-6E8A-4147-A177-3AD203B41FA5}">
                      <a16:colId xmlns:a16="http://schemas.microsoft.com/office/drawing/2014/main" val="1682057841"/>
                    </a:ext>
                  </a:extLst>
                </a:gridCol>
              </a:tblGrid>
              <a:tr h="720090">
                <a:tc>
                  <a:txBody>
                    <a:bodyPr/>
                    <a:lstStyle/>
                    <a:p>
                      <a:pPr algn="l"/>
                      <a:r>
                        <a:rPr lang="en-US" sz="1100" b="1" dirty="0">
                          <a:solidFill>
                            <a:sysClr val="windowText" lastClr="000000"/>
                          </a:solidFill>
                        </a:rPr>
                        <a:t>“Deliver”, “Delivered”, </a:t>
                      </a:r>
                      <a:r>
                        <a:rPr lang="en-US" sz="1100" b="0" dirty="0">
                          <a:solidFill>
                            <a:sysClr val="windowText" lastClr="000000"/>
                          </a:solidFill>
                        </a:rPr>
                        <a:t> or </a:t>
                      </a:r>
                      <a:r>
                        <a:rPr lang="en-US" sz="1100" b="1" dirty="0">
                          <a:solidFill>
                            <a:sysClr val="windowText" lastClr="000000"/>
                          </a:solidFill>
                        </a:rPr>
                        <a:t> “Delivery”</a:t>
                      </a:r>
                    </a:p>
                  </a:txBody>
                  <a:tcPr>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Unless otherwise specified in writing, means and shall be effective upon: personal receipt by Buyer or Seller or the individual Real Estate Licensee for that principal as specified in the section titled Real Estate Brokers on page 10, regardless of the method used (i.e., messenger, mail, email, fax, other).</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4124"/>
                  </a:ext>
                </a:extLst>
              </a:tr>
              <a:tr h="720090">
                <a:tc>
                  <a:txBody>
                    <a:bodyPr/>
                    <a:lstStyle/>
                    <a:p>
                      <a:pPr algn="l"/>
                      <a:r>
                        <a:rPr lang="en-US" sz="1100" b="1" dirty="0">
                          <a:solidFill>
                            <a:schemeClr val="tx1"/>
                          </a:solidFill>
                        </a:rPr>
                        <a:t>“Electronic Copy”, or “Electronic Signature”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as applicable, an electronic copy or signature complying with California Law. Buyer and Seller agree that electronic means will not be used by either Party to modify or alter the content or integrity of this Agreement without the knowledge and consent of the other Party.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6961433"/>
                  </a:ext>
                </a:extLst>
              </a:tr>
              <a:tr h="720090">
                <a:tc>
                  <a:txBody>
                    <a:bodyPr/>
                    <a:lstStyle/>
                    <a:p>
                      <a:pPr algn="l"/>
                      <a:r>
                        <a:rPr lang="en-US" sz="1100" b="1" dirty="0">
                          <a:solidFill>
                            <a:schemeClr val="tx1"/>
                          </a:solidFill>
                        </a:rPr>
                        <a:t>“Law”</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any law, code, statute, ordinance, regulation, rule or order, which is adopted by a controlling city, county, state or federal legislative, judicial or executive body or agency.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0999666"/>
                  </a:ext>
                </a:extLst>
              </a:tr>
              <a:tr h="720090">
                <a:tc>
                  <a:txBody>
                    <a:bodyPr/>
                    <a:lstStyle/>
                    <a:p>
                      <a:pPr algn="l"/>
                      <a:r>
                        <a:rPr lang="en-US" sz="1100" b="1" dirty="0">
                          <a:solidFill>
                            <a:schemeClr val="tx1"/>
                          </a:solidFill>
                        </a:rPr>
                        <a:t>“Repairs”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any repairs (including pest control), alterations, replacements, modifications or retrofitting of the Property provided for under this Agreement.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858305"/>
                  </a:ext>
                </a:extLst>
              </a:tr>
              <a:tr h="720090">
                <a:tc>
                  <a:txBody>
                    <a:bodyPr/>
                    <a:lstStyle/>
                    <a:p>
                      <a:pPr algn="l"/>
                      <a:r>
                        <a:rPr lang="en-US" sz="1100" b="1" dirty="0">
                          <a:solidFill>
                            <a:schemeClr val="tx1"/>
                          </a:solidFill>
                        </a:rPr>
                        <a:t>“Signed”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Means either a handwritten or electronic signature on an original document, Copy or any counterpart.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7272397"/>
                  </a:ext>
                </a:extLst>
              </a:tr>
              <a:tr h="720090">
                <a:tc>
                  <a:txBody>
                    <a:bodyPr/>
                    <a:lstStyle/>
                    <a:p>
                      <a:pPr algn="l"/>
                      <a:endParaRPr lang="en-US" sz="1100" b="1"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14570"/>
                  </a:ext>
                </a:extLst>
              </a:tr>
              <a:tr h="720090">
                <a:tc>
                  <a:txBody>
                    <a:bodyPr/>
                    <a:lstStyle/>
                    <a:p>
                      <a:pPr algn="l"/>
                      <a:endParaRPr lang="en-US" sz="1100" b="1"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7160200"/>
                  </a:ext>
                </a:extLst>
              </a:tr>
              <a:tr h="720090">
                <a:tc>
                  <a:txBody>
                    <a:bodyPr/>
                    <a:lstStyle/>
                    <a:p>
                      <a:pPr algn="l"/>
                      <a:endParaRPr lang="en-US" sz="1100" b="1" dirty="0">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endParaRPr lang="en-US" sz="1100" dirty="0">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24270813"/>
                  </a:ext>
                </a:extLst>
              </a:tr>
            </a:tbl>
          </a:graphicData>
        </a:graphic>
      </p:graphicFrame>
    </p:spTree>
    <p:extLst>
      <p:ext uri="{BB962C8B-B14F-4D97-AF65-F5344CB8AC3E}">
        <p14:creationId xmlns:p14="http://schemas.microsoft.com/office/powerpoint/2010/main" val="406618780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536" name="TextBox 15"/>
          <p:cNvSpPr txBox="1"/>
          <p:nvPr/>
        </p:nvSpPr>
        <p:spPr>
          <a:xfrm>
            <a:off x="1015999" y="4074428"/>
            <a:ext cx="5121662" cy="1138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3.B. </a:t>
            </a:r>
            <a:r>
              <a:rPr b="0" dirty="0">
                <a:solidFill>
                  <a:schemeClr val="tx1"/>
                </a:solidFill>
              </a:rPr>
              <a:t>Sometimes, especially if the initial deposit is low, the seller thinks the buyer should put in more money later in the transaction to show the buyer is truly committed to buying the property.</a:t>
            </a:r>
          </a:p>
        </p:txBody>
      </p:sp>
      <p:pic>
        <p:nvPicPr>
          <p:cNvPr id="541" name="Screen Shot 2018-07-01 at 12.00.57 PM.png" descr="Screen Shot 2018-07-01 at 12.00.57 PM.png"/>
          <p:cNvPicPr>
            <a:picLocks noChangeAspect="1"/>
          </p:cNvPicPr>
          <p:nvPr/>
        </p:nvPicPr>
        <p:blipFill>
          <a:blip r:embed="rId2"/>
          <a:stretch>
            <a:fillRect/>
          </a:stretch>
        </p:blipFill>
        <p:spPr>
          <a:xfrm>
            <a:off x="762000" y="2723733"/>
            <a:ext cx="7410892" cy="706250"/>
          </a:xfrm>
          <a:prstGeom prst="rect">
            <a:avLst/>
          </a:prstGeom>
          <a:ln w="38100">
            <a:solidFill>
              <a:schemeClr val="tx1"/>
            </a:solidFill>
            <a:miter lim="400000"/>
          </a:ln>
        </p:spPr>
      </p:pic>
      <p:pic>
        <p:nvPicPr>
          <p:cNvPr id="542" name="piggy.png" descr="piggy.png"/>
          <p:cNvPicPr>
            <a:picLocks noChangeAspect="1"/>
          </p:cNvPicPr>
          <p:nvPr/>
        </p:nvPicPr>
        <p:blipFill>
          <a:blip r:embed="rId3"/>
          <a:stretch>
            <a:fillRect/>
          </a:stretch>
        </p:blipFill>
        <p:spPr>
          <a:xfrm>
            <a:off x="9115325" y="2611708"/>
            <a:ext cx="2108989" cy="3390660"/>
          </a:xfrm>
          <a:prstGeom prst="rect">
            <a:avLst/>
          </a:prstGeom>
          <a:ln w="12700">
            <a:miter lim="400000"/>
          </a:ln>
        </p:spPr>
      </p:pic>
      <p:sp>
        <p:nvSpPr>
          <p:cNvPr id="543"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FINANCE TERMS;</a:t>
            </a:r>
          </a:p>
          <a:p>
            <a:pPr>
              <a:lnSpc>
                <a:spcPct val="80000"/>
              </a:lnSpc>
              <a:defRPr sz="4000" b="1" cap="all">
                <a:solidFill>
                  <a:srgbClr val="FFFFFF"/>
                </a:solidFill>
                <a:latin typeface="+mn-lt"/>
                <a:ea typeface="+mn-ea"/>
                <a:cs typeface="+mn-cs"/>
                <a:sym typeface="Helvetica"/>
              </a:defRPr>
            </a:pPr>
            <a:r>
              <a:t>INCREASED DEPOSIT</a:t>
            </a:r>
          </a:p>
        </p:txBody>
      </p:sp>
      <p:sp>
        <p:nvSpPr>
          <p:cNvPr id="54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3.b.</a:t>
            </a:r>
          </a:p>
        </p:txBody>
      </p:sp>
      <p:sp>
        <p:nvSpPr>
          <p:cNvPr id="12" name="TextBox 14">
            <a:extLst>
              <a:ext uri="{FF2B5EF4-FFF2-40B4-BE49-F238E27FC236}">
                <a16:creationId xmlns:a16="http://schemas.microsoft.com/office/drawing/2014/main" id="{1789EBD2-44AC-4CD1-B688-BD1BC5A4F50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547" name="TextBox 15"/>
          <p:cNvSpPr txBox="1"/>
          <p:nvPr/>
        </p:nvSpPr>
        <p:spPr>
          <a:xfrm>
            <a:off x="1015999" y="3886226"/>
            <a:ext cx="7875146" cy="184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3.C. </a:t>
            </a:r>
            <a:r>
              <a:rPr b="0" dirty="0">
                <a:solidFill>
                  <a:schemeClr val="tx1"/>
                </a:solidFill>
              </a:rPr>
              <a:t>This paragraph should only be checked when the buyer has enough money to buy the property without getting a loan. Buyer should never bring actual cash to the escrow.</a:t>
            </a:r>
          </a:p>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3.C.</a:t>
            </a:r>
            <a:r>
              <a:rPr b="0" dirty="0">
                <a:solidFill>
                  <a:schemeClr val="tx1"/>
                </a:solidFill>
              </a:rPr>
              <a:t> Some buyers think they can</a:t>
            </a:r>
            <a:r>
              <a:rPr lang="en-US" b="0" dirty="0">
                <a:solidFill>
                  <a:schemeClr val="tx1"/>
                </a:solidFill>
              </a:rPr>
              <a:t> </a:t>
            </a:r>
            <a:r>
              <a:rPr b="0" dirty="0">
                <a:solidFill>
                  <a:schemeClr val="tx1"/>
                </a:solidFill>
              </a:rPr>
              <a:t>“trick” the seller into accepting their offer by checking this paragraph even if they will still apply for a loan. But the buyer still has to prove the full cash amount is available.</a:t>
            </a:r>
          </a:p>
          <a:p>
            <a:pPr marL="285750" indent="-285750">
              <a:spcBef>
                <a:spcPts val="600"/>
              </a:spcBef>
              <a:buClr>
                <a:srgbClr val="000000"/>
              </a:buClr>
              <a:buSzPct val="100000"/>
              <a:buFont typeface="Arial"/>
              <a:buChar char="•"/>
              <a:defRPr sz="1500">
                <a:solidFill>
                  <a:srgbClr val="44546A"/>
                </a:solidFill>
                <a:latin typeface="+mn-lt"/>
                <a:ea typeface="+mn-ea"/>
                <a:cs typeface="+mn-cs"/>
                <a:sym typeface="Helvetica"/>
              </a:defRPr>
            </a:pPr>
            <a:r>
              <a:rPr dirty="0">
                <a:solidFill>
                  <a:schemeClr val="tx1"/>
                </a:solidFill>
              </a:rPr>
              <a:t>If the buyer really needs a loan but is willing to take the chance the lender won’t approve, the buyer should check paragraph </a:t>
            </a:r>
            <a:r>
              <a:rPr dirty="0">
                <a:solidFill>
                  <a:schemeClr val="tx1"/>
                </a:solidFill>
                <a:uFill>
                  <a:solidFill>
                    <a:srgbClr val="0000FF"/>
                  </a:solidFill>
                </a:uFill>
              </a:rPr>
              <a:t>3.J. (4) </a:t>
            </a:r>
            <a:r>
              <a:rPr dirty="0">
                <a:solidFill>
                  <a:schemeClr val="tx1"/>
                </a:solidFill>
              </a:rPr>
              <a:t>instead.</a:t>
            </a:r>
          </a:p>
        </p:txBody>
      </p:sp>
      <p:pic>
        <p:nvPicPr>
          <p:cNvPr id="552" name="Screen Shot 2018-05-22 at 8.21.15 PM.png" descr="Screen Shot 2018-05-22 at 8.21.15 PM.png"/>
          <p:cNvPicPr>
            <a:picLocks noChangeAspect="1"/>
          </p:cNvPicPr>
          <p:nvPr/>
        </p:nvPicPr>
        <p:blipFill>
          <a:blip r:embed="rId2"/>
          <a:stretch>
            <a:fillRect/>
          </a:stretch>
        </p:blipFill>
        <p:spPr>
          <a:xfrm>
            <a:off x="762603" y="2685384"/>
            <a:ext cx="7670801" cy="596903"/>
          </a:xfrm>
          <a:prstGeom prst="rect">
            <a:avLst/>
          </a:prstGeom>
          <a:ln w="38100">
            <a:solidFill>
              <a:schemeClr val="tx1"/>
            </a:solidFill>
            <a:miter lim="400000"/>
          </a:ln>
        </p:spPr>
      </p:pic>
      <p:pic>
        <p:nvPicPr>
          <p:cNvPr id="553" name="notes.png" descr="notes.png"/>
          <p:cNvPicPr>
            <a:picLocks noChangeAspect="1"/>
          </p:cNvPicPr>
          <p:nvPr/>
        </p:nvPicPr>
        <p:blipFill>
          <a:blip r:embed="rId3"/>
          <a:stretch>
            <a:fillRect/>
          </a:stretch>
        </p:blipFill>
        <p:spPr>
          <a:xfrm>
            <a:off x="9717185" y="3669665"/>
            <a:ext cx="1691381" cy="1465864"/>
          </a:xfrm>
          <a:prstGeom prst="rect">
            <a:avLst/>
          </a:prstGeom>
          <a:ln w="12700">
            <a:miter lim="400000"/>
          </a:ln>
        </p:spPr>
      </p:pic>
      <p:sp>
        <p:nvSpPr>
          <p:cNvPr id="554"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FINANCE TERMS;</a:t>
            </a:r>
          </a:p>
          <a:p>
            <a:pPr>
              <a:lnSpc>
                <a:spcPct val="80000"/>
              </a:lnSpc>
              <a:defRPr sz="4000" b="1" cap="all">
                <a:solidFill>
                  <a:srgbClr val="FFFFFF"/>
                </a:solidFill>
                <a:latin typeface="+mn-lt"/>
                <a:ea typeface="+mn-ea"/>
                <a:cs typeface="+mn-cs"/>
                <a:sym typeface="Helvetica"/>
              </a:defRPr>
            </a:pPr>
            <a:r>
              <a:t>ALL CASH OFFER</a:t>
            </a:r>
          </a:p>
        </p:txBody>
      </p:sp>
      <p:sp>
        <p:nvSpPr>
          <p:cNvPr id="55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3.c.</a:t>
            </a:r>
          </a:p>
        </p:txBody>
      </p:sp>
      <p:sp>
        <p:nvSpPr>
          <p:cNvPr id="12" name="TextBox 14">
            <a:extLst>
              <a:ext uri="{FF2B5EF4-FFF2-40B4-BE49-F238E27FC236}">
                <a16:creationId xmlns:a16="http://schemas.microsoft.com/office/drawing/2014/main" id="{A8F4A36C-68E9-41CE-BC13-205DE75A8983}"/>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558" name="loan.png" descr="loan.png"/>
          <p:cNvPicPr>
            <a:picLocks noChangeAspect="1"/>
          </p:cNvPicPr>
          <p:nvPr/>
        </p:nvPicPr>
        <p:blipFill>
          <a:blip r:embed="rId2"/>
          <a:stretch>
            <a:fillRect/>
          </a:stretch>
        </p:blipFill>
        <p:spPr>
          <a:xfrm>
            <a:off x="8777730" y="2988986"/>
            <a:ext cx="3006627" cy="2574425"/>
          </a:xfrm>
          <a:prstGeom prst="rect">
            <a:avLst/>
          </a:prstGeom>
          <a:ln w="12700">
            <a:miter lim="400000"/>
          </a:ln>
          <a:effectLst>
            <a:outerShdw blurRad="12700" dist="25400" dir="5400000" rotWithShape="0">
              <a:srgbClr val="000000">
                <a:alpha val="33523"/>
              </a:srgbClr>
            </a:outerShdw>
          </a:effectLst>
        </p:spPr>
      </p:pic>
      <p:sp>
        <p:nvSpPr>
          <p:cNvPr id="559" name="TextBox 15"/>
          <p:cNvSpPr txBox="1"/>
          <p:nvPr/>
        </p:nvSpPr>
        <p:spPr>
          <a:xfrm>
            <a:off x="1015999" y="4709969"/>
            <a:ext cx="6261042" cy="87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3.D. (1) </a:t>
            </a:r>
            <a:r>
              <a:rPr b="0" dirty="0">
                <a:solidFill>
                  <a:schemeClr val="tx1"/>
                </a:solidFill>
              </a:rPr>
              <a:t>and</a:t>
            </a:r>
            <a:r>
              <a:rPr dirty="0">
                <a:solidFill>
                  <a:schemeClr val="tx1"/>
                </a:solidFill>
              </a:rPr>
              <a:t> (2)</a:t>
            </a:r>
            <a:r>
              <a:rPr b="0" dirty="0">
                <a:solidFill>
                  <a:schemeClr val="tx1"/>
                </a:solidFill>
              </a:rPr>
              <a:t> Here is where the buyer will show the seller how much money the buyer needs to borrow and the terms on which they are willing to borrow. </a:t>
            </a:r>
          </a:p>
        </p:txBody>
      </p:sp>
      <p:sp>
        <p:nvSpPr>
          <p:cNvPr id="564" name="Rectangle 2"/>
          <p:cNvSpPr txBox="1"/>
          <p:nvPr/>
        </p:nvSpPr>
        <p:spPr>
          <a:xfrm>
            <a:off x="732670" y="411761"/>
            <a:ext cx="3006626" cy="3708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cap="all">
                <a:solidFill>
                  <a:srgbClr val="FFFFFF"/>
                </a:solidFill>
                <a:latin typeface="+mn-lt"/>
                <a:ea typeface="+mn-ea"/>
                <a:cs typeface="+mn-cs"/>
                <a:sym typeface="Helvetica"/>
              </a:defRPr>
            </a:lvl1pPr>
          </a:lstStyle>
          <a:p>
            <a:r>
              <a:t>Paragraph 3.D. (1)&amp;(2)</a:t>
            </a:r>
          </a:p>
        </p:txBody>
      </p:sp>
      <p:pic>
        <p:nvPicPr>
          <p:cNvPr id="565" name="Screen Shot 2018-05-22 at 8.24.25 PM.png" descr="Screen Shot 2018-05-22 at 8.24.25 PM.png"/>
          <p:cNvPicPr>
            <a:picLocks noChangeAspect="1"/>
          </p:cNvPicPr>
          <p:nvPr/>
        </p:nvPicPr>
        <p:blipFill>
          <a:blip r:embed="rId3"/>
          <a:stretch>
            <a:fillRect/>
          </a:stretch>
        </p:blipFill>
        <p:spPr>
          <a:xfrm>
            <a:off x="762000" y="2448530"/>
            <a:ext cx="7364084" cy="1577274"/>
          </a:xfrm>
          <a:prstGeom prst="rect">
            <a:avLst/>
          </a:prstGeom>
          <a:ln w="38100">
            <a:solidFill>
              <a:schemeClr val="tx1"/>
            </a:solidFill>
            <a:miter lim="400000"/>
          </a:ln>
        </p:spPr>
      </p:pic>
      <p:sp>
        <p:nvSpPr>
          <p:cNvPr id="566"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FINANCE TERMS;</a:t>
            </a:r>
          </a:p>
          <a:p>
            <a:pPr>
              <a:lnSpc>
                <a:spcPct val="80000"/>
              </a:lnSpc>
              <a:defRPr sz="4000" b="1" cap="all">
                <a:solidFill>
                  <a:srgbClr val="FFFFFF"/>
                </a:solidFill>
                <a:latin typeface="+mn-lt"/>
                <a:ea typeface="+mn-ea"/>
                <a:cs typeface="+mn-cs"/>
                <a:sym typeface="Helvetica"/>
              </a:defRPr>
            </a:pPr>
            <a:r>
              <a:t>LOAN(S)</a:t>
            </a:r>
          </a:p>
        </p:txBody>
      </p:sp>
      <p:sp>
        <p:nvSpPr>
          <p:cNvPr id="13" name="TextBox 14">
            <a:extLst>
              <a:ext uri="{FF2B5EF4-FFF2-40B4-BE49-F238E27FC236}">
                <a16:creationId xmlns:a16="http://schemas.microsoft.com/office/drawing/2014/main" id="{83CBE577-B8A1-4A44-B27E-2A84A306F6D9}"/>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569" name="TextBox 15"/>
          <p:cNvSpPr txBox="1"/>
          <p:nvPr/>
        </p:nvSpPr>
        <p:spPr>
          <a:xfrm>
            <a:off x="1015998" y="4050122"/>
            <a:ext cx="7143523" cy="1138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3.D. (3) </a:t>
            </a:r>
            <a:r>
              <a:rPr b="0" dirty="0">
                <a:solidFill>
                  <a:schemeClr val="tx1"/>
                </a:solidFill>
              </a:rPr>
              <a:t>Some buyers use specific loan programs rather than getting a conventional loan from a bank. FHA loan programs usually require very little down payment. VA loan programs are only available to U.S. veterans and often involve low or no down payment.</a:t>
            </a:r>
          </a:p>
        </p:txBody>
      </p:sp>
      <p:sp>
        <p:nvSpPr>
          <p:cNvPr id="571" name="Rectangle 2"/>
          <p:cNvSpPr txBox="1"/>
          <p:nvPr/>
        </p:nvSpPr>
        <p:spPr>
          <a:xfrm>
            <a:off x="732670" y="411761"/>
            <a:ext cx="2703136" cy="3708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cap="all">
                <a:solidFill>
                  <a:srgbClr val="FFFFFF"/>
                </a:solidFill>
                <a:latin typeface="+mn-lt"/>
                <a:ea typeface="+mn-ea"/>
                <a:cs typeface="+mn-cs"/>
                <a:sym typeface="Helvetica"/>
              </a:defRPr>
            </a:lvl1pPr>
          </a:lstStyle>
          <a:p>
            <a:r>
              <a:t>Paragraph 3.D. (3)</a:t>
            </a:r>
          </a:p>
        </p:txBody>
      </p:sp>
      <p:pic>
        <p:nvPicPr>
          <p:cNvPr id="574" name="Screen Shot 2018-05-22 at 8.26.32 PM.png" descr="Screen Shot 2018-05-22 at 8.26.32 PM.png"/>
          <p:cNvPicPr>
            <a:picLocks noChangeAspect="1"/>
          </p:cNvPicPr>
          <p:nvPr/>
        </p:nvPicPr>
        <p:blipFill>
          <a:blip r:embed="rId2"/>
          <a:srcRect t="4225"/>
          <a:stretch>
            <a:fillRect/>
          </a:stretch>
        </p:blipFill>
        <p:spPr>
          <a:xfrm>
            <a:off x="762000" y="2595296"/>
            <a:ext cx="7429500" cy="863603"/>
          </a:xfrm>
          <a:prstGeom prst="rect">
            <a:avLst/>
          </a:prstGeom>
          <a:ln w="38100">
            <a:solidFill>
              <a:schemeClr val="tx1"/>
            </a:solidFill>
            <a:miter lim="400000"/>
          </a:ln>
        </p:spPr>
      </p:pic>
      <p:sp>
        <p:nvSpPr>
          <p:cNvPr id="575"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FINANCE TERMS;</a:t>
            </a:r>
          </a:p>
          <a:p>
            <a:pPr>
              <a:lnSpc>
                <a:spcPct val="80000"/>
              </a:lnSpc>
              <a:defRPr sz="4000" b="1" cap="all">
                <a:solidFill>
                  <a:srgbClr val="FFFFFF"/>
                </a:solidFill>
                <a:latin typeface="+mn-lt"/>
                <a:ea typeface="+mn-ea"/>
                <a:cs typeface="+mn-cs"/>
                <a:sym typeface="Helvetica"/>
              </a:defRPr>
            </a:pPr>
            <a:r>
              <a:t>LOAN(S) - FHA/VA</a:t>
            </a:r>
          </a:p>
        </p:txBody>
      </p:sp>
      <p:sp>
        <p:nvSpPr>
          <p:cNvPr id="10" name="TextBox 14">
            <a:extLst>
              <a:ext uri="{FF2B5EF4-FFF2-40B4-BE49-F238E27FC236}">
                <a16:creationId xmlns:a16="http://schemas.microsoft.com/office/drawing/2014/main" id="{CA01E817-6A90-4A4A-8BC6-1E9E210A87ED}"/>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578" name="TextBox 15"/>
          <p:cNvSpPr txBox="1"/>
          <p:nvPr/>
        </p:nvSpPr>
        <p:spPr>
          <a:xfrm>
            <a:off x="1054292" y="3465150"/>
            <a:ext cx="8258548" cy="1661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3.E.</a:t>
            </a:r>
            <a:r>
              <a:rPr b="0" dirty="0">
                <a:solidFill>
                  <a:schemeClr val="tx1"/>
                </a:solidFill>
              </a:rPr>
              <a:t> There are things that affect financing which do not necessarily affect the price of the property. An example would be if the buyer wants the seller to pay for certain costs of obtaining a loan (recurring or non-recurring closing costs). Those items can be written into paragraph 3E but no dollar amount is carried over into the column that adds up to the purchase price. These are extras that need to be written into the contract. Some agents use paragraph </a:t>
            </a:r>
            <a:r>
              <a:rPr b="0" dirty="0">
                <a:solidFill>
                  <a:schemeClr val="tx1"/>
                </a:solidFill>
                <a:uFill>
                  <a:solidFill>
                    <a:srgbClr val="0000FF"/>
                  </a:solidFill>
                </a:uFill>
              </a:rPr>
              <a:t>6</a:t>
            </a:r>
            <a:r>
              <a:rPr b="0" dirty="0">
                <a:solidFill>
                  <a:schemeClr val="tx1"/>
                </a:solidFill>
              </a:rPr>
              <a:t> or </a:t>
            </a:r>
            <a:r>
              <a:rPr b="0" dirty="0">
                <a:solidFill>
                  <a:schemeClr val="tx1"/>
                </a:solidFill>
                <a:uFill>
                  <a:solidFill>
                    <a:srgbClr val="0000FF"/>
                  </a:solidFill>
                </a:uFill>
              </a:rPr>
              <a:t>7.D. (8) or (9)</a:t>
            </a:r>
            <a:r>
              <a:rPr b="0" dirty="0">
                <a:solidFill>
                  <a:schemeClr val="tx1"/>
                </a:solidFill>
              </a:rPr>
              <a:t> instead.</a:t>
            </a:r>
          </a:p>
        </p:txBody>
      </p:sp>
      <p:pic>
        <p:nvPicPr>
          <p:cNvPr id="583" name="Screen Shot 2018-05-22 at 8.28.32 PM.png" descr="Screen Shot 2018-05-22 at 8.28.32 PM.png"/>
          <p:cNvPicPr>
            <a:picLocks noChangeAspect="1"/>
          </p:cNvPicPr>
          <p:nvPr/>
        </p:nvPicPr>
        <p:blipFill>
          <a:blip r:embed="rId2"/>
          <a:stretch>
            <a:fillRect/>
          </a:stretch>
        </p:blipFill>
        <p:spPr>
          <a:xfrm>
            <a:off x="762000" y="2407540"/>
            <a:ext cx="7734300" cy="292103"/>
          </a:xfrm>
          <a:prstGeom prst="rect">
            <a:avLst/>
          </a:prstGeom>
          <a:ln w="38100">
            <a:solidFill>
              <a:schemeClr val="tx1"/>
            </a:solidFill>
            <a:miter lim="400000"/>
          </a:ln>
        </p:spPr>
      </p:pic>
      <p:sp>
        <p:nvSpPr>
          <p:cNvPr id="58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3.e.</a:t>
            </a:r>
          </a:p>
        </p:txBody>
      </p:sp>
      <p:sp>
        <p:nvSpPr>
          <p:cNvPr id="585"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FINANCE TERMS;</a:t>
            </a:r>
          </a:p>
          <a:p>
            <a:pPr>
              <a:lnSpc>
                <a:spcPct val="80000"/>
              </a:lnSpc>
              <a:defRPr sz="4000" b="1" cap="all">
                <a:solidFill>
                  <a:srgbClr val="FFFFFF"/>
                </a:solidFill>
                <a:latin typeface="+mn-lt"/>
                <a:ea typeface="+mn-ea"/>
                <a:cs typeface="+mn-cs"/>
                <a:sym typeface="Helvetica"/>
              </a:defRPr>
            </a:pPr>
            <a:r>
              <a:t>ADDITIONAL FINANCING TERMS</a:t>
            </a:r>
          </a:p>
        </p:txBody>
      </p:sp>
      <p:sp>
        <p:nvSpPr>
          <p:cNvPr id="11" name="TextBox 14">
            <a:extLst>
              <a:ext uri="{FF2B5EF4-FFF2-40B4-BE49-F238E27FC236}">
                <a16:creationId xmlns:a16="http://schemas.microsoft.com/office/drawing/2014/main" id="{D8744215-C412-4355-91D4-62165C9579D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588" name="TextBox 15"/>
          <p:cNvSpPr txBox="1"/>
          <p:nvPr/>
        </p:nvSpPr>
        <p:spPr>
          <a:xfrm>
            <a:off x="1015999" y="3538041"/>
            <a:ext cx="8379678" cy="2062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3.F. </a:t>
            </a:r>
            <a:r>
              <a:rPr b="0" dirty="0">
                <a:solidFill>
                  <a:schemeClr val="tx1"/>
                </a:solidFill>
              </a:rPr>
              <a:t>This paragraph identifies the amount of money the buyer needs to place into escrow after the deposit (</a:t>
            </a:r>
            <a:r>
              <a:rPr b="0" dirty="0">
                <a:solidFill>
                  <a:schemeClr val="tx1"/>
                </a:solidFill>
                <a:uFill>
                  <a:solidFill>
                    <a:srgbClr val="0000FF"/>
                  </a:solidFill>
                </a:uFill>
              </a:rPr>
              <a:t>paragraph 3A</a:t>
            </a:r>
            <a:r>
              <a:rPr b="0" dirty="0">
                <a:solidFill>
                  <a:schemeClr val="tx1"/>
                </a:solidFill>
              </a:rPr>
              <a:t>), increased deposits, if any, (</a:t>
            </a:r>
            <a:r>
              <a:rPr b="0" dirty="0">
                <a:solidFill>
                  <a:schemeClr val="tx1"/>
                </a:solidFill>
                <a:uFill>
                  <a:solidFill>
                    <a:srgbClr val="0000FF"/>
                  </a:solidFill>
                </a:uFill>
              </a:rPr>
              <a:t>paragraph 3B</a:t>
            </a:r>
            <a:r>
              <a:rPr b="0" dirty="0">
                <a:solidFill>
                  <a:schemeClr val="tx1"/>
                </a:solidFill>
              </a:rPr>
              <a:t>) and loan amount(s), if any, (</a:t>
            </a:r>
            <a:r>
              <a:rPr b="0" dirty="0">
                <a:solidFill>
                  <a:schemeClr val="tx1"/>
                </a:solidFill>
                <a:uFill>
                  <a:solidFill>
                    <a:srgbClr val="0000FF"/>
                  </a:solidFill>
                </a:uFill>
              </a:rPr>
              <a:t>paragraph 3D</a:t>
            </a:r>
            <a:r>
              <a:rPr b="0" dirty="0">
                <a:solidFill>
                  <a:schemeClr val="tx1"/>
                </a:solidFill>
              </a:rPr>
              <a:t>) have already been counted. If there are no loans, then this is the cash balance the buyer is responsible for. Escrow holder will require payment a few days before the scheduled close of escrow to make sure the money is in place. Buyers should use caution when transferring these funds electronically or through wire transfer (C.A.R. Form </a:t>
            </a:r>
            <a:r>
              <a:rPr b="0" dirty="0">
                <a:solidFill>
                  <a:schemeClr val="tx1"/>
                </a:solidFill>
                <a:uFill>
                  <a:solidFill>
                    <a:srgbClr val="0000FF"/>
                  </a:solidFill>
                </a:uFill>
              </a:rPr>
              <a:t>WFA</a:t>
            </a:r>
            <a:r>
              <a:rPr b="0" dirty="0">
                <a:solidFill>
                  <a:schemeClr val="tx1"/>
                </a:solidFill>
              </a:rPr>
              <a:t>). Seller has the right to verify that the buyer actually has access to the funds (</a:t>
            </a:r>
            <a:r>
              <a:rPr b="0" dirty="0">
                <a:solidFill>
                  <a:schemeClr val="tx1"/>
                </a:solidFill>
                <a:uFill>
                  <a:solidFill>
                    <a:srgbClr val="0000FF"/>
                  </a:solidFill>
                </a:uFill>
              </a:rPr>
              <a:t>paragraph 3H</a:t>
            </a:r>
            <a:r>
              <a:rPr b="0" dirty="0">
                <a:solidFill>
                  <a:schemeClr val="tx1"/>
                </a:solidFill>
              </a:rPr>
              <a:t>)</a:t>
            </a:r>
          </a:p>
        </p:txBody>
      </p:sp>
      <p:pic>
        <p:nvPicPr>
          <p:cNvPr id="593" name="Screen Shot 2018-05-22 at 8.29.18 PM.png" descr="Screen Shot 2018-05-22 at 8.29.18 PM.png"/>
          <p:cNvPicPr>
            <a:picLocks noChangeAspect="1"/>
          </p:cNvPicPr>
          <p:nvPr/>
        </p:nvPicPr>
        <p:blipFill>
          <a:blip r:embed="rId2"/>
          <a:stretch>
            <a:fillRect/>
          </a:stretch>
        </p:blipFill>
        <p:spPr>
          <a:xfrm>
            <a:off x="762000" y="2640178"/>
            <a:ext cx="8991600" cy="393703"/>
          </a:xfrm>
          <a:prstGeom prst="rect">
            <a:avLst/>
          </a:prstGeom>
          <a:ln w="38100">
            <a:solidFill>
              <a:schemeClr val="tx1"/>
            </a:solidFill>
            <a:miter lim="400000"/>
          </a:ln>
        </p:spPr>
      </p:pic>
      <p:sp>
        <p:nvSpPr>
          <p:cNvPr id="59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3.f.</a:t>
            </a:r>
          </a:p>
        </p:txBody>
      </p:sp>
      <p:sp>
        <p:nvSpPr>
          <p:cNvPr id="595" name="TextBox 14"/>
          <p:cNvSpPr txBox="1"/>
          <p:nvPr/>
        </p:nvSpPr>
        <p:spPr>
          <a:xfrm>
            <a:off x="700585" y="952500"/>
            <a:ext cx="11441531" cy="1607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FINANCE TERMS;</a:t>
            </a:r>
          </a:p>
          <a:p>
            <a:pPr>
              <a:lnSpc>
                <a:spcPct val="70000"/>
              </a:lnSpc>
              <a:defRPr sz="3500" b="1" cap="all">
                <a:solidFill>
                  <a:srgbClr val="FFFFFF"/>
                </a:solidFill>
                <a:latin typeface="+mn-lt"/>
                <a:ea typeface="+mn-ea"/>
                <a:cs typeface="+mn-cs"/>
                <a:sym typeface="Helvetica"/>
              </a:defRPr>
            </a:pPr>
            <a:r>
              <a:t>Balance of Down Payment </a:t>
            </a:r>
          </a:p>
          <a:p>
            <a:pPr>
              <a:lnSpc>
                <a:spcPct val="70000"/>
              </a:lnSpc>
              <a:defRPr sz="3500" b="1" cap="all">
                <a:solidFill>
                  <a:srgbClr val="FFFFFF"/>
                </a:solidFill>
                <a:latin typeface="+mn-lt"/>
                <a:ea typeface="+mn-ea"/>
                <a:cs typeface="+mn-cs"/>
                <a:sym typeface="Helvetica"/>
              </a:defRPr>
            </a:pPr>
            <a:r>
              <a:t>or Purchase Price</a:t>
            </a:r>
          </a:p>
        </p:txBody>
      </p:sp>
      <p:sp>
        <p:nvSpPr>
          <p:cNvPr id="11" name="TextBox 14">
            <a:extLst>
              <a:ext uri="{FF2B5EF4-FFF2-40B4-BE49-F238E27FC236}">
                <a16:creationId xmlns:a16="http://schemas.microsoft.com/office/drawing/2014/main" id="{6F2E6F64-FBE6-428D-AB70-F36007A3968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598" name="TextBox 15"/>
          <p:cNvSpPr txBox="1"/>
          <p:nvPr/>
        </p:nvSpPr>
        <p:spPr>
          <a:xfrm>
            <a:off x="1016000" y="3407845"/>
            <a:ext cx="7566946" cy="2185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3.G. </a:t>
            </a:r>
            <a:r>
              <a:rPr b="0" dirty="0">
                <a:solidFill>
                  <a:schemeClr val="tx1"/>
                </a:solidFill>
              </a:rPr>
              <a:t>The total is the amount of money that is the agreed price the buyer will pay for the property. A buyer who has negotiated for the seller to give a credit (</a:t>
            </a:r>
            <a:r>
              <a:rPr b="0" dirty="0">
                <a:solidFill>
                  <a:schemeClr val="tx1"/>
                </a:solidFill>
                <a:uFill>
                  <a:solidFill>
                    <a:srgbClr val="0000FF"/>
                  </a:solidFill>
                </a:uFill>
              </a:rPr>
              <a:t>paragraph 3.J. (5</a:t>
            </a:r>
            <a:r>
              <a:rPr b="0" dirty="0">
                <a:solidFill>
                  <a:schemeClr val="tx1"/>
                </a:solidFill>
              </a:rPr>
              <a:t>)) still pays the total amount. The credit is often used to pay other costs (such as escrow, title or lender fees) the buyer is responsible for in the transaction and may not be returned to the buyer in cash. The seller will usually not receive the total amount because the seller must pay any necessary title fees, escrow fees, repair costs, broker commissions and other expenses out of the total.</a:t>
            </a:r>
          </a:p>
        </p:txBody>
      </p:sp>
      <p:pic>
        <p:nvPicPr>
          <p:cNvPr id="603" name="Screen Shot 2018-05-22 at 8.30.31 PM.png" descr="Screen Shot 2018-05-22 at 8.30.31 PM.png"/>
          <p:cNvPicPr>
            <a:picLocks noChangeAspect="1"/>
          </p:cNvPicPr>
          <p:nvPr/>
        </p:nvPicPr>
        <p:blipFill>
          <a:blip r:embed="rId2"/>
          <a:stretch>
            <a:fillRect/>
          </a:stretch>
        </p:blipFill>
        <p:spPr>
          <a:xfrm>
            <a:off x="762000" y="2439290"/>
            <a:ext cx="9577415" cy="243841"/>
          </a:xfrm>
          <a:prstGeom prst="rect">
            <a:avLst/>
          </a:prstGeom>
          <a:ln w="38100">
            <a:solidFill>
              <a:schemeClr val="tx1"/>
            </a:solidFill>
            <a:miter lim="400000"/>
          </a:ln>
        </p:spPr>
      </p:pic>
      <p:pic>
        <p:nvPicPr>
          <p:cNvPr id="604" name="housemoney.png" descr="housemoney.png"/>
          <p:cNvPicPr>
            <a:picLocks noChangeAspect="1"/>
          </p:cNvPicPr>
          <p:nvPr/>
        </p:nvPicPr>
        <p:blipFill>
          <a:blip r:embed="rId3"/>
          <a:stretch>
            <a:fillRect/>
          </a:stretch>
        </p:blipFill>
        <p:spPr>
          <a:xfrm>
            <a:off x="8400036" y="3298168"/>
            <a:ext cx="3546336" cy="2349449"/>
          </a:xfrm>
          <a:prstGeom prst="rect">
            <a:avLst/>
          </a:prstGeom>
          <a:ln w="12700">
            <a:miter lim="400000"/>
          </a:ln>
        </p:spPr>
      </p:pic>
      <p:sp>
        <p:nvSpPr>
          <p:cNvPr id="60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3.g.</a:t>
            </a:r>
          </a:p>
        </p:txBody>
      </p:sp>
      <p:sp>
        <p:nvSpPr>
          <p:cNvPr id="606" name="TextBox 14"/>
          <p:cNvSpPr txBox="1"/>
          <p:nvPr/>
        </p:nvSpPr>
        <p:spPr>
          <a:xfrm>
            <a:off x="700585" y="952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FINANCE TERMS;</a:t>
            </a:r>
          </a:p>
          <a:p>
            <a:pPr>
              <a:lnSpc>
                <a:spcPct val="80000"/>
              </a:lnSpc>
              <a:defRPr sz="4000" b="1" cap="all">
                <a:solidFill>
                  <a:srgbClr val="FFFFFF"/>
                </a:solidFill>
                <a:latin typeface="+mn-lt"/>
                <a:ea typeface="+mn-ea"/>
                <a:cs typeface="+mn-cs"/>
                <a:sym typeface="Helvetica"/>
              </a:defRPr>
            </a:pPr>
            <a:r>
              <a:t>Purchase Price (TOTAL)</a:t>
            </a:r>
          </a:p>
        </p:txBody>
      </p:sp>
      <p:sp>
        <p:nvSpPr>
          <p:cNvPr id="12" name="TextBox 14">
            <a:extLst>
              <a:ext uri="{FF2B5EF4-FFF2-40B4-BE49-F238E27FC236}">
                <a16:creationId xmlns:a16="http://schemas.microsoft.com/office/drawing/2014/main" id="{074C9600-EDBC-4BE5-8E3C-DC0D37130DA1}"/>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609" name="TextBox 15"/>
          <p:cNvSpPr txBox="1"/>
          <p:nvPr/>
        </p:nvSpPr>
        <p:spPr>
          <a:xfrm>
            <a:off x="1015999" y="3894597"/>
            <a:ext cx="8489748" cy="615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3.H. </a:t>
            </a:r>
            <a:r>
              <a:rPr b="0" dirty="0">
                <a:solidFill>
                  <a:schemeClr val="tx1"/>
                </a:solidFill>
              </a:rPr>
              <a:t>Since a lender will usually not finance the entire purchase, the buyer needs to show the seller that the buyer has the difference, usually in the bank.</a:t>
            </a:r>
          </a:p>
        </p:txBody>
      </p:sp>
      <p:sp>
        <p:nvSpPr>
          <p:cNvPr id="614" name="TextBox 14"/>
          <p:cNvSpPr txBox="1"/>
          <p:nvPr/>
        </p:nvSpPr>
        <p:spPr>
          <a:xfrm>
            <a:off x="700585" y="822527"/>
            <a:ext cx="11441531" cy="1661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70000"/>
              </a:lnSpc>
              <a:defRPr sz="5000" b="1">
                <a:solidFill>
                  <a:srgbClr val="2B2027"/>
                </a:solidFill>
                <a:latin typeface="+mn-lt"/>
                <a:ea typeface="+mn-ea"/>
                <a:cs typeface="+mn-cs"/>
                <a:sym typeface="Helvetica"/>
              </a:defRPr>
            </a:pPr>
            <a:r>
              <a:rPr dirty="0"/>
              <a:t>FINANCE TERMS;</a:t>
            </a:r>
          </a:p>
          <a:p>
            <a:pPr>
              <a:lnSpc>
                <a:spcPct val="70000"/>
              </a:lnSpc>
              <a:defRPr sz="4000" b="1">
                <a:solidFill>
                  <a:srgbClr val="FFFFFF"/>
                </a:solidFill>
                <a:latin typeface="+mn-lt"/>
                <a:ea typeface="+mn-ea"/>
                <a:cs typeface="+mn-cs"/>
                <a:sym typeface="Helvetica"/>
              </a:defRPr>
            </a:pPr>
            <a:r>
              <a:rPr dirty="0"/>
              <a:t>VERIFICATION OF DOWN </a:t>
            </a:r>
          </a:p>
          <a:p>
            <a:pPr>
              <a:lnSpc>
                <a:spcPct val="70000"/>
              </a:lnSpc>
              <a:defRPr sz="4000" b="1">
                <a:solidFill>
                  <a:srgbClr val="FFFFFF"/>
                </a:solidFill>
                <a:latin typeface="+mn-lt"/>
                <a:ea typeface="+mn-ea"/>
                <a:cs typeface="+mn-cs"/>
                <a:sym typeface="Helvetica"/>
              </a:defRPr>
            </a:pPr>
            <a:r>
              <a:rPr dirty="0"/>
              <a:t>PAYMENT AND CLOSING COSTS</a:t>
            </a:r>
          </a:p>
        </p:txBody>
      </p:sp>
      <p:pic>
        <p:nvPicPr>
          <p:cNvPr id="615" name="Screen Shot 2018-05-22 at 8.31.23 PM.png" descr="Screen Shot 2018-05-22 at 8.31.23 PM.png"/>
          <p:cNvPicPr>
            <a:picLocks noChangeAspect="1"/>
          </p:cNvPicPr>
          <p:nvPr/>
        </p:nvPicPr>
        <p:blipFill>
          <a:blip r:embed="rId2"/>
          <a:srcRect t="6250" b="8745"/>
          <a:stretch>
            <a:fillRect/>
          </a:stretch>
        </p:blipFill>
        <p:spPr>
          <a:xfrm>
            <a:off x="765181" y="2571798"/>
            <a:ext cx="8026404" cy="518191"/>
          </a:xfrm>
          <a:prstGeom prst="rect">
            <a:avLst/>
          </a:prstGeom>
          <a:ln w="38100">
            <a:solidFill>
              <a:schemeClr val="tx1"/>
            </a:solidFill>
            <a:miter lim="400000"/>
          </a:ln>
        </p:spPr>
      </p:pic>
      <p:sp>
        <p:nvSpPr>
          <p:cNvPr id="61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3.h.</a:t>
            </a:r>
          </a:p>
        </p:txBody>
      </p:sp>
      <p:sp>
        <p:nvSpPr>
          <p:cNvPr id="11" name="TextBox 14">
            <a:extLst>
              <a:ext uri="{FF2B5EF4-FFF2-40B4-BE49-F238E27FC236}">
                <a16:creationId xmlns:a16="http://schemas.microsoft.com/office/drawing/2014/main" id="{002D36B7-4586-46F5-903D-402840C347D9}"/>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619" name="TextBox 15"/>
          <p:cNvSpPr txBox="1"/>
          <p:nvPr/>
        </p:nvSpPr>
        <p:spPr>
          <a:xfrm>
            <a:off x="1016000" y="3718547"/>
            <a:ext cx="5929740"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3.I. </a:t>
            </a:r>
            <a:r>
              <a:rPr b="0" dirty="0">
                <a:solidFill>
                  <a:schemeClr val="tx1"/>
                </a:solidFill>
              </a:rPr>
              <a:t>An appraisal is a written statement by a professional saying what the property is worth. If the appraiser says the property is not worth the price the buyer agreed to pay, then the buyer could have a legal excuse to get out of the contract and have the deposit returned.  </a:t>
            </a:r>
          </a:p>
        </p:txBody>
      </p:sp>
      <p:pic>
        <p:nvPicPr>
          <p:cNvPr id="624" name="Screen Shot 2018-05-22 at 8.33.06 PM.png" descr="Screen Shot 2018-05-22 at 8.33.06 PM.png"/>
          <p:cNvPicPr>
            <a:picLocks noChangeAspect="1"/>
          </p:cNvPicPr>
          <p:nvPr/>
        </p:nvPicPr>
        <p:blipFill>
          <a:blip r:embed="rId2"/>
          <a:stretch>
            <a:fillRect/>
          </a:stretch>
        </p:blipFill>
        <p:spPr>
          <a:xfrm>
            <a:off x="765798" y="2607696"/>
            <a:ext cx="7721603" cy="469903"/>
          </a:xfrm>
          <a:prstGeom prst="rect">
            <a:avLst/>
          </a:prstGeom>
          <a:ln w="38100">
            <a:solidFill>
              <a:schemeClr val="tx1"/>
            </a:solidFill>
            <a:miter lim="400000"/>
          </a:ln>
        </p:spPr>
      </p:pic>
      <p:sp>
        <p:nvSpPr>
          <p:cNvPr id="625" name="TextBox 14"/>
          <p:cNvSpPr txBox="1"/>
          <p:nvPr/>
        </p:nvSpPr>
        <p:spPr>
          <a:xfrm>
            <a:off x="700585" y="825889"/>
            <a:ext cx="11441531" cy="1661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70000"/>
              </a:lnSpc>
              <a:defRPr sz="5000" b="1">
                <a:solidFill>
                  <a:srgbClr val="2B2027"/>
                </a:solidFill>
                <a:latin typeface="+mn-lt"/>
                <a:ea typeface="+mn-ea"/>
                <a:cs typeface="+mn-cs"/>
                <a:sym typeface="Helvetica"/>
              </a:defRPr>
            </a:pPr>
            <a:r>
              <a:rPr dirty="0"/>
              <a:t>FINANCE TERMS;</a:t>
            </a:r>
          </a:p>
          <a:p>
            <a:pPr>
              <a:lnSpc>
                <a:spcPct val="70000"/>
              </a:lnSpc>
              <a:defRPr sz="4000" b="1">
                <a:solidFill>
                  <a:srgbClr val="FFFFFF"/>
                </a:solidFill>
                <a:latin typeface="+mn-lt"/>
                <a:ea typeface="+mn-ea"/>
                <a:cs typeface="+mn-cs"/>
                <a:sym typeface="Helvetica"/>
              </a:defRPr>
            </a:pPr>
            <a:r>
              <a:rPr dirty="0"/>
              <a:t>APPRAISAL CONTINGENCY </a:t>
            </a:r>
          </a:p>
          <a:p>
            <a:pPr>
              <a:lnSpc>
                <a:spcPct val="70000"/>
              </a:lnSpc>
              <a:defRPr sz="4000" b="1">
                <a:solidFill>
                  <a:srgbClr val="FFFFFF"/>
                </a:solidFill>
                <a:latin typeface="+mn-lt"/>
                <a:ea typeface="+mn-ea"/>
                <a:cs typeface="+mn-cs"/>
                <a:sym typeface="Helvetica"/>
              </a:defRPr>
            </a:pPr>
            <a:r>
              <a:rPr dirty="0"/>
              <a:t>AND REMOVAL</a:t>
            </a:r>
          </a:p>
        </p:txBody>
      </p:sp>
      <p:sp>
        <p:nvSpPr>
          <p:cNvPr id="62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3.i.</a:t>
            </a:r>
          </a:p>
        </p:txBody>
      </p:sp>
      <p:sp>
        <p:nvSpPr>
          <p:cNvPr id="11" name="TextBox 14">
            <a:extLst>
              <a:ext uri="{FF2B5EF4-FFF2-40B4-BE49-F238E27FC236}">
                <a16:creationId xmlns:a16="http://schemas.microsoft.com/office/drawing/2014/main" id="{9D146B7B-A972-42BC-A8AB-DCF00E597DD3}"/>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629" name="TextBox 15"/>
          <p:cNvSpPr txBox="1"/>
          <p:nvPr/>
        </p:nvSpPr>
        <p:spPr>
          <a:xfrm>
            <a:off x="1015999" y="3792704"/>
            <a:ext cx="9448587" cy="1923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3.J. (1)</a:t>
            </a:r>
            <a:r>
              <a:rPr b="0" dirty="0">
                <a:solidFill>
                  <a:schemeClr val="tx1"/>
                </a:solidFill>
              </a:rPr>
              <a:t> If a buyer needs a loan to purchase property, this paragraph requires the buyer to prove to the seller that the buyer is making efforts to get the loan. The seller will lose confidence in the buyer’s ability to perform if the buyer has not even started the process of getting a loan. Pre-approval or pre-qualification is not a guarantee the loan will be obtained but rather proof that the buyer is taking the necessary steps to purchase. Seller has the right to potentially cancel on a buyer who cannot even show that this minimum obligation is in process.</a:t>
            </a:r>
          </a:p>
        </p:txBody>
      </p:sp>
      <p:sp>
        <p:nvSpPr>
          <p:cNvPr id="634" name="Rectangle 2"/>
          <p:cNvSpPr txBox="1"/>
          <p:nvPr/>
        </p:nvSpPr>
        <p:spPr>
          <a:xfrm>
            <a:off x="732670" y="411761"/>
            <a:ext cx="263478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3.J. (1)</a:t>
            </a:r>
          </a:p>
        </p:txBody>
      </p:sp>
      <p:pic>
        <p:nvPicPr>
          <p:cNvPr id="635" name="Screen Shot 2018-05-22 at 8.33.57 PM.png" descr="Screen Shot 2018-05-22 at 8.33.57 PM.png"/>
          <p:cNvPicPr>
            <a:picLocks noChangeAspect="1"/>
          </p:cNvPicPr>
          <p:nvPr/>
        </p:nvPicPr>
        <p:blipFill>
          <a:blip r:embed="rId2"/>
          <a:stretch>
            <a:fillRect/>
          </a:stretch>
        </p:blipFill>
        <p:spPr>
          <a:xfrm>
            <a:off x="764585" y="2462109"/>
            <a:ext cx="7721603" cy="787403"/>
          </a:xfrm>
          <a:prstGeom prst="rect">
            <a:avLst/>
          </a:prstGeom>
          <a:ln w="38100">
            <a:solidFill>
              <a:schemeClr val="tx1"/>
            </a:solidFill>
            <a:miter lim="400000"/>
          </a:ln>
        </p:spPr>
      </p:pic>
      <p:sp>
        <p:nvSpPr>
          <p:cNvPr id="636" name="TextBox 14"/>
          <p:cNvSpPr txBox="1"/>
          <p:nvPr/>
        </p:nvSpPr>
        <p:spPr>
          <a:xfrm>
            <a:off x="700585" y="979209"/>
            <a:ext cx="11441531" cy="1249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FINANCE TERMS; LOAN TERMS – </a:t>
            </a:r>
          </a:p>
          <a:p>
            <a:pPr>
              <a:lnSpc>
                <a:spcPct val="80000"/>
              </a:lnSpc>
              <a:defRPr sz="4000" b="1" cap="all">
                <a:solidFill>
                  <a:srgbClr val="FFFFFF"/>
                </a:solidFill>
                <a:latin typeface="+mn-lt"/>
                <a:ea typeface="+mn-ea"/>
                <a:cs typeface="+mn-cs"/>
                <a:sym typeface="Helvetica"/>
              </a:defRPr>
            </a:pPr>
            <a:r>
              <a:rPr dirty="0"/>
              <a:t>LOAN APPLICATIONS</a:t>
            </a:r>
          </a:p>
        </p:txBody>
      </p:sp>
      <p:sp>
        <p:nvSpPr>
          <p:cNvPr id="11" name="TextBox 14">
            <a:extLst>
              <a:ext uri="{FF2B5EF4-FFF2-40B4-BE49-F238E27FC236}">
                <a16:creationId xmlns:a16="http://schemas.microsoft.com/office/drawing/2014/main" id="{2FCB2D94-A514-412A-B842-7690B47E5E51}"/>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lide Number Placeholder 1"/>
          <p:cNvSpPr txBox="1">
            <a:spLocks noGrp="1"/>
          </p:cNvSpPr>
          <p:nvPr>
            <p:ph type="sldNum" sz="quarter" idx="4294967295"/>
          </p:nvPr>
        </p:nvSpPr>
        <p:spPr>
          <a:xfrm>
            <a:off x="11169742" y="6404293"/>
            <a:ext cx="18405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139" name="Rectangle 5"/>
          <p:cNvSpPr/>
          <p:nvPr/>
        </p:nvSpPr>
        <p:spPr>
          <a:xfrm>
            <a:off x="-2" y="0"/>
            <a:ext cx="12192004" cy="2470987"/>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140" name="Rectangle 6"/>
          <p:cNvSpPr/>
          <p:nvPr/>
        </p:nvSpPr>
        <p:spPr>
          <a:xfrm>
            <a:off x="-3" y="2419399"/>
            <a:ext cx="8925688"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3" name="Picture 2">
            <a:extLst>
              <a:ext uri="{FF2B5EF4-FFF2-40B4-BE49-F238E27FC236}">
                <a16:creationId xmlns:a16="http://schemas.microsoft.com/office/drawing/2014/main" id="{AFCACFC6-30F3-4B58-A738-B3D50F24FF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226" y="0"/>
            <a:ext cx="4857750" cy="6858000"/>
          </a:xfrm>
          <a:prstGeom prst="rect">
            <a:avLst/>
          </a:prstGeom>
        </p:spPr>
      </p:pic>
      <p:sp>
        <p:nvSpPr>
          <p:cNvPr id="142" name="Rectangle 10"/>
          <p:cNvSpPr txBox="1"/>
          <p:nvPr/>
        </p:nvSpPr>
        <p:spPr>
          <a:xfrm>
            <a:off x="11775723" y="6464613"/>
            <a:ext cx="177397" cy="243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solidFill>
                  <a:srgbClr val="0070C0"/>
                </a:solidFill>
              </a:defRPr>
            </a:lvl1pPr>
          </a:lstStyle>
          <a:p>
            <a:r>
              <a:t>3</a:t>
            </a:r>
          </a:p>
        </p:txBody>
      </p:sp>
      <p:grpSp>
        <p:nvGrpSpPr>
          <p:cNvPr id="147" name="Group"/>
          <p:cNvGrpSpPr/>
          <p:nvPr/>
        </p:nvGrpSpPr>
        <p:grpSpPr>
          <a:xfrm>
            <a:off x="-5" y="6334204"/>
            <a:ext cx="12192008" cy="542804"/>
            <a:chOff x="0" y="0"/>
            <a:chExt cx="12192006" cy="542803"/>
          </a:xfrm>
        </p:grpSpPr>
        <p:sp>
          <p:nvSpPr>
            <p:cNvPr id="144"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145"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146"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3" name="TextBox 14">
            <a:extLst>
              <a:ext uri="{FF2B5EF4-FFF2-40B4-BE49-F238E27FC236}">
                <a16:creationId xmlns:a16="http://schemas.microsoft.com/office/drawing/2014/main" id="{F2E7F38F-F1FC-4C93-8D1F-30A7F35397EA}"/>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6FE2CCE2-DA10-48F6-98B2-AA6F76128F82}"/>
              </a:ext>
            </a:extLst>
          </p:cNvPr>
          <p:cNvSpPr txBox="1"/>
          <p:nvPr/>
        </p:nvSpPr>
        <p:spPr>
          <a:xfrm>
            <a:off x="175491" y="184470"/>
            <a:ext cx="569883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Calibri"/>
              </a:rPr>
              <a:t>Disclosure Regarding Real Estate Agency Relationship, p.1.</a:t>
            </a:r>
          </a:p>
        </p:txBody>
      </p:sp>
      <p:sp>
        <p:nvSpPr>
          <p:cNvPr id="4" name="TextBox 3">
            <a:extLst>
              <a:ext uri="{FF2B5EF4-FFF2-40B4-BE49-F238E27FC236}">
                <a16:creationId xmlns:a16="http://schemas.microsoft.com/office/drawing/2014/main" id="{5674D951-7FDC-4E28-BD22-E8DBFA923B2F}"/>
              </a:ext>
            </a:extLst>
          </p:cNvPr>
          <p:cNvSpPr txBox="1"/>
          <p:nvPr/>
        </p:nvSpPr>
        <p:spPr>
          <a:xfrm>
            <a:off x="175491" y="2715491"/>
            <a:ext cx="5942776"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This Form is pre-attached to the RPA and is the first form you will see.</a:t>
            </a:r>
          </a:p>
          <a:p>
            <a:pPr marL="0" marR="0" indent="0" algn="l" defTabSz="914400" rtl="0" fontAlgn="auto" latinLnBrk="0" hangingPunct="0">
              <a:lnSpc>
                <a:spcPct val="100000"/>
              </a:lnSpc>
              <a:spcBef>
                <a:spcPts val="0"/>
              </a:spcBef>
              <a:spcAft>
                <a:spcPts val="0"/>
              </a:spcAft>
              <a:buClrTx/>
              <a:buSzTx/>
              <a:buFontTx/>
              <a:buNone/>
              <a:tabLst/>
            </a:pPr>
            <a:r>
              <a:rPr lang="en-US" dirty="0"/>
              <a:t>The RPA starts on slide 7,or you can click on the page number below.</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Blue Dot 1">
            <a:extLst>
              <a:ext uri="{FF2B5EF4-FFF2-40B4-BE49-F238E27FC236}">
                <a16:creationId xmlns:a16="http://schemas.microsoft.com/office/drawing/2014/main" id="{2E164582-7619-42FA-991A-9235A8C0121F}"/>
              </a:ext>
            </a:extLst>
          </p:cNvPr>
          <p:cNvSpPr/>
          <p:nvPr/>
        </p:nvSpPr>
        <p:spPr>
          <a:xfrm>
            <a:off x="7903907" y="435829"/>
            <a:ext cx="235527" cy="237744"/>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oup 7">
            <a:extLst>
              <a:ext uri="{FF2B5EF4-FFF2-40B4-BE49-F238E27FC236}">
                <a16:creationId xmlns:a16="http://schemas.microsoft.com/office/drawing/2014/main" id="{36E446C4-1811-46F7-85C1-D05AD826D90A}"/>
              </a:ext>
            </a:extLst>
          </p:cNvPr>
          <p:cNvGrpSpPr/>
          <p:nvPr/>
        </p:nvGrpSpPr>
        <p:grpSpPr>
          <a:xfrm>
            <a:off x="5063714" y="810468"/>
            <a:ext cx="6712009" cy="2580623"/>
            <a:chOff x="5063714" y="810468"/>
            <a:chExt cx="6712009" cy="2580623"/>
          </a:xfrm>
        </p:grpSpPr>
        <p:sp>
          <p:nvSpPr>
            <p:cNvPr id="6" name="Rectangle 5">
              <a:extLst>
                <a:ext uri="{FF2B5EF4-FFF2-40B4-BE49-F238E27FC236}">
                  <a16:creationId xmlns:a16="http://schemas.microsoft.com/office/drawing/2014/main" id="{6A892F44-2700-4E30-96BC-5F0A4211C1A6}"/>
                </a:ext>
              </a:extLst>
            </p:cNvPr>
            <p:cNvSpPr/>
            <p:nvPr/>
          </p:nvSpPr>
          <p:spPr>
            <a:xfrm>
              <a:off x="5063714" y="810468"/>
              <a:ext cx="6712009" cy="2580623"/>
            </a:xfrm>
            <a:prstGeom prst="rect">
              <a:avLst/>
            </a:prstGeom>
            <a:ln>
              <a:solidFill>
                <a:srgbClr val="EB6C15"/>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274320" tIns="45718" rIns="274320" bIns="45718" numCol="1" spcCol="38100" rtlCol="0" anchor="t" anchorCtr="0">
              <a:noAutofit/>
            </a:bodyPr>
            <a:lstStyle/>
            <a:p>
              <a:pPr algn="ctr"/>
              <a:r>
                <a:rPr lang="en-US" b="1" dirty="0"/>
                <a:t>Disclosure Regarding Real Estate Agency Relationship</a:t>
              </a:r>
            </a:p>
            <a:p>
              <a:pPr marL="285750" indent="-285750">
                <a:spcBef>
                  <a:spcPts val="1200"/>
                </a:spcBef>
                <a:buFont typeface="Arial" panose="020B0604020202020204" pitchFamily="34" charset="0"/>
                <a:buChar char="•"/>
              </a:pPr>
              <a:r>
                <a:rPr lang="en-US" sz="1400" dirty="0"/>
                <a:t>This form lets you know that a real estate broker can represent only a seller, only a buyer or both buyer and seller in the same transaction.</a:t>
              </a:r>
            </a:p>
            <a:p>
              <a:pPr marL="285750" indent="-285750">
                <a:spcBef>
                  <a:spcPts val="1200"/>
                </a:spcBef>
                <a:buFont typeface="Arial" panose="020B0604020202020204" pitchFamily="34" charset="0"/>
                <a:buChar char="•"/>
              </a:pPr>
              <a:r>
                <a:rPr lang="en-US" sz="1400" dirty="0"/>
                <a:t>This form does not tell you specifically who the broker represents; that information comes later in the purchase agreement (paragraph 2B).</a:t>
              </a:r>
            </a:p>
            <a:p>
              <a:pPr marL="285750" indent="-285750">
                <a:spcBef>
                  <a:spcPts val="1200"/>
                </a:spcBef>
                <a:buFont typeface="Arial" panose="020B0604020202020204" pitchFamily="34" charset="0"/>
                <a:buChar char="•"/>
              </a:pPr>
              <a:r>
                <a:rPr lang="en-US" sz="1400" dirty="0"/>
                <a:t>The back or second page of the form is simply a reprint of the entire law.</a:t>
              </a:r>
            </a:p>
            <a:p>
              <a:pPr marL="285750" indent="-285750">
                <a:spcBef>
                  <a:spcPts val="1200"/>
                </a:spcBef>
                <a:buFont typeface="Arial" panose="020B0604020202020204" pitchFamily="34" charset="0"/>
                <a:buChar char="•"/>
              </a:pPr>
              <a:r>
                <a:rPr lang="en-US" sz="1400" dirty="0"/>
                <a:t>No matter who the broker represents, the broker through its agents must treat all parties honestly and fairly.</a:t>
              </a:r>
            </a:p>
            <a:p>
              <a:pPr algn="ctr"/>
              <a:endParaRPr lang="en-US" b="1" dirty="0"/>
            </a:p>
          </p:txBody>
        </p:sp>
        <p:sp>
          <p:nvSpPr>
            <p:cNvPr id="7" name="TextBox 6">
              <a:extLst>
                <a:ext uri="{FF2B5EF4-FFF2-40B4-BE49-F238E27FC236}">
                  <a16:creationId xmlns:a16="http://schemas.microsoft.com/office/drawing/2014/main" id="{7DB36AC6-D7E0-497C-A48C-8331F01F546F}"/>
                </a:ext>
              </a:extLst>
            </p:cNvPr>
            <p:cNvSpPr txBox="1"/>
            <p:nvPr/>
          </p:nvSpPr>
          <p:spPr>
            <a:xfrm>
              <a:off x="11509827" y="810468"/>
              <a:ext cx="19332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639" name="TextBox 15"/>
          <p:cNvSpPr txBox="1"/>
          <p:nvPr/>
        </p:nvSpPr>
        <p:spPr>
          <a:xfrm>
            <a:off x="1402132" y="4082093"/>
            <a:ext cx="6486354" cy="1836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nSpc>
                <a:spcPct val="90000"/>
              </a:lnSpc>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3.J.(2)and(3)</a:t>
            </a:r>
            <a:r>
              <a:rPr b="0" dirty="0">
                <a:solidFill>
                  <a:schemeClr val="tx1"/>
                </a:solidFill>
              </a:rPr>
              <a:t> If the lender will not make the buyer a loan, either because the property is not worth the price or the buyer is not qualified for the loan, the buyer can walk away from the contract without consequence. But, if the buyer already removed the </a:t>
            </a:r>
            <a:r>
              <a:rPr b="0" dirty="0">
                <a:solidFill>
                  <a:schemeClr val="tx1"/>
                </a:solidFill>
                <a:uFill>
                  <a:solidFill>
                    <a:srgbClr val="0000FF"/>
                  </a:solidFill>
                </a:uFill>
              </a:rPr>
              <a:t>appraisal contingency</a:t>
            </a:r>
            <a:r>
              <a:rPr b="0" dirty="0">
                <a:solidFill>
                  <a:schemeClr val="tx1"/>
                </a:solidFill>
              </a:rPr>
              <a:t>, then the buyer loses that excuse to cancel the contract even if that’s why the lender will not loan the money.</a:t>
            </a:r>
          </a:p>
          <a:p>
            <a:pPr marL="285750" indent="-285750">
              <a:lnSpc>
                <a:spcPct val="90000"/>
              </a:lnSpc>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3.J.(2)and(3</a:t>
            </a:r>
            <a:r>
              <a:rPr b="0" dirty="0">
                <a:solidFill>
                  <a:schemeClr val="tx1"/>
                </a:solidFill>
              </a:rPr>
              <a:t>) If the buyer removes the loan contingency before the lender makes a decision, the buyer is at risk.</a:t>
            </a:r>
          </a:p>
        </p:txBody>
      </p:sp>
      <p:sp>
        <p:nvSpPr>
          <p:cNvPr id="643" name="Rectangle 2"/>
          <p:cNvSpPr txBox="1"/>
          <p:nvPr/>
        </p:nvSpPr>
        <p:spPr>
          <a:xfrm>
            <a:off x="732670" y="411761"/>
            <a:ext cx="3003395"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3.J. (2)&amp;(3)</a:t>
            </a:r>
          </a:p>
        </p:txBody>
      </p:sp>
      <p:sp>
        <p:nvSpPr>
          <p:cNvPr id="644" name="TextBox 14"/>
          <p:cNvSpPr txBox="1"/>
          <p:nvPr/>
        </p:nvSpPr>
        <p:spPr>
          <a:xfrm>
            <a:off x="700585" y="979209"/>
            <a:ext cx="11441531" cy="1249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FINANCE TERMS; LOAN TERMS – </a:t>
            </a:r>
          </a:p>
          <a:p>
            <a:pPr>
              <a:lnSpc>
                <a:spcPct val="80000"/>
              </a:lnSpc>
              <a:defRPr sz="4000" b="1" cap="all">
                <a:solidFill>
                  <a:srgbClr val="FFFFFF"/>
                </a:solidFill>
                <a:latin typeface="+mn-lt"/>
                <a:ea typeface="+mn-ea"/>
                <a:cs typeface="+mn-cs"/>
                <a:sym typeface="Helvetica"/>
              </a:defRPr>
            </a:pPr>
            <a:r>
              <a:rPr dirty="0"/>
              <a:t>LOAN CONTINGENCY AND REMOVAL</a:t>
            </a:r>
          </a:p>
        </p:txBody>
      </p:sp>
      <p:sp>
        <p:nvSpPr>
          <p:cNvPr id="645" name="TextBox 15"/>
          <p:cNvSpPr txBox="1"/>
          <p:nvPr/>
        </p:nvSpPr>
        <p:spPr>
          <a:xfrm>
            <a:off x="7946504" y="4082093"/>
            <a:ext cx="3141929" cy="937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nSpc>
                <a:spcPct val="90000"/>
              </a:lnSpc>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t>3.J. (2) and (3) </a:t>
            </a:r>
            <a:r>
              <a:rPr b="0" dirty="0"/>
              <a:t>The buyer has 21 days to decide whether to remove this contingency or cancel the contract.</a:t>
            </a:r>
          </a:p>
        </p:txBody>
      </p:sp>
      <p:pic>
        <p:nvPicPr>
          <p:cNvPr id="646" name="Screen Shot 2018-05-22 at 8.35.24 PM.png" descr="Screen Shot 2018-05-22 at 8.35.24 PM.png"/>
          <p:cNvPicPr>
            <a:picLocks noChangeAspect="1"/>
          </p:cNvPicPr>
          <p:nvPr/>
        </p:nvPicPr>
        <p:blipFill>
          <a:blip r:embed="rId2"/>
          <a:stretch>
            <a:fillRect/>
          </a:stretch>
        </p:blipFill>
        <p:spPr>
          <a:xfrm>
            <a:off x="759810" y="2450894"/>
            <a:ext cx="6737544" cy="1402233"/>
          </a:xfrm>
          <a:prstGeom prst="rect">
            <a:avLst/>
          </a:prstGeom>
          <a:ln w="38100">
            <a:solidFill>
              <a:schemeClr val="tx1"/>
            </a:solidFill>
            <a:miter lim="400000"/>
          </a:ln>
        </p:spPr>
      </p:pic>
      <p:sp>
        <p:nvSpPr>
          <p:cNvPr id="11" name="TextBox 14">
            <a:extLst>
              <a:ext uri="{FF2B5EF4-FFF2-40B4-BE49-F238E27FC236}">
                <a16:creationId xmlns:a16="http://schemas.microsoft.com/office/drawing/2014/main" id="{45596655-5E35-44F6-9917-9257478E4C1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649" name="TextBox 15"/>
          <p:cNvSpPr txBox="1"/>
          <p:nvPr/>
        </p:nvSpPr>
        <p:spPr>
          <a:xfrm>
            <a:off x="1015999" y="3972547"/>
            <a:ext cx="6635995" cy="87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3.J. (4)</a:t>
            </a:r>
            <a:r>
              <a:rPr b="0" dirty="0">
                <a:solidFill>
                  <a:schemeClr val="tx1"/>
                </a:solidFill>
              </a:rPr>
              <a:t> If the buyer checks this box, the message the buyer is giving is that the buyer needs a loan to purchase the property but is willing to take the risk that the buyer will not get the loan.</a:t>
            </a:r>
          </a:p>
        </p:txBody>
      </p:sp>
      <p:sp>
        <p:nvSpPr>
          <p:cNvPr id="654" name="Rectangle 2"/>
          <p:cNvSpPr txBox="1"/>
          <p:nvPr/>
        </p:nvSpPr>
        <p:spPr>
          <a:xfrm>
            <a:off x="732670" y="411761"/>
            <a:ext cx="245586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3.J. (4)</a:t>
            </a:r>
          </a:p>
        </p:txBody>
      </p:sp>
      <p:pic>
        <p:nvPicPr>
          <p:cNvPr id="655" name="Screen Shot 2018-05-22 at 8.37.11 PM.png" descr="Screen Shot 2018-05-22 at 8.37.11 PM.png"/>
          <p:cNvPicPr>
            <a:picLocks noChangeAspect="1"/>
          </p:cNvPicPr>
          <p:nvPr/>
        </p:nvPicPr>
        <p:blipFill>
          <a:blip r:embed="rId2"/>
          <a:stretch>
            <a:fillRect/>
          </a:stretch>
        </p:blipFill>
        <p:spPr>
          <a:xfrm>
            <a:off x="764585" y="2612252"/>
            <a:ext cx="8858343" cy="420399"/>
          </a:xfrm>
          <a:prstGeom prst="rect">
            <a:avLst/>
          </a:prstGeom>
          <a:ln w="38100">
            <a:solidFill>
              <a:schemeClr val="tx1"/>
            </a:solidFill>
            <a:miter lim="400000"/>
          </a:ln>
        </p:spPr>
      </p:pic>
      <p:pic>
        <p:nvPicPr>
          <p:cNvPr id="656" name="dice.png" descr="dice.png"/>
          <p:cNvPicPr>
            <a:picLocks noChangeAspect="1"/>
          </p:cNvPicPr>
          <p:nvPr/>
        </p:nvPicPr>
        <p:blipFill>
          <a:blip r:embed="rId3"/>
          <a:stretch>
            <a:fillRect/>
          </a:stretch>
        </p:blipFill>
        <p:spPr>
          <a:xfrm>
            <a:off x="9350375" y="3276520"/>
            <a:ext cx="2139809" cy="2252151"/>
          </a:xfrm>
          <a:prstGeom prst="rect">
            <a:avLst/>
          </a:prstGeom>
          <a:ln w="12700">
            <a:miter lim="400000"/>
          </a:ln>
        </p:spPr>
      </p:pic>
      <p:sp>
        <p:nvSpPr>
          <p:cNvPr id="657" name="TextBox 14"/>
          <p:cNvSpPr txBox="1"/>
          <p:nvPr/>
        </p:nvSpPr>
        <p:spPr>
          <a:xfrm>
            <a:off x="700585" y="1016000"/>
            <a:ext cx="11441531" cy="1173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FINANCE TERMS; LOAN TERMS – </a:t>
            </a:r>
          </a:p>
          <a:p>
            <a:pPr>
              <a:lnSpc>
                <a:spcPct val="80000"/>
              </a:lnSpc>
              <a:defRPr sz="3500" b="1" cap="all">
                <a:solidFill>
                  <a:srgbClr val="FFFFFF"/>
                </a:solidFill>
                <a:latin typeface="+mn-lt"/>
                <a:ea typeface="+mn-ea"/>
                <a:cs typeface="+mn-cs"/>
                <a:sym typeface="Helvetica"/>
              </a:defRPr>
            </a:pPr>
            <a:r>
              <a:rPr dirty="0"/>
              <a:t>NO LOAN CONTINGENCY</a:t>
            </a:r>
          </a:p>
        </p:txBody>
      </p:sp>
      <p:sp>
        <p:nvSpPr>
          <p:cNvPr id="12" name="TextBox 14">
            <a:extLst>
              <a:ext uri="{FF2B5EF4-FFF2-40B4-BE49-F238E27FC236}">
                <a16:creationId xmlns:a16="http://schemas.microsoft.com/office/drawing/2014/main" id="{40EAB81C-A3CA-4AE5-9292-244543BD451C}"/>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660" name="TextBox 15"/>
          <p:cNvSpPr txBox="1"/>
          <p:nvPr/>
        </p:nvSpPr>
        <p:spPr>
          <a:xfrm>
            <a:off x="1015999" y="3998228"/>
            <a:ext cx="7282937"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3.J. (5) </a:t>
            </a:r>
            <a:r>
              <a:rPr b="0" dirty="0">
                <a:solidFill>
                  <a:schemeClr val="tx1"/>
                </a:solidFill>
              </a:rPr>
              <a:t>Some sellers agree to give the buyer back part of the purchase price to help the buyer pay for certain costs. If the buyer is getting a loan, the lender needs to be told about this. And if the lender will not approve the full amount, then the seller only has to give the buyer the amount lender will allow.</a:t>
            </a:r>
          </a:p>
        </p:txBody>
      </p:sp>
      <p:sp>
        <p:nvSpPr>
          <p:cNvPr id="664" name="Rectangle 2"/>
          <p:cNvSpPr txBox="1"/>
          <p:nvPr/>
        </p:nvSpPr>
        <p:spPr>
          <a:xfrm>
            <a:off x="732669" y="411761"/>
            <a:ext cx="250407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3.J. (5)</a:t>
            </a:r>
          </a:p>
        </p:txBody>
      </p:sp>
      <p:pic>
        <p:nvPicPr>
          <p:cNvPr id="665" name="Screen Shot 2018-05-22 at 8.38.25 PM.png" descr="Screen Shot 2018-05-22 at 8.38.25 PM.png"/>
          <p:cNvPicPr>
            <a:picLocks noChangeAspect="1"/>
          </p:cNvPicPr>
          <p:nvPr/>
        </p:nvPicPr>
        <p:blipFill>
          <a:blip r:embed="rId2"/>
          <a:stretch>
            <a:fillRect/>
          </a:stretch>
        </p:blipFill>
        <p:spPr>
          <a:xfrm>
            <a:off x="758235" y="2608662"/>
            <a:ext cx="7480303" cy="787403"/>
          </a:xfrm>
          <a:prstGeom prst="rect">
            <a:avLst/>
          </a:prstGeom>
          <a:ln w="38100">
            <a:solidFill>
              <a:schemeClr val="tx1"/>
            </a:solidFill>
            <a:miter lim="400000"/>
          </a:ln>
        </p:spPr>
      </p:pic>
      <p:pic>
        <p:nvPicPr>
          <p:cNvPr id="666" name="laon.png" descr="laon.png"/>
          <p:cNvPicPr>
            <a:picLocks noChangeAspect="1"/>
          </p:cNvPicPr>
          <p:nvPr/>
        </p:nvPicPr>
        <p:blipFill>
          <a:blip r:embed="rId3"/>
          <a:stretch>
            <a:fillRect/>
          </a:stretch>
        </p:blipFill>
        <p:spPr>
          <a:xfrm>
            <a:off x="8947198" y="3257170"/>
            <a:ext cx="2504075" cy="2609246"/>
          </a:xfrm>
          <a:prstGeom prst="rect">
            <a:avLst/>
          </a:prstGeom>
          <a:ln w="12700">
            <a:miter lim="400000"/>
          </a:ln>
        </p:spPr>
      </p:pic>
      <p:sp>
        <p:nvSpPr>
          <p:cNvPr id="667" name="TextBox 14"/>
          <p:cNvSpPr txBox="1"/>
          <p:nvPr/>
        </p:nvSpPr>
        <p:spPr>
          <a:xfrm>
            <a:off x="700585" y="1016000"/>
            <a:ext cx="11441531" cy="1173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FINANCE TERMS; LOAN TERMS – </a:t>
            </a:r>
          </a:p>
          <a:p>
            <a:pPr>
              <a:lnSpc>
                <a:spcPct val="80000"/>
              </a:lnSpc>
              <a:defRPr sz="3500" b="1" cap="all">
                <a:solidFill>
                  <a:srgbClr val="FFFFFF"/>
                </a:solidFill>
                <a:latin typeface="+mn-lt"/>
                <a:ea typeface="+mn-ea"/>
                <a:cs typeface="+mn-cs"/>
                <a:sym typeface="Helvetica"/>
              </a:defRPr>
            </a:pPr>
            <a:r>
              <a:rPr dirty="0"/>
              <a:t>LENDER LIMITS ON BUYER CREDITS</a:t>
            </a:r>
          </a:p>
        </p:txBody>
      </p:sp>
      <p:sp>
        <p:nvSpPr>
          <p:cNvPr id="11" name="TextBox 14">
            <a:extLst>
              <a:ext uri="{FF2B5EF4-FFF2-40B4-BE49-F238E27FC236}">
                <a16:creationId xmlns:a16="http://schemas.microsoft.com/office/drawing/2014/main" id="{24D8CF31-A9F5-4F25-AA49-579D9A04BAA3}"/>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670" name="TextBox 15"/>
          <p:cNvSpPr txBox="1"/>
          <p:nvPr/>
        </p:nvSpPr>
        <p:spPr>
          <a:xfrm>
            <a:off x="1016000" y="3736502"/>
            <a:ext cx="9750174" cy="2139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3.K. </a:t>
            </a:r>
            <a:r>
              <a:rPr b="0" dirty="0">
                <a:solidFill>
                  <a:schemeClr val="tx1"/>
                </a:solidFill>
              </a:rPr>
              <a:t>This paragraph tells the buyer that it is important to be honest in how you write your offer.  Buyers are expected to pursue the financing they specified. For example, if buyer’s offer says the buyer has 20% down payment then the buyer needs to try and get a 80% loan.  The buyer can try to get something different but the buyer should still try to get what was promised in the offer and the seller does not have cooperate with anything else.  </a:t>
            </a:r>
          </a:p>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3.K.</a:t>
            </a:r>
            <a:r>
              <a:rPr b="0" dirty="0">
                <a:solidFill>
                  <a:schemeClr val="tx1"/>
                </a:solidFill>
              </a:rPr>
              <a:t> If the buyer says, for example, that the buyer has all cash or a 20% down payment and really doesn’t, then that is like breaking a promise and could cause the buyer to lose the deposit or suffer some other consequences. </a:t>
            </a:r>
          </a:p>
        </p:txBody>
      </p:sp>
      <p:sp>
        <p:nvSpPr>
          <p:cNvPr id="674" name="Rectangle 2"/>
          <p:cNvSpPr txBox="1"/>
          <p:nvPr/>
        </p:nvSpPr>
        <p:spPr>
          <a:xfrm>
            <a:off x="732670" y="411761"/>
            <a:ext cx="218156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3.K.</a:t>
            </a:r>
          </a:p>
        </p:txBody>
      </p:sp>
      <p:pic>
        <p:nvPicPr>
          <p:cNvPr id="675" name="Screen Shot 2018-05-22 at 8.39.17 PM.png" descr="Screen Shot 2018-05-22 at 8.39.17 PM.png"/>
          <p:cNvPicPr>
            <a:picLocks noChangeAspect="1"/>
          </p:cNvPicPr>
          <p:nvPr/>
        </p:nvPicPr>
        <p:blipFill>
          <a:blip r:embed="rId2"/>
          <a:stretch>
            <a:fillRect/>
          </a:stretch>
        </p:blipFill>
        <p:spPr>
          <a:xfrm>
            <a:off x="762000" y="2352119"/>
            <a:ext cx="7759700" cy="927104"/>
          </a:xfrm>
          <a:prstGeom prst="rect">
            <a:avLst/>
          </a:prstGeom>
          <a:ln w="38100">
            <a:solidFill>
              <a:schemeClr val="tx1"/>
            </a:solidFill>
            <a:miter lim="400000"/>
          </a:ln>
        </p:spPr>
      </p:pic>
      <p:sp>
        <p:nvSpPr>
          <p:cNvPr id="676" name="TextBox 14"/>
          <p:cNvSpPr txBox="1"/>
          <p:nvPr/>
        </p:nvSpPr>
        <p:spPr>
          <a:xfrm>
            <a:off x="700585" y="1016000"/>
            <a:ext cx="11441531" cy="1173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FINANCE TERMS;</a:t>
            </a:r>
          </a:p>
          <a:p>
            <a:pPr>
              <a:lnSpc>
                <a:spcPct val="80000"/>
              </a:lnSpc>
              <a:defRPr sz="3500" b="1" cap="all">
                <a:solidFill>
                  <a:srgbClr val="FFFFFF"/>
                </a:solidFill>
                <a:latin typeface="+mn-lt"/>
                <a:ea typeface="+mn-ea"/>
                <a:cs typeface="+mn-cs"/>
                <a:sym typeface="Helvetica"/>
              </a:defRPr>
            </a:pPr>
            <a:r>
              <a:rPr dirty="0"/>
              <a:t>BUYER STATED FINANCING</a:t>
            </a:r>
          </a:p>
        </p:txBody>
      </p:sp>
      <p:sp>
        <p:nvSpPr>
          <p:cNvPr id="10" name="TextBox 14">
            <a:extLst>
              <a:ext uri="{FF2B5EF4-FFF2-40B4-BE49-F238E27FC236}">
                <a16:creationId xmlns:a16="http://schemas.microsoft.com/office/drawing/2014/main" id="{B981F6FE-91A8-42FB-B88C-320A7812F22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679" name="TextBox 15"/>
          <p:cNvSpPr txBox="1"/>
          <p:nvPr/>
        </p:nvSpPr>
        <p:spPr>
          <a:xfrm>
            <a:off x="1016000" y="3614794"/>
            <a:ext cx="7505700" cy="2000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4.A. </a:t>
            </a:r>
            <a:r>
              <a:rPr b="0" dirty="0">
                <a:solidFill>
                  <a:schemeClr val="tx1"/>
                </a:solidFill>
              </a:rPr>
              <a:t>The buyer says that it is not necessary to sell an existing home in order to purchase the one from the seller.  </a:t>
            </a:r>
          </a:p>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4.B. </a:t>
            </a:r>
            <a:r>
              <a:rPr b="0" dirty="0">
                <a:solidFill>
                  <a:schemeClr val="tx1"/>
                </a:solidFill>
              </a:rPr>
              <a:t>Here is where the buyer declares that in order to buy from the seller, the buyer first has to sell a house that the buyer owns. If the buyer cannot sell that house within the identified period, the buyer can get out of the contract.  If this paragraph is checked, an additional form, (C.A.R. Form COP) should be attached to the agreement.  </a:t>
            </a:r>
          </a:p>
        </p:txBody>
      </p:sp>
      <p:sp>
        <p:nvSpPr>
          <p:cNvPr id="684" name="TextBox 14"/>
          <p:cNvSpPr txBox="1"/>
          <p:nvPr/>
        </p:nvSpPr>
        <p:spPr>
          <a:xfrm>
            <a:off x="700585" y="1097714"/>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rPr dirty="0"/>
              <a:t>SALE OF BUYER’S PROPERTY</a:t>
            </a:r>
          </a:p>
        </p:txBody>
      </p:sp>
      <p:pic>
        <p:nvPicPr>
          <p:cNvPr id="685" name="Screen Shot 2018-05-22 at 8.41.23 PM.png" descr="Screen Shot 2018-05-22 at 8.41.23 PM.png"/>
          <p:cNvPicPr>
            <a:picLocks noChangeAspect="1"/>
          </p:cNvPicPr>
          <p:nvPr/>
        </p:nvPicPr>
        <p:blipFill>
          <a:blip r:embed="rId2"/>
          <a:stretch>
            <a:fillRect/>
          </a:stretch>
        </p:blipFill>
        <p:spPr>
          <a:xfrm>
            <a:off x="762000" y="2465475"/>
            <a:ext cx="8013700" cy="635003"/>
          </a:xfrm>
          <a:prstGeom prst="rect">
            <a:avLst/>
          </a:prstGeom>
          <a:ln w="38100">
            <a:solidFill>
              <a:schemeClr val="tx1"/>
            </a:solidFill>
            <a:miter lim="400000"/>
          </a:ln>
        </p:spPr>
      </p:pic>
      <p:sp>
        <p:nvSpPr>
          <p:cNvPr id="686" name="Rectangle 2"/>
          <p:cNvSpPr txBox="1"/>
          <p:nvPr/>
        </p:nvSpPr>
        <p:spPr>
          <a:xfrm>
            <a:off x="732670" y="411761"/>
            <a:ext cx="261431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4.A.&amp;B.</a:t>
            </a:r>
          </a:p>
        </p:txBody>
      </p:sp>
      <p:pic>
        <p:nvPicPr>
          <p:cNvPr id="687" name="forsale.png" descr="forsale.png"/>
          <p:cNvPicPr>
            <a:picLocks noChangeAspect="1"/>
          </p:cNvPicPr>
          <p:nvPr/>
        </p:nvPicPr>
        <p:blipFill>
          <a:blip r:embed="rId3"/>
          <a:stretch>
            <a:fillRect/>
          </a:stretch>
        </p:blipFill>
        <p:spPr>
          <a:xfrm>
            <a:off x="9296310" y="3450773"/>
            <a:ext cx="2124770" cy="2129019"/>
          </a:xfrm>
          <a:prstGeom prst="rect">
            <a:avLst/>
          </a:prstGeom>
          <a:ln w="12700">
            <a:miter lim="400000"/>
          </a:ln>
        </p:spPr>
      </p:pic>
      <p:sp>
        <p:nvSpPr>
          <p:cNvPr id="12" name="TextBox 14">
            <a:extLst>
              <a:ext uri="{FF2B5EF4-FFF2-40B4-BE49-F238E27FC236}">
                <a16:creationId xmlns:a16="http://schemas.microsoft.com/office/drawing/2014/main" id="{31BD5713-E83E-4DD0-ADD3-CD9809AFAA8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693" name="TextBox 15"/>
          <p:cNvSpPr txBox="1"/>
          <p:nvPr/>
        </p:nvSpPr>
        <p:spPr>
          <a:xfrm>
            <a:off x="5750831" y="3387754"/>
            <a:ext cx="5947442" cy="2014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Addendum</a:t>
            </a:r>
            <a:r>
              <a:rPr b="0" dirty="0">
                <a:solidFill>
                  <a:schemeClr val="tx1"/>
                </a:solidFill>
              </a:rPr>
              <a:t> (C.A.R. Form ADM): This form will include language to be added that is usually unique to the buyer’s situation.</a:t>
            </a:r>
          </a:p>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Back-Up Offer</a:t>
            </a:r>
            <a:r>
              <a:rPr b="0" dirty="0">
                <a:solidFill>
                  <a:schemeClr val="tx1"/>
                </a:solidFill>
              </a:rPr>
              <a:t> (C.A.R. Form BUO): This form is used when the seller is already in a contract with another buyer and the buyer writing this offer wants to be next in line.</a:t>
            </a:r>
          </a:p>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Court Confirmation</a:t>
            </a:r>
            <a:r>
              <a:rPr b="0" dirty="0">
                <a:solidFill>
                  <a:schemeClr val="tx1"/>
                </a:solidFill>
              </a:rPr>
              <a:t> (C.A.R. Form CCA): This form is used when the seller needs to go to court to get permission to sell the property. That can happen, for example, if the seller is going through a bankruptcy, or a divorce, or a business break-up with a partner.</a:t>
            </a:r>
          </a:p>
        </p:txBody>
      </p:sp>
      <p:pic>
        <p:nvPicPr>
          <p:cNvPr id="694" name="Screen Shot 2018-05-22 at 8.42.53 PM.png" descr="Screen Shot 2018-05-22 at 8.42.53 PM.png"/>
          <p:cNvPicPr>
            <a:picLocks noChangeAspect="1"/>
          </p:cNvPicPr>
          <p:nvPr/>
        </p:nvPicPr>
        <p:blipFill>
          <a:blip r:embed="rId2"/>
          <a:stretch>
            <a:fillRect/>
          </a:stretch>
        </p:blipFill>
        <p:spPr>
          <a:xfrm>
            <a:off x="762000" y="2328004"/>
            <a:ext cx="7430869" cy="785284"/>
          </a:xfrm>
          <a:prstGeom prst="rect">
            <a:avLst/>
          </a:prstGeom>
          <a:ln w="38100">
            <a:solidFill>
              <a:schemeClr val="tx1"/>
            </a:solidFill>
            <a:miter lim="400000"/>
          </a:ln>
        </p:spPr>
      </p:pic>
      <p:sp>
        <p:nvSpPr>
          <p:cNvPr id="695" name="TextBox 14"/>
          <p:cNvSpPr txBox="1"/>
          <p:nvPr/>
        </p:nvSpPr>
        <p:spPr>
          <a:xfrm>
            <a:off x="700585" y="1078722"/>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rPr dirty="0"/>
              <a:t>ADDENDA</a:t>
            </a:r>
          </a:p>
        </p:txBody>
      </p:sp>
      <p:sp>
        <p:nvSpPr>
          <p:cNvPr id="696" name="TextBox 15"/>
          <p:cNvSpPr txBox="1"/>
          <p:nvPr/>
        </p:nvSpPr>
        <p:spPr>
          <a:xfrm>
            <a:off x="1967614" y="3378198"/>
            <a:ext cx="3040692"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5.A.</a:t>
            </a:r>
            <a:r>
              <a:rPr b="0" dirty="0">
                <a:solidFill>
                  <a:schemeClr val="tx1"/>
                </a:solidFill>
              </a:rPr>
              <a:t> Many other forms may be attached to this agreement. Most of these boxes will not be checked. A few are named here.</a:t>
            </a:r>
          </a:p>
        </p:txBody>
      </p:sp>
      <p:sp>
        <p:nvSpPr>
          <p:cNvPr id="697" name="Continued on next screen"/>
          <p:cNvSpPr txBox="1"/>
          <p:nvPr/>
        </p:nvSpPr>
        <p:spPr>
          <a:xfrm>
            <a:off x="8677695" y="5559497"/>
            <a:ext cx="2911184"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22B1E2"/>
                </a:solidFill>
                <a:latin typeface="+mn-lt"/>
                <a:ea typeface="+mn-ea"/>
                <a:cs typeface="+mn-cs"/>
                <a:sym typeface="Helvetica"/>
              </a:defRPr>
            </a:lvl1pPr>
          </a:lstStyle>
          <a:p>
            <a:r>
              <a:t>Continued on next screen</a:t>
            </a:r>
          </a:p>
        </p:txBody>
      </p:sp>
      <p:sp>
        <p:nvSpPr>
          <p:cNvPr id="698" name="Triangle"/>
          <p:cNvSpPr/>
          <p:nvPr/>
        </p:nvSpPr>
        <p:spPr>
          <a:xfrm rot="5400000">
            <a:off x="11616780" y="5678873"/>
            <a:ext cx="163560" cy="1635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EAEE1"/>
          </a:solidFill>
          <a:ln w="12700">
            <a:miter lim="400000"/>
          </a:ln>
        </p:spPr>
        <p:txBody>
          <a:bodyPr lIns="45718" tIns="45718" rIns="45718" bIns="45718" anchor="ctr"/>
          <a:lstStyle/>
          <a:p>
            <a:endParaRPr/>
          </a:p>
        </p:txBody>
      </p:sp>
      <p:sp>
        <p:nvSpPr>
          <p:cNvPr id="699"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5.a.</a:t>
            </a:r>
          </a:p>
        </p:txBody>
      </p:sp>
      <p:sp>
        <p:nvSpPr>
          <p:cNvPr id="13" name="TextBox 14">
            <a:extLst>
              <a:ext uri="{FF2B5EF4-FFF2-40B4-BE49-F238E27FC236}">
                <a16:creationId xmlns:a16="http://schemas.microsoft.com/office/drawing/2014/main" id="{4EF5F93D-83D2-44AA-8751-F49704376D5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703"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ADDENDA </a:t>
            </a:r>
            <a:r>
              <a:rPr sz="3000"/>
              <a:t>cont.</a:t>
            </a:r>
          </a:p>
        </p:txBody>
      </p:sp>
      <p:sp>
        <p:nvSpPr>
          <p:cNvPr id="704" name="TextBox 15"/>
          <p:cNvSpPr txBox="1"/>
          <p:nvPr/>
        </p:nvSpPr>
        <p:spPr>
          <a:xfrm>
            <a:off x="5524499" y="3384817"/>
            <a:ext cx="5777770" cy="2132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Septic, Well …</a:t>
            </a:r>
            <a:r>
              <a:rPr b="0" dirty="0">
                <a:solidFill>
                  <a:schemeClr val="tx1"/>
                </a:solidFill>
              </a:rPr>
              <a:t> (C.A.R. Form SWPI): In most cities, water arrives through a water line and waste goes through a sewer line.  In more rural, and sometimes suburban, areas, water may come from a well and waste goes into a septic system on the property. Certain inspections and reports are unique to these items and should be addressed in an addendum.  </a:t>
            </a:r>
          </a:p>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Short Sale</a:t>
            </a:r>
            <a:r>
              <a:rPr b="0" dirty="0">
                <a:solidFill>
                  <a:schemeClr val="tx1"/>
                </a:solidFill>
              </a:rPr>
              <a:t> (C.A.R. Form SSA): Some sellers owe more on their house than it is worth (the house is “upside down” or “under water”).  The seller’s lender needs to approve the sale and this form gives the time to do so.  </a:t>
            </a:r>
          </a:p>
        </p:txBody>
      </p:sp>
      <p:sp>
        <p:nvSpPr>
          <p:cNvPr id="70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5.a.</a:t>
            </a:r>
          </a:p>
        </p:txBody>
      </p:sp>
      <p:pic>
        <p:nvPicPr>
          <p:cNvPr id="708" name="Screen Shot 2018-05-22 at 8.42.53 PM.png" descr="Screen Shot 2018-05-22 at 8.42.53 PM.png"/>
          <p:cNvPicPr>
            <a:picLocks noChangeAspect="1"/>
          </p:cNvPicPr>
          <p:nvPr/>
        </p:nvPicPr>
        <p:blipFill>
          <a:blip r:embed="rId2"/>
          <a:stretch>
            <a:fillRect/>
          </a:stretch>
        </p:blipFill>
        <p:spPr>
          <a:xfrm>
            <a:off x="762000" y="2328004"/>
            <a:ext cx="7430869" cy="785284"/>
          </a:xfrm>
          <a:prstGeom prst="rect">
            <a:avLst/>
          </a:prstGeom>
          <a:ln w="38100">
            <a:solidFill>
              <a:schemeClr val="tx1"/>
            </a:solidFill>
            <a:miter lim="400000"/>
          </a:ln>
        </p:spPr>
      </p:pic>
      <p:sp>
        <p:nvSpPr>
          <p:cNvPr id="709" name="TextBox 15"/>
          <p:cNvSpPr txBox="1"/>
          <p:nvPr/>
        </p:nvSpPr>
        <p:spPr>
          <a:xfrm>
            <a:off x="1967614" y="3378198"/>
            <a:ext cx="3040692"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5.A.</a:t>
            </a:r>
            <a:r>
              <a:rPr b="0" dirty="0">
                <a:solidFill>
                  <a:schemeClr val="tx1"/>
                </a:solidFill>
              </a:rPr>
              <a:t> Many other forms may be attached to this agreement. Most of these boxes will not be checked. A few are named here.</a:t>
            </a:r>
          </a:p>
        </p:txBody>
      </p:sp>
      <p:sp>
        <p:nvSpPr>
          <p:cNvPr id="11" name="TextBox 14">
            <a:extLst>
              <a:ext uri="{FF2B5EF4-FFF2-40B4-BE49-F238E27FC236}">
                <a16:creationId xmlns:a16="http://schemas.microsoft.com/office/drawing/2014/main" id="{CABFD882-5AD0-41BB-80DD-D3B67E00E210}"/>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712" name="TextBox 15"/>
          <p:cNvSpPr txBox="1"/>
          <p:nvPr/>
        </p:nvSpPr>
        <p:spPr>
          <a:xfrm>
            <a:off x="1968500" y="3378198"/>
            <a:ext cx="3289812"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5.B. </a:t>
            </a:r>
            <a:r>
              <a:rPr b="0" dirty="0">
                <a:solidFill>
                  <a:schemeClr val="tx1"/>
                </a:solidFill>
              </a:rPr>
              <a:t>There are other forms that give both buyer and seller advice but don’t actually require either one to act. They should be read carefully.</a:t>
            </a:r>
          </a:p>
        </p:txBody>
      </p:sp>
      <p:sp>
        <p:nvSpPr>
          <p:cNvPr id="714"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BUYER AND SELLER ADVISORIES</a:t>
            </a:r>
          </a:p>
        </p:txBody>
      </p:sp>
      <p:pic>
        <p:nvPicPr>
          <p:cNvPr id="717" name="Screen Shot 2018-05-22 at 8.47.27 PM.png" descr="Screen Shot 2018-05-22 at 8.47.27 PM.png"/>
          <p:cNvPicPr>
            <a:picLocks noChangeAspect="1"/>
          </p:cNvPicPr>
          <p:nvPr/>
        </p:nvPicPr>
        <p:blipFill>
          <a:blip r:embed="rId2"/>
          <a:srcRect t="4851" r="1167" b="4850"/>
          <a:stretch>
            <a:fillRect/>
          </a:stretch>
        </p:blipFill>
        <p:spPr>
          <a:xfrm>
            <a:off x="782760" y="2366105"/>
            <a:ext cx="8116264" cy="709084"/>
          </a:xfrm>
          <a:prstGeom prst="rect">
            <a:avLst/>
          </a:prstGeom>
          <a:ln w="38100">
            <a:solidFill>
              <a:schemeClr val="tx1"/>
            </a:solidFill>
            <a:miter lim="400000"/>
          </a:ln>
        </p:spPr>
      </p:pic>
      <p:sp>
        <p:nvSpPr>
          <p:cNvPr id="718" name="TextBox 15"/>
          <p:cNvSpPr txBox="1"/>
          <p:nvPr/>
        </p:nvSpPr>
        <p:spPr>
          <a:xfrm>
            <a:off x="5524498" y="3378198"/>
            <a:ext cx="6303470" cy="2014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Probate Advisory</a:t>
            </a:r>
            <a:r>
              <a:rPr b="0" dirty="0">
                <a:solidFill>
                  <a:schemeClr val="tx1"/>
                </a:solidFill>
              </a:rPr>
              <a:t> (C.A.R. Form PA): When the owner has died, the sale may go through an estate, which is a court process. This form says what laws do or do not apply. </a:t>
            </a:r>
          </a:p>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Trust Advisory</a:t>
            </a:r>
            <a:r>
              <a:rPr b="0" dirty="0">
                <a:solidFill>
                  <a:schemeClr val="tx1"/>
                </a:solidFill>
              </a:rPr>
              <a:t> (C.A.R. Form TA): If the owner put the property in trust, usually for some tax or planning purpose, the trustee is the actual seller and may not have lived there. This form says what laws do or do not apply. </a:t>
            </a:r>
          </a:p>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Short Sale</a:t>
            </a:r>
            <a:r>
              <a:rPr b="0" dirty="0">
                <a:solidFill>
                  <a:schemeClr val="tx1"/>
                </a:solidFill>
              </a:rPr>
              <a:t> (C.A.R. Form SSIA): There are a lot of considerations, such as taxes, credit, and right of lender to approve or disapprove a sale that should be considered by both buyer and seller in this kind of sale.</a:t>
            </a:r>
          </a:p>
        </p:txBody>
      </p:sp>
      <p:sp>
        <p:nvSpPr>
          <p:cNvPr id="719" name="Continued on next screen"/>
          <p:cNvSpPr txBox="1"/>
          <p:nvPr/>
        </p:nvSpPr>
        <p:spPr>
          <a:xfrm>
            <a:off x="8677695" y="5559497"/>
            <a:ext cx="2911184"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22B1E2"/>
                </a:solidFill>
                <a:latin typeface="+mn-lt"/>
                <a:ea typeface="+mn-ea"/>
                <a:cs typeface="+mn-cs"/>
                <a:sym typeface="Helvetica"/>
              </a:defRPr>
            </a:lvl1pPr>
          </a:lstStyle>
          <a:p>
            <a:r>
              <a:t>Continued on next screen</a:t>
            </a:r>
          </a:p>
        </p:txBody>
      </p:sp>
      <p:sp>
        <p:nvSpPr>
          <p:cNvPr id="720" name="Triangle"/>
          <p:cNvSpPr/>
          <p:nvPr/>
        </p:nvSpPr>
        <p:spPr>
          <a:xfrm rot="5400000">
            <a:off x="11616780" y="5678873"/>
            <a:ext cx="163560" cy="1635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EAEE1"/>
          </a:solidFill>
          <a:ln w="12700">
            <a:miter lim="400000"/>
          </a:ln>
        </p:spPr>
        <p:txBody>
          <a:bodyPr lIns="45718" tIns="45718" rIns="45718" bIns="45718" anchor="ctr"/>
          <a:lstStyle/>
          <a:p>
            <a:endParaRPr/>
          </a:p>
        </p:txBody>
      </p:sp>
      <p:sp>
        <p:nvSpPr>
          <p:cNvPr id="721"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5.b.</a:t>
            </a:r>
          </a:p>
        </p:txBody>
      </p:sp>
      <p:sp>
        <p:nvSpPr>
          <p:cNvPr id="13" name="TextBox 14">
            <a:extLst>
              <a:ext uri="{FF2B5EF4-FFF2-40B4-BE49-F238E27FC236}">
                <a16:creationId xmlns:a16="http://schemas.microsoft.com/office/drawing/2014/main" id="{C1AB5CBE-EE4F-4BB7-9106-FCEB474F5B5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725" name="TextBox 15"/>
          <p:cNvSpPr txBox="1"/>
          <p:nvPr/>
        </p:nvSpPr>
        <p:spPr>
          <a:xfrm>
            <a:off x="5524500" y="3351545"/>
            <a:ext cx="5404443" cy="2402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Buyer Inspection Advisory</a:t>
            </a:r>
            <a:r>
              <a:rPr b="0" dirty="0">
                <a:solidFill>
                  <a:schemeClr val="tx1"/>
                </a:solidFill>
              </a:rPr>
              <a:t> (C.A.R. Form BIA): This one-page form mentions many things that the buyer should probably look into, like the size and condition of the property, and the neighborhood.</a:t>
            </a:r>
          </a:p>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Statewide Advisory</a:t>
            </a:r>
            <a:r>
              <a:rPr b="0" dirty="0">
                <a:solidFill>
                  <a:schemeClr val="tx1"/>
                </a:solidFill>
              </a:rPr>
              <a:t> (C.A.R. Form SBSA): This multi-page form mentions lots of things that the buyer should think about and also the seller.</a:t>
            </a:r>
          </a:p>
          <a:p>
            <a:pPr marL="285750" indent="-285750">
              <a:lnSpc>
                <a:spcPct val="90000"/>
              </a:lnSpc>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REO Advisory</a:t>
            </a:r>
            <a:r>
              <a:rPr b="0" dirty="0">
                <a:solidFill>
                  <a:schemeClr val="tx1"/>
                </a:solidFill>
              </a:rPr>
              <a:t> (C.A.R. Form REO): If the former owner does not make payments, the lender, or bank, could become the owner through a foreclosure or similar process. This form says what laws do or do not apply. </a:t>
            </a:r>
          </a:p>
        </p:txBody>
      </p:sp>
      <p:sp>
        <p:nvSpPr>
          <p:cNvPr id="726" name="TextBox 14"/>
          <p:cNvSpPr txBox="1"/>
          <p:nvPr/>
        </p:nvSpPr>
        <p:spPr>
          <a:xfrm>
            <a:off x="700585" y="1085353"/>
            <a:ext cx="11441531" cy="115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BUYER AND SELLER ADVISORIES </a:t>
            </a:r>
            <a:r>
              <a:rPr sz="3000"/>
              <a:t>cont.</a:t>
            </a:r>
          </a:p>
        </p:txBody>
      </p:sp>
      <p:sp>
        <p:nvSpPr>
          <p:cNvPr id="72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5.b.</a:t>
            </a:r>
          </a:p>
        </p:txBody>
      </p:sp>
      <p:pic>
        <p:nvPicPr>
          <p:cNvPr id="730" name="Screen Shot 2018-05-22 at 8.47.27 PM.png" descr="Screen Shot 2018-05-22 at 8.47.27 PM.png"/>
          <p:cNvPicPr>
            <a:picLocks noChangeAspect="1"/>
          </p:cNvPicPr>
          <p:nvPr/>
        </p:nvPicPr>
        <p:blipFill>
          <a:blip r:embed="rId2"/>
          <a:srcRect t="4851" r="1167" b="4850"/>
          <a:stretch>
            <a:fillRect/>
          </a:stretch>
        </p:blipFill>
        <p:spPr>
          <a:xfrm>
            <a:off x="782760" y="2366105"/>
            <a:ext cx="8116264" cy="709084"/>
          </a:xfrm>
          <a:prstGeom prst="rect">
            <a:avLst/>
          </a:prstGeom>
          <a:ln w="38100">
            <a:solidFill>
              <a:schemeClr val="tx1"/>
            </a:solidFill>
            <a:miter lim="400000"/>
          </a:ln>
        </p:spPr>
      </p:pic>
      <p:sp>
        <p:nvSpPr>
          <p:cNvPr id="731" name="TextBox 15"/>
          <p:cNvSpPr txBox="1"/>
          <p:nvPr/>
        </p:nvSpPr>
        <p:spPr>
          <a:xfrm>
            <a:off x="1968500" y="3378198"/>
            <a:ext cx="3289812"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5.B. </a:t>
            </a:r>
            <a:r>
              <a:rPr b="0" dirty="0">
                <a:solidFill>
                  <a:schemeClr val="tx1"/>
                </a:solidFill>
              </a:rPr>
              <a:t>There are other forms that give both buyer and seller advice but don’t actually require either one to act. They should be read carefully.</a:t>
            </a:r>
          </a:p>
        </p:txBody>
      </p:sp>
      <p:sp>
        <p:nvSpPr>
          <p:cNvPr id="11" name="TextBox 14">
            <a:extLst>
              <a:ext uri="{FF2B5EF4-FFF2-40B4-BE49-F238E27FC236}">
                <a16:creationId xmlns:a16="http://schemas.microsoft.com/office/drawing/2014/main" id="{E749EEEB-DCA5-424C-9F2F-97F394915DE1}"/>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734" name="TextBox 15"/>
          <p:cNvSpPr txBox="1"/>
          <p:nvPr/>
        </p:nvSpPr>
        <p:spPr>
          <a:xfrm>
            <a:off x="1016000" y="3798839"/>
            <a:ext cx="6735575" cy="1661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dirty="0">
                <a:solidFill>
                  <a:schemeClr val="tx1"/>
                </a:solidFill>
              </a:rPr>
              <a:t>6. </a:t>
            </a:r>
            <a:r>
              <a:rPr b="0" dirty="0">
                <a:solidFill>
                  <a:schemeClr val="tx1"/>
                </a:solidFill>
              </a:rPr>
              <a:t>The contract is created to cover most situations that are legally required or likely to occur in residential purchase and sale transactions throughout California.  But, not every scenario can be anticipated. This paragraph allows a buyer, seller or real estate licensee to insert language that may be unique or that one or more of the parties want to emphasize or clarify.        </a:t>
            </a:r>
          </a:p>
        </p:txBody>
      </p:sp>
      <p:pic>
        <p:nvPicPr>
          <p:cNvPr id="738" name="Screen Shot 2018-05-22 at 8.49.53 PM.png" descr="Screen Shot 2018-05-22 at 8.49.53 PM.png"/>
          <p:cNvPicPr>
            <a:picLocks noChangeAspect="1"/>
          </p:cNvPicPr>
          <p:nvPr/>
        </p:nvPicPr>
        <p:blipFill>
          <a:blip r:embed="rId2"/>
          <a:stretch>
            <a:fillRect/>
          </a:stretch>
        </p:blipFill>
        <p:spPr>
          <a:xfrm>
            <a:off x="771841" y="2341534"/>
            <a:ext cx="6923545" cy="655567"/>
          </a:xfrm>
          <a:prstGeom prst="rect">
            <a:avLst/>
          </a:prstGeom>
          <a:ln w="38100">
            <a:solidFill>
              <a:schemeClr val="tx1"/>
            </a:solidFill>
            <a:miter lim="400000"/>
          </a:ln>
        </p:spPr>
      </p:pic>
      <p:sp>
        <p:nvSpPr>
          <p:cNvPr id="739" name="TextBox 14"/>
          <p:cNvSpPr txBox="1"/>
          <p:nvPr/>
        </p:nvSpPr>
        <p:spPr>
          <a:xfrm>
            <a:off x="700585" y="1079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OTHER TERMS</a:t>
            </a:r>
          </a:p>
        </p:txBody>
      </p:sp>
      <p:sp>
        <p:nvSpPr>
          <p:cNvPr id="740"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6.</a:t>
            </a:r>
          </a:p>
        </p:txBody>
      </p:sp>
      <p:sp>
        <p:nvSpPr>
          <p:cNvPr id="10" name="TextBox 14">
            <a:extLst>
              <a:ext uri="{FF2B5EF4-FFF2-40B4-BE49-F238E27FC236}">
                <a16:creationId xmlns:a16="http://schemas.microsoft.com/office/drawing/2014/main" id="{D7D1CF98-FEC9-44CF-8996-D1A1B69BA24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lide Number Placeholder 1"/>
          <p:cNvSpPr txBox="1">
            <a:spLocks noGrp="1"/>
          </p:cNvSpPr>
          <p:nvPr>
            <p:ph type="sldNum" sz="quarter" idx="4294967295"/>
          </p:nvPr>
        </p:nvSpPr>
        <p:spPr>
          <a:xfrm>
            <a:off x="11169742" y="6404293"/>
            <a:ext cx="18405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51" name="Rectangle 5"/>
          <p:cNvSpPr/>
          <p:nvPr/>
        </p:nvSpPr>
        <p:spPr>
          <a:xfrm>
            <a:off x="-2" y="0"/>
            <a:ext cx="12192004" cy="2470987"/>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152" name="Rectangle 6"/>
          <p:cNvSpPr/>
          <p:nvPr/>
        </p:nvSpPr>
        <p:spPr>
          <a:xfrm>
            <a:off x="-3" y="2419399"/>
            <a:ext cx="8925688"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3" name="Picture 2">
            <a:extLst>
              <a:ext uri="{FF2B5EF4-FFF2-40B4-BE49-F238E27FC236}">
                <a16:creationId xmlns:a16="http://schemas.microsoft.com/office/drawing/2014/main" id="{13E31B9F-DCD6-4E41-8F34-7C3CAC33E5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3229" y="19008"/>
            <a:ext cx="4857750" cy="6858000"/>
          </a:xfrm>
          <a:prstGeom prst="rect">
            <a:avLst/>
          </a:prstGeom>
        </p:spPr>
      </p:pic>
      <p:grpSp>
        <p:nvGrpSpPr>
          <p:cNvPr id="158" name="Group"/>
          <p:cNvGrpSpPr/>
          <p:nvPr/>
        </p:nvGrpSpPr>
        <p:grpSpPr>
          <a:xfrm>
            <a:off x="-5" y="6334204"/>
            <a:ext cx="12192008" cy="542804"/>
            <a:chOff x="0" y="0"/>
            <a:chExt cx="12192006" cy="542803"/>
          </a:xfrm>
        </p:grpSpPr>
        <p:sp>
          <p:nvSpPr>
            <p:cNvPr id="155"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156"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157"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2" name="TextBox 14">
            <a:extLst>
              <a:ext uri="{FF2B5EF4-FFF2-40B4-BE49-F238E27FC236}">
                <a16:creationId xmlns:a16="http://schemas.microsoft.com/office/drawing/2014/main" id="{B7DEC5AB-F4E2-433F-BDCA-5970A4535F5F}"/>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E1EC6DE9-70A0-4D82-865E-F4D7CD1857EE}"/>
              </a:ext>
            </a:extLst>
          </p:cNvPr>
          <p:cNvSpPr txBox="1"/>
          <p:nvPr/>
        </p:nvSpPr>
        <p:spPr>
          <a:xfrm>
            <a:off x="138545" y="166255"/>
            <a:ext cx="554181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Disclosure Regarding Real Estate Agency Relationship, p.2.</a:t>
            </a:r>
          </a:p>
        </p:txBody>
      </p:sp>
      <p:sp>
        <p:nvSpPr>
          <p:cNvPr id="5" name="TextBox 4">
            <a:extLst>
              <a:ext uri="{FF2B5EF4-FFF2-40B4-BE49-F238E27FC236}">
                <a16:creationId xmlns:a16="http://schemas.microsoft.com/office/drawing/2014/main" id="{5780FDFD-0A73-45D8-9E65-AAF8262E4A92}"/>
              </a:ext>
            </a:extLst>
          </p:cNvPr>
          <p:cNvSpPr txBox="1"/>
          <p:nvPr/>
        </p:nvSpPr>
        <p:spPr>
          <a:xfrm>
            <a:off x="138545" y="2687782"/>
            <a:ext cx="5964684"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This Form is pre-attached to the RPA and is the first form you will see.</a:t>
            </a:r>
          </a:p>
          <a:p>
            <a:r>
              <a:rPr lang="en-US" dirty="0"/>
              <a:t>The RPA starts on slide 7,or you can click on the page number below.</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743" name="TextBox 15"/>
          <p:cNvSpPr txBox="1"/>
          <p:nvPr/>
        </p:nvSpPr>
        <p:spPr>
          <a:xfrm>
            <a:off x="1015999" y="4317431"/>
            <a:ext cx="7825438"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7.A. </a:t>
            </a:r>
            <a:r>
              <a:rPr b="0" dirty="0">
                <a:solidFill>
                  <a:schemeClr val="tx1"/>
                </a:solidFill>
              </a:rPr>
              <a:t>In most transactions, one of the parties pays for a natural hazard disclosure report. The NHD report is prepared by a professional company that examines public documents to determine if the property is in a flood, fire or earthquake zone designated by the State or Federal government. Many such reports also indicate what tax zones affect the property and if there are other environmental concerns.  Knowing these things can affect the availability, and cost, of certain insurance.  </a:t>
            </a:r>
          </a:p>
        </p:txBody>
      </p:sp>
      <p:pic>
        <p:nvPicPr>
          <p:cNvPr id="747" name="Screen Shot 2018-05-22 at 8.51.44 PM.png" descr="Screen Shot 2018-05-22 at 8.51.44 PM.png"/>
          <p:cNvPicPr>
            <a:picLocks noChangeAspect="1"/>
          </p:cNvPicPr>
          <p:nvPr/>
        </p:nvPicPr>
        <p:blipFill>
          <a:blip r:embed="rId2"/>
          <a:stretch>
            <a:fillRect/>
          </a:stretch>
        </p:blipFill>
        <p:spPr>
          <a:xfrm>
            <a:off x="762000" y="2560598"/>
            <a:ext cx="6672644" cy="1338748"/>
          </a:xfrm>
          <a:prstGeom prst="rect">
            <a:avLst/>
          </a:prstGeom>
          <a:ln w="38100">
            <a:solidFill>
              <a:schemeClr val="tx1"/>
            </a:solidFill>
            <a:miter lim="400000"/>
          </a:ln>
        </p:spPr>
      </p:pic>
      <p:pic>
        <p:nvPicPr>
          <p:cNvPr id="748" name="flood.png" descr="flood.png"/>
          <p:cNvPicPr>
            <a:picLocks noChangeAspect="1"/>
          </p:cNvPicPr>
          <p:nvPr/>
        </p:nvPicPr>
        <p:blipFill>
          <a:blip r:embed="rId3"/>
          <a:stretch>
            <a:fillRect/>
          </a:stretch>
        </p:blipFill>
        <p:spPr>
          <a:xfrm>
            <a:off x="9203676" y="3021644"/>
            <a:ext cx="2005604" cy="2330836"/>
          </a:xfrm>
          <a:prstGeom prst="rect">
            <a:avLst/>
          </a:prstGeom>
          <a:ln w="12700">
            <a:miter lim="400000"/>
          </a:ln>
          <a:effectLst>
            <a:outerShdw blurRad="38100" dist="32964" dir="2049310" rotWithShape="0">
              <a:srgbClr val="000000">
                <a:alpha val="17825"/>
              </a:srgbClr>
            </a:outerShdw>
          </a:effectLst>
        </p:spPr>
      </p:pic>
      <p:sp>
        <p:nvSpPr>
          <p:cNvPr id="749"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7.a.</a:t>
            </a:r>
          </a:p>
        </p:txBody>
      </p:sp>
      <p:sp>
        <p:nvSpPr>
          <p:cNvPr id="750" name="TextBox 14"/>
          <p:cNvSpPr txBox="1"/>
          <p:nvPr/>
        </p:nvSpPr>
        <p:spPr>
          <a:xfrm>
            <a:off x="700585" y="838200"/>
            <a:ext cx="11441531" cy="1600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ALLOCATION OF COSTS;</a:t>
            </a:r>
          </a:p>
          <a:p>
            <a:pPr>
              <a:lnSpc>
                <a:spcPct val="80000"/>
              </a:lnSpc>
              <a:defRPr sz="3500" b="1" cap="all">
                <a:solidFill>
                  <a:srgbClr val="FFFFFF"/>
                </a:solidFill>
                <a:latin typeface="+mn-lt"/>
                <a:ea typeface="+mn-ea"/>
                <a:cs typeface="+mn-cs"/>
                <a:sym typeface="Helvetica"/>
              </a:defRPr>
            </a:pPr>
            <a:r>
              <a:rPr dirty="0"/>
              <a:t>Inspections, Reports </a:t>
            </a:r>
          </a:p>
          <a:p>
            <a:pPr>
              <a:lnSpc>
                <a:spcPct val="80000"/>
              </a:lnSpc>
              <a:defRPr sz="3500" b="1" cap="all">
                <a:solidFill>
                  <a:srgbClr val="FFFFFF"/>
                </a:solidFill>
                <a:latin typeface="+mn-lt"/>
                <a:ea typeface="+mn-ea"/>
                <a:cs typeface="+mn-cs"/>
                <a:sym typeface="Helvetica"/>
              </a:defRPr>
            </a:pPr>
            <a:r>
              <a:rPr dirty="0"/>
              <a:t>and Certificates</a:t>
            </a:r>
          </a:p>
        </p:txBody>
      </p:sp>
      <p:sp>
        <p:nvSpPr>
          <p:cNvPr id="12" name="TextBox 14">
            <a:extLst>
              <a:ext uri="{FF2B5EF4-FFF2-40B4-BE49-F238E27FC236}">
                <a16:creationId xmlns:a16="http://schemas.microsoft.com/office/drawing/2014/main" id="{5E47E91B-1772-411D-998C-5BD8D34A3C6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753" name="TextBox 15"/>
          <p:cNvSpPr txBox="1"/>
          <p:nvPr/>
        </p:nvSpPr>
        <p:spPr>
          <a:xfrm>
            <a:off x="1215779" y="4526969"/>
            <a:ext cx="8718755"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7.B. </a:t>
            </a:r>
            <a:r>
              <a:rPr b="0" dirty="0">
                <a:solidFill>
                  <a:schemeClr val="tx1"/>
                </a:solidFill>
              </a:rPr>
              <a:t>California law requires residential property to have certain safety features whether or not the property is being sold. Local law may require that property be inspected prior to a sale or that safety or environmentally conscious features exist in order to even sell a home.  This paragraph determines who is to pay for what and under what circumstance.    </a:t>
            </a:r>
          </a:p>
        </p:txBody>
      </p:sp>
      <p:sp>
        <p:nvSpPr>
          <p:cNvPr id="755" name="Rectangle 2"/>
          <p:cNvSpPr txBox="1"/>
          <p:nvPr/>
        </p:nvSpPr>
        <p:spPr>
          <a:xfrm>
            <a:off x="732669" y="411761"/>
            <a:ext cx="2928408"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7.b. (1&amp;2)</a:t>
            </a:r>
          </a:p>
        </p:txBody>
      </p:sp>
      <p:pic>
        <p:nvPicPr>
          <p:cNvPr id="758" name="Screen Shot 2018-05-22 at 8.53.46 PM.png" descr="Screen Shot 2018-05-22 at 8.53.46 PM.png"/>
          <p:cNvPicPr>
            <a:picLocks noChangeAspect="1"/>
          </p:cNvPicPr>
          <p:nvPr/>
        </p:nvPicPr>
        <p:blipFill>
          <a:blip r:embed="rId2"/>
          <a:stretch>
            <a:fillRect/>
          </a:stretch>
        </p:blipFill>
        <p:spPr>
          <a:xfrm>
            <a:off x="761209" y="2520295"/>
            <a:ext cx="7465353" cy="647568"/>
          </a:xfrm>
          <a:prstGeom prst="rect">
            <a:avLst/>
          </a:prstGeom>
          <a:ln w="38100">
            <a:solidFill>
              <a:schemeClr val="tx1"/>
            </a:solidFill>
            <a:miter lim="400000"/>
          </a:ln>
        </p:spPr>
      </p:pic>
      <p:pic>
        <p:nvPicPr>
          <p:cNvPr id="759" name="Screen Shot 2018-05-22 at 8.53.55 PM.png" descr="Screen Shot 2018-05-22 at 8.53.55 PM.png"/>
          <p:cNvPicPr>
            <a:picLocks noChangeAspect="1"/>
          </p:cNvPicPr>
          <p:nvPr/>
        </p:nvPicPr>
        <p:blipFill>
          <a:blip r:embed="rId3"/>
          <a:stretch>
            <a:fillRect/>
          </a:stretch>
        </p:blipFill>
        <p:spPr>
          <a:xfrm>
            <a:off x="766435" y="3227887"/>
            <a:ext cx="7454901" cy="965203"/>
          </a:xfrm>
          <a:prstGeom prst="rect">
            <a:avLst/>
          </a:prstGeom>
          <a:ln w="38100">
            <a:solidFill>
              <a:schemeClr val="tx1"/>
            </a:solidFill>
            <a:miter lim="400000"/>
          </a:ln>
        </p:spPr>
      </p:pic>
      <p:sp>
        <p:nvSpPr>
          <p:cNvPr id="760" name="TextBox 14"/>
          <p:cNvSpPr txBox="1"/>
          <p:nvPr/>
        </p:nvSpPr>
        <p:spPr>
          <a:xfrm>
            <a:off x="700585" y="838200"/>
            <a:ext cx="11441531" cy="1600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ALLOCATION OF COSTS;</a:t>
            </a:r>
          </a:p>
          <a:p>
            <a:pPr>
              <a:lnSpc>
                <a:spcPct val="80000"/>
              </a:lnSpc>
              <a:defRPr sz="3500" b="1" cap="all">
                <a:solidFill>
                  <a:srgbClr val="FFFFFF"/>
                </a:solidFill>
                <a:latin typeface="+mn-lt"/>
                <a:ea typeface="+mn-ea"/>
                <a:cs typeface="+mn-cs"/>
                <a:sym typeface="Helvetica"/>
              </a:defRPr>
            </a:pPr>
            <a:r>
              <a:rPr dirty="0"/>
              <a:t>Government Requirements </a:t>
            </a:r>
          </a:p>
          <a:p>
            <a:pPr>
              <a:lnSpc>
                <a:spcPct val="80000"/>
              </a:lnSpc>
              <a:defRPr sz="3500" b="1" cap="all">
                <a:solidFill>
                  <a:srgbClr val="FFFFFF"/>
                </a:solidFill>
                <a:latin typeface="+mn-lt"/>
                <a:ea typeface="+mn-ea"/>
                <a:cs typeface="+mn-cs"/>
                <a:sym typeface="Helvetica"/>
              </a:defRPr>
            </a:pPr>
            <a:r>
              <a:rPr dirty="0"/>
              <a:t>and Retrofit</a:t>
            </a:r>
          </a:p>
        </p:txBody>
      </p:sp>
      <p:sp>
        <p:nvSpPr>
          <p:cNvPr id="12" name="TextBox 14">
            <a:extLst>
              <a:ext uri="{FF2B5EF4-FFF2-40B4-BE49-F238E27FC236}">
                <a16:creationId xmlns:a16="http://schemas.microsoft.com/office/drawing/2014/main" id="{92BC8FA7-AC46-406E-9CEE-DF03DC76811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763" name="TextBox 15"/>
          <p:cNvSpPr txBox="1"/>
          <p:nvPr/>
        </p:nvSpPr>
        <p:spPr>
          <a:xfrm>
            <a:off x="1016000" y="4192870"/>
            <a:ext cx="8296014"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7.C.</a:t>
            </a:r>
            <a:r>
              <a:rPr b="0" dirty="0">
                <a:solidFill>
                  <a:schemeClr val="tx1"/>
                </a:solidFill>
              </a:rPr>
              <a:t> Here parties pick who is responsible for paying the escrow fee and who the Escrow Holder will be. Escrow is the “middleman” who holds the seller’s deed and buyer’s funds until both buyer and seller meet their obligations under the RPA. Escrow then distributes the money. The clause also designates who pays for the owner’s title insurance policy. Title insurance assures a buyer that it will have proper ownership of the property upon purchase. </a:t>
            </a:r>
            <a:r>
              <a:rPr b="0" i="1" dirty="0">
                <a:solidFill>
                  <a:schemeClr val="tx1"/>
                </a:solidFill>
              </a:rPr>
              <a:t>See </a:t>
            </a:r>
            <a:r>
              <a:rPr b="0" dirty="0">
                <a:solidFill>
                  <a:schemeClr val="tx1"/>
                </a:solidFill>
                <a:uFill>
                  <a:solidFill>
                    <a:srgbClr val="0000FF"/>
                  </a:solidFill>
                </a:uFill>
              </a:rPr>
              <a:t>paragraph 13</a:t>
            </a:r>
            <a:r>
              <a:rPr b="0" i="1" dirty="0">
                <a:solidFill>
                  <a:schemeClr val="tx1"/>
                </a:solidFill>
              </a:rPr>
              <a:t> </a:t>
            </a:r>
            <a:r>
              <a:rPr b="0" dirty="0">
                <a:solidFill>
                  <a:schemeClr val="tx1"/>
                </a:solidFill>
              </a:rPr>
              <a:t>in the RPA.</a:t>
            </a:r>
          </a:p>
        </p:txBody>
      </p:sp>
      <p:sp>
        <p:nvSpPr>
          <p:cNvPr id="765" name="TextBox 14"/>
          <p:cNvSpPr txBox="1"/>
          <p:nvPr/>
        </p:nvSpPr>
        <p:spPr>
          <a:xfrm>
            <a:off x="700585" y="1079500"/>
            <a:ext cx="11441531" cy="1173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4500" b="1" cap="all">
                <a:solidFill>
                  <a:srgbClr val="2B2027"/>
                </a:solidFill>
                <a:latin typeface="+mn-lt"/>
                <a:ea typeface="+mn-ea"/>
                <a:cs typeface="+mn-cs"/>
                <a:sym typeface="Helvetica"/>
              </a:defRPr>
            </a:pPr>
            <a:r>
              <a:rPr dirty="0"/>
              <a:t>ALLOCATION OF COSTS;</a:t>
            </a:r>
          </a:p>
          <a:p>
            <a:pPr>
              <a:lnSpc>
                <a:spcPct val="80000"/>
              </a:lnSpc>
              <a:defRPr sz="3500" b="1" cap="all">
                <a:solidFill>
                  <a:srgbClr val="FFFFFF"/>
                </a:solidFill>
                <a:latin typeface="+mn-lt"/>
                <a:ea typeface="+mn-ea"/>
                <a:cs typeface="+mn-cs"/>
                <a:sym typeface="Helvetica"/>
              </a:defRPr>
            </a:pPr>
            <a:r>
              <a:rPr dirty="0"/>
              <a:t>ESCROW AND TITLE</a:t>
            </a:r>
          </a:p>
        </p:txBody>
      </p:sp>
      <p:pic>
        <p:nvPicPr>
          <p:cNvPr id="768" name="Screen Shot 2018-07-01 at 12.08.26 PM.png" descr="Screen Shot 2018-07-01 at 12.08.26 PM.png"/>
          <p:cNvPicPr>
            <a:picLocks noChangeAspect="1"/>
          </p:cNvPicPr>
          <p:nvPr/>
        </p:nvPicPr>
        <p:blipFill>
          <a:blip r:embed="rId2"/>
          <a:srcRect t="2041" r="984"/>
          <a:stretch>
            <a:fillRect/>
          </a:stretch>
        </p:blipFill>
        <p:spPr>
          <a:xfrm>
            <a:off x="835492" y="2634451"/>
            <a:ext cx="7393992" cy="1014968"/>
          </a:xfrm>
          <a:prstGeom prst="rect">
            <a:avLst/>
          </a:prstGeom>
          <a:ln w="38100">
            <a:solidFill>
              <a:schemeClr val="tx1"/>
            </a:solidFill>
            <a:miter lim="400000"/>
          </a:ln>
        </p:spPr>
      </p:pic>
      <p:sp>
        <p:nvSpPr>
          <p:cNvPr id="769"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7.c.</a:t>
            </a:r>
          </a:p>
        </p:txBody>
      </p:sp>
      <p:sp>
        <p:nvSpPr>
          <p:cNvPr id="10" name="TextBox 14">
            <a:extLst>
              <a:ext uri="{FF2B5EF4-FFF2-40B4-BE49-F238E27FC236}">
                <a16:creationId xmlns:a16="http://schemas.microsoft.com/office/drawing/2014/main" id="{CBBB5308-1FCF-4F61-8250-8F11B8823571}"/>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772" name="TextBox 15"/>
          <p:cNvSpPr txBox="1"/>
          <p:nvPr/>
        </p:nvSpPr>
        <p:spPr>
          <a:xfrm>
            <a:off x="6695564" y="2646401"/>
            <a:ext cx="4565590" cy="291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7.D. </a:t>
            </a:r>
            <a:r>
              <a:rPr b="0" dirty="0">
                <a:solidFill>
                  <a:schemeClr val="tx1"/>
                </a:solidFill>
              </a:rPr>
              <a:t>This section designates who will pay various other fees that are included in a typical real estate transaction. Most of these fees are negotiable but in certain parts of the State it is more common for one party to pay than another. Lines (8) and (9) can be used to cover fees for items not covered by the preprinted paragraphs.</a:t>
            </a:r>
          </a:p>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7.D.(10)</a:t>
            </a:r>
            <a:r>
              <a:rPr b="0" dirty="0">
                <a:solidFill>
                  <a:schemeClr val="tx1"/>
                </a:solidFill>
              </a:rPr>
              <a:t> A home warranty is like insurance to help pay for repairs to defects to certain items that develop after close of escrow. If a seller will not pay, a buyer has a right to purchase a home warranty plan during escrow.</a:t>
            </a:r>
          </a:p>
        </p:txBody>
      </p:sp>
      <p:pic>
        <p:nvPicPr>
          <p:cNvPr id="776" name="Screen Shot 2018-05-28 at 10.00.47 AM.png" descr="Screen Shot 2018-05-28 at 10.00.47 AM.png"/>
          <p:cNvPicPr>
            <a:picLocks noChangeAspect="1"/>
          </p:cNvPicPr>
          <p:nvPr/>
        </p:nvPicPr>
        <p:blipFill>
          <a:blip r:embed="rId2"/>
          <a:stretch>
            <a:fillRect/>
          </a:stretch>
        </p:blipFill>
        <p:spPr>
          <a:xfrm>
            <a:off x="762000" y="2554983"/>
            <a:ext cx="5518533" cy="1909837"/>
          </a:xfrm>
          <a:prstGeom prst="rect">
            <a:avLst/>
          </a:prstGeom>
          <a:ln w="38100">
            <a:solidFill>
              <a:schemeClr val="tx1"/>
            </a:solidFill>
            <a:miter lim="400000"/>
          </a:ln>
        </p:spPr>
      </p:pic>
      <p:sp>
        <p:nvSpPr>
          <p:cNvPr id="77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7.d.</a:t>
            </a:r>
          </a:p>
        </p:txBody>
      </p:sp>
      <p:sp>
        <p:nvSpPr>
          <p:cNvPr id="778" name="TextBox 14"/>
          <p:cNvSpPr txBox="1"/>
          <p:nvPr/>
        </p:nvSpPr>
        <p:spPr>
          <a:xfrm>
            <a:off x="700585" y="1079500"/>
            <a:ext cx="11441531" cy="1173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4500" b="1" cap="all">
                <a:solidFill>
                  <a:srgbClr val="2B2027"/>
                </a:solidFill>
                <a:latin typeface="+mn-lt"/>
                <a:ea typeface="+mn-ea"/>
                <a:cs typeface="+mn-cs"/>
                <a:sym typeface="Helvetica"/>
              </a:defRPr>
            </a:pPr>
            <a:r>
              <a:rPr dirty="0"/>
              <a:t>ALLOCATION OF COSTS;</a:t>
            </a:r>
          </a:p>
          <a:p>
            <a:pPr>
              <a:lnSpc>
                <a:spcPct val="80000"/>
              </a:lnSpc>
              <a:defRPr sz="3500" b="1" cap="all">
                <a:solidFill>
                  <a:srgbClr val="FFFFFF"/>
                </a:solidFill>
                <a:latin typeface="+mn-lt"/>
                <a:ea typeface="+mn-ea"/>
                <a:cs typeface="+mn-cs"/>
                <a:sym typeface="Helvetica"/>
              </a:defRPr>
            </a:pPr>
            <a:r>
              <a:rPr dirty="0"/>
              <a:t>OTHER COSTS</a:t>
            </a:r>
          </a:p>
        </p:txBody>
      </p:sp>
      <p:sp>
        <p:nvSpPr>
          <p:cNvPr id="10" name="TextBox 14">
            <a:extLst>
              <a:ext uri="{FF2B5EF4-FFF2-40B4-BE49-F238E27FC236}">
                <a16:creationId xmlns:a16="http://schemas.microsoft.com/office/drawing/2014/main" id="{44C4D9DC-28AB-46A9-993F-FCA814CB1943}"/>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781" name="TextBox 15"/>
          <p:cNvSpPr txBox="1"/>
          <p:nvPr/>
        </p:nvSpPr>
        <p:spPr>
          <a:xfrm>
            <a:off x="1015999" y="4160816"/>
            <a:ext cx="5125612" cy="1386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8.A.</a:t>
            </a:r>
            <a:r>
              <a:rPr b="0" dirty="0">
                <a:solidFill>
                  <a:schemeClr val="tx1"/>
                </a:solidFill>
              </a:rPr>
              <a:t> Just because an item or feature appears in a picture or ad, doesn’t mean it comes with the property. It must be mentioned in this paragraph to be included. If a buyer wants something and is not sure if it is included or excluded, the buyer should write the item in 8.B.(3). See</a:t>
            </a:r>
            <a:r>
              <a:rPr b="0" i="1" dirty="0">
                <a:solidFill>
                  <a:schemeClr val="tx1"/>
                </a:solidFill>
              </a:rPr>
              <a:t> </a:t>
            </a:r>
            <a:r>
              <a:rPr b="0" dirty="0">
                <a:solidFill>
                  <a:schemeClr val="tx1"/>
                </a:solidFill>
                <a:uFill>
                  <a:solidFill>
                    <a:srgbClr val="0000FF"/>
                  </a:solidFill>
                </a:uFill>
              </a:rPr>
              <a:t>paragraph 8.C</a:t>
            </a:r>
            <a:r>
              <a:rPr b="0" i="1" dirty="0">
                <a:solidFill>
                  <a:schemeClr val="tx1"/>
                </a:solidFill>
              </a:rPr>
              <a:t>.</a:t>
            </a:r>
            <a:r>
              <a:rPr b="0" dirty="0">
                <a:solidFill>
                  <a:schemeClr val="tx1"/>
                </a:solidFill>
              </a:rPr>
              <a:t> for those items that go with the seller.</a:t>
            </a:r>
          </a:p>
        </p:txBody>
      </p:sp>
      <p:sp>
        <p:nvSpPr>
          <p:cNvPr id="783" name="Rectangle 2"/>
          <p:cNvSpPr txBox="1"/>
          <p:nvPr/>
        </p:nvSpPr>
        <p:spPr>
          <a:xfrm>
            <a:off x="732670" y="411761"/>
            <a:ext cx="301481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8.A.&amp;B.(1-3)</a:t>
            </a:r>
          </a:p>
        </p:txBody>
      </p:sp>
      <p:sp>
        <p:nvSpPr>
          <p:cNvPr id="784" name="TextBox 14"/>
          <p:cNvSpPr txBox="1"/>
          <p:nvPr/>
        </p:nvSpPr>
        <p:spPr>
          <a:xfrm>
            <a:off x="700585" y="916892"/>
            <a:ext cx="11441531"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5000" b="1" cap="all">
                <a:solidFill>
                  <a:srgbClr val="2B2027"/>
                </a:solidFill>
                <a:latin typeface="+mn-lt"/>
                <a:ea typeface="+mn-ea"/>
                <a:cs typeface="+mn-cs"/>
                <a:sym typeface="Helvetica"/>
              </a:defRPr>
            </a:pPr>
            <a:r>
              <a:rPr dirty="0"/>
              <a:t>ITEMS INCLUDED IN </a:t>
            </a:r>
          </a:p>
          <a:p>
            <a:pPr>
              <a:lnSpc>
                <a:spcPct val="80000"/>
              </a:lnSpc>
              <a:defRPr sz="5000" b="1" cap="all">
                <a:solidFill>
                  <a:srgbClr val="2B2027"/>
                </a:solidFill>
                <a:latin typeface="+mn-lt"/>
                <a:ea typeface="+mn-ea"/>
                <a:cs typeface="+mn-cs"/>
                <a:sym typeface="Helvetica"/>
              </a:defRPr>
            </a:pPr>
            <a:r>
              <a:rPr dirty="0"/>
              <a:t>AND EXCLUDED FROM SALE</a:t>
            </a:r>
          </a:p>
        </p:txBody>
      </p:sp>
      <p:sp>
        <p:nvSpPr>
          <p:cNvPr id="787" name="TextBox 15"/>
          <p:cNvSpPr txBox="1"/>
          <p:nvPr/>
        </p:nvSpPr>
        <p:spPr>
          <a:xfrm>
            <a:off x="6216865" y="4160816"/>
            <a:ext cx="5209424" cy="1602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8.B. (2)</a:t>
            </a:r>
            <a:r>
              <a:rPr b="0" dirty="0">
                <a:solidFill>
                  <a:schemeClr val="tx1"/>
                </a:solidFill>
              </a:rPr>
              <a:t> Anything that is attached to the Property, or a “fixture” is included. Many items that are not attached are also included but only if listed in this paragraph. Pay special attention to the checkboxes towards the end of the clause referencing the stove(s), refrigerator(s), washer(s), and dryer(s)! If you want these items included in the sale, make sure to check the appropriate box!</a:t>
            </a:r>
          </a:p>
        </p:txBody>
      </p:sp>
      <p:pic>
        <p:nvPicPr>
          <p:cNvPr id="788" name="Screen Shot 2018-05-28 at 10.03.10 AM.png" descr="Screen Shot 2018-05-28 at 10.03.10 AM.png"/>
          <p:cNvPicPr>
            <a:picLocks noChangeAspect="1"/>
          </p:cNvPicPr>
          <p:nvPr/>
        </p:nvPicPr>
        <p:blipFill>
          <a:blip r:embed="rId2"/>
          <a:stretch>
            <a:fillRect/>
          </a:stretch>
        </p:blipFill>
        <p:spPr>
          <a:xfrm>
            <a:off x="762000" y="2539639"/>
            <a:ext cx="5518533" cy="1303148"/>
          </a:xfrm>
          <a:prstGeom prst="rect">
            <a:avLst/>
          </a:prstGeom>
          <a:ln w="38100">
            <a:solidFill>
              <a:schemeClr val="tx1"/>
            </a:solidFill>
            <a:miter lim="400000"/>
          </a:ln>
        </p:spPr>
      </p:pic>
      <p:sp>
        <p:nvSpPr>
          <p:cNvPr id="11" name="TextBox 14">
            <a:extLst>
              <a:ext uri="{FF2B5EF4-FFF2-40B4-BE49-F238E27FC236}">
                <a16:creationId xmlns:a16="http://schemas.microsoft.com/office/drawing/2014/main" id="{B9D7BEE8-0436-4984-8F2A-4601180097C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791" name="TextBox 15"/>
          <p:cNvSpPr txBox="1"/>
          <p:nvPr/>
        </p:nvSpPr>
        <p:spPr>
          <a:xfrm>
            <a:off x="1016000" y="3626313"/>
            <a:ext cx="7666574" cy="2062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8.B. (4)</a:t>
            </a:r>
            <a:r>
              <a:rPr b="0" dirty="0">
                <a:solidFill>
                  <a:schemeClr val="tx1"/>
                </a:solidFill>
              </a:rPr>
              <a:t> Many homes today have “smart” features that are built in to the property, such as interconnected phone systems, thermostat or temperature control system, or even a home specific intranet. To the extent a system like that is fully “integrated” with the property it is included in the sale. Outside components such as the seller’s mobile phone or a cable company’s server are not included. It can often be difficult to tell. To avoid any disputes or confusion, it’s a good practice to communicate specifically what the parties are including in written communications, as well as in this clause or an addendum as needed.</a:t>
            </a:r>
          </a:p>
        </p:txBody>
      </p:sp>
      <p:sp>
        <p:nvSpPr>
          <p:cNvPr id="793" name="Rectangle 2"/>
          <p:cNvSpPr txBox="1"/>
          <p:nvPr/>
        </p:nvSpPr>
        <p:spPr>
          <a:xfrm>
            <a:off x="732671" y="411761"/>
            <a:ext cx="258787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8.B.(4)</a:t>
            </a:r>
          </a:p>
        </p:txBody>
      </p:sp>
      <p:sp>
        <p:nvSpPr>
          <p:cNvPr id="794" name="TextBox 14"/>
          <p:cNvSpPr txBox="1"/>
          <p:nvPr/>
        </p:nvSpPr>
        <p:spPr>
          <a:xfrm>
            <a:off x="700585" y="914365"/>
            <a:ext cx="11441531"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5000" b="1" cap="all">
                <a:solidFill>
                  <a:srgbClr val="2B2027"/>
                </a:solidFill>
                <a:latin typeface="+mn-lt"/>
                <a:ea typeface="+mn-ea"/>
                <a:cs typeface="+mn-cs"/>
                <a:sym typeface="Helvetica"/>
              </a:defRPr>
            </a:pPr>
            <a:r>
              <a:t>ITEMS INCLUDED IN </a:t>
            </a:r>
          </a:p>
          <a:p>
            <a:pPr>
              <a:lnSpc>
                <a:spcPct val="80000"/>
              </a:lnSpc>
              <a:defRPr sz="5000" b="1" cap="all">
                <a:solidFill>
                  <a:srgbClr val="2B2027"/>
                </a:solidFill>
                <a:latin typeface="+mn-lt"/>
                <a:ea typeface="+mn-ea"/>
                <a:cs typeface="+mn-cs"/>
                <a:sym typeface="Helvetica"/>
              </a:defRPr>
            </a:pPr>
            <a:r>
              <a:t>AND EXCLUDED FROM SALE</a:t>
            </a:r>
          </a:p>
        </p:txBody>
      </p:sp>
      <p:pic>
        <p:nvPicPr>
          <p:cNvPr id="797" name="Screen Shot 2018-05-28 at 10.06.11 AM.png" descr="Screen Shot 2018-05-28 at 10.06.11 AM.png"/>
          <p:cNvPicPr>
            <a:picLocks noChangeAspect="1"/>
          </p:cNvPicPr>
          <p:nvPr/>
        </p:nvPicPr>
        <p:blipFill>
          <a:blip r:embed="rId2"/>
          <a:srcRect t="840" b="839"/>
          <a:stretch>
            <a:fillRect/>
          </a:stretch>
        </p:blipFill>
        <p:spPr>
          <a:xfrm>
            <a:off x="761998" y="2534568"/>
            <a:ext cx="9034323" cy="619301"/>
          </a:xfrm>
          <a:prstGeom prst="rect">
            <a:avLst/>
          </a:prstGeom>
          <a:ln w="38100">
            <a:solidFill>
              <a:schemeClr val="tx1"/>
            </a:solidFill>
            <a:miter lim="400000"/>
          </a:ln>
        </p:spPr>
      </p:pic>
      <p:pic>
        <p:nvPicPr>
          <p:cNvPr id="798" name="cloudlink.png" descr="cloudlink.png"/>
          <p:cNvPicPr>
            <a:picLocks noChangeAspect="1"/>
          </p:cNvPicPr>
          <p:nvPr/>
        </p:nvPicPr>
        <p:blipFill>
          <a:blip r:embed="rId3"/>
          <a:stretch>
            <a:fillRect/>
          </a:stretch>
        </p:blipFill>
        <p:spPr>
          <a:xfrm>
            <a:off x="8801596" y="3470628"/>
            <a:ext cx="2837037" cy="1960709"/>
          </a:xfrm>
          <a:prstGeom prst="rect">
            <a:avLst/>
          </a:prstGeom>
          <a:ln w="12700">
            <a:miter lim="400000"/>
          </a:ln>
        </p:spPr>
      </p:pic>
      <p:sp>
        <p:nvSpPr>
          <p:cNvPr id="12" name="TextBox 14">
            <a:extLst>
              <a:ext uri="{FF2B5EF4-FFF2-40B4-BE49-F238E27FC236}">
                <a16:creationId xmlns:a16="http://schemas.microsoft.com/office/drawing/2014/main" id="{20650405-198F-4C08-BB75-E3E47536383E}"/>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801" name="TextBox 15"/>
          <p:cNvSpPr txBox="1"/>
          <p:nvPr/>
        </p:nvSpPr>
        <p:spPr>
          <a:xfrm>
            <a:off x="1016000" y="4058353"/>
            <a:ext cx="8365557" cy="164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8.B.(5) </a:t>
            </a:r>
            <a:r>
              <a:rPr b="0" dirty="0">
                <a:solidFill>
                  <a:schemeClr val="tx1"/>
                </a:solidFill>
              </a:rPr>
              <a:t>This clause addresses leased and </a:t>
            </a:r>
            <a:r>
              <a:rPr b="0" dirty="0" err="1">
                <a:solidFill>
                  <a:schemeClr val="tx1"/>
                </a:solidFill>
              </a:rPr>
              <a:t>liened</a:t>
            </a:r>
            <a:r>
              <a:rPr b="0" dirty="0">
                <a:solidFill>
                  <a:schemeClr val="tx1"/>
                </a:solidFill>
              </a:rPr>
              <a:t> items on the Property. A good example of leased items are solar panels, as property owners rarely own these outright. Buyers should get relevant documents, such as leases and warranties, pertaining to the item, as these will likely bind the Property even after title is transferred to the Buyer.</a:t>
            </a:r>
          </a:p>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dirty="0">
                <a:solidFill>
                  <a:schemeClr val="tx1"/>
                </a:solidFill>
              </a:rPr>
              <a:t>Note that there is a contingency for BOTH the buyer AND seller allowing either party to cancel if the Buyer can’t or doesn’t want to assume the lien/encumbrance for the item.</a:t>
            </a:r>
          </a:p>
        </p:txBody>
      </p:sp>
      <p:sp>
        <p:nvSpPr>
          <p:cNvPr id="803" name="TextBox 14"/>
          <p:cNvSpPr txBox="1"/>
          <p:nvPr/>
        </p:nvSpPr>
        <p:spPr>
          <a:xfrm>
            <a:off x="700585" y="889000"/>
            <a:ext cx="11441531" cy="1645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4500" b="1" cap="all">
                <a:solidFill>
                  <a:srgbClr val="2B2027"/>
                </a:solidFill>
                <a:latin typeface="+mn-lt"/>
                <a:ea typeface="+mn-ea"/>
                <a:cs typeface="+mn-cs"/>
                <a:sym typeface="Helvetica"/>
              </a:defRPr>
            </a:pPr>
            <a:r>
              <a:rPr dirty="0"/>
              <a:t>ITEMS INCLUDED IN </a:t>
            </a:r>
          </a:p>
          <a:p>
            <a:pPr>
              <a:lnSpc>
                <a:spcPct val="80000"/>
              </a:lnSpc>
              <a:defRPr sz="4500" b="1" cap="all">
                <a:solidFill>
                  <a:srgbClr val="2B2027"/>
                </a:solidFill>
                <a:latin typeface="+mn-lt"/>
                <a:ea typeface="+mn-ea"/>
                <a:cs typeface="+mn-cs"/>
                <a:sym typeface="Helvetica"/>
              </a:defRPr>
            </a:pPr>
            <a:r>
              <a:rPr dirty="0"/>
              <a:t>AND EXCLUDED FROM SALE</a:t>
            </a:r>
          </a:p>
          <a:p>
            <a:pPr>
              <a:lnSpc>
                <a:spcPct val="80000"/>
              </a:lnSpc>
              <a:defRPr sz="3000" b="1" cap="all">
                <a:solidFill>
                  <a:srgbClr val="FFFFFF"/>
                </a:solidFill>
                <a:latin typeface="+mn-lt"/>
                <a:ea typeface="+mn-ea"/>
                <a:cs typeface="+mn-cs"/>
                <a:sym typeface="Helvetica"/>
              </a:defRPr>
            </a:pPr>
            <a:r>
              <a:rPr dirty="0"/>
              <a:t>- LEASED OR LIENED ITEMS AND SYSTEMS</a:t>
            </a:r>
          </a:p>
        </p:txBody>
      </p:sp>
      <p:pic>
        <p:nvPicPr>
          <p:cNvPr id="806" name="Screen Shot 2018-05-28 at 10.08.16 AM.png" descr="Screen Shot 2018-05-28 at 10.08.16 AM.png"/>
          <p:cNvPicPr>
            <a:picLocks noChangeAspect="1"/>
          </p:cNvPicPr>
          <p:nvPr/>
        </p:nvPicPr>
        <p:blipFill>
          <a:blip r:embed="rId2"/>
          <a:stretch>
            <a:fillRect/>
          </a:stretch>
        </p:blipFill>
        <p:spPr>
          <a:xfrm>
            <a:off x="762000" y="2528959"/>
            <a:ext cx="6718300" cy="1079503"/>
          </a:xfrm>
          <a:prstGeom prst="rect">
            <a:avLst/>
          </a:prstGeom>
          <a:ln w="38100">
            <a:solidFill>
              <a:schemeClr val="tx1"/>
            </a:solidFill>
            <a:miter lim="400000"/>
          </a:ln>
        </p:spPr>
      </p:pic>
      <p:pic>
        <p:nvPicPr>
          <p:cNvPr id="807" name="solar-panel.png" descr="solar-panel.png"/>
          <p:cNvPicPr>
            <a:picLocks noChangeAspect="1"/>
          </p:cNvPicPr>
          <p:nvPr/>
        </p:nvPicPr>
        <p:blipFill>
          <a:blip r:embed="rId3"/>
          <a:stretch>
            <a:fillRect/>
          </a:stretch>
        </p:blipFill>
        <p:spPr>
          <a:xfrm>
            <a:off x="9373741" y="2838268"/>
            <a:ext cx="2213670" cy="2213670"/>
          </a:xfrm>
          <a:prstGeom prst="rect">
            <a:avLst/>
          </a:prstGeom>
          <a:ln w="12700">
            <a:miter lim="400000"/>
          </a:ln>
        </p:spPr>
      </p:pic>
      <p:sp>
        <p:nvSpPr>
          <p:cNvPr id="808" name="Rectangle 2"/>
          <p:cNvSpPr txBox="1"/>
          <p:nvPr/>
        </p:nvSpPr>
        <p:spPr>
          <a:xfrm>
            <a:off x="732671" y="411761"/>
            <a:ext cx="258787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8.B.(5)</a:t>
            </a:r>
          </a:p>
        </p:txBody>
      </p:sp>
      <p:sp>
        <p:nvSpPr>
          <p:cNvPr id="12" name="TextBox 14">
            <a:extLst>
              <a:ext uri="{FF2B5EF4-FFF2-40B4-BE49-F238E27FC236}">
                <a16:creationId xmlns:a16="http://schemas.microsoft.com/office/drawing/2014/main" id="{3D0F5505-A59E-4357-B4C2-A6AED7A4294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811" name="TextBox 15"/>
          <p:cNvSpPr txBox="1"/>
          <p:nvPr/>
        </p:nvSpPr>
        <p:spPr>
          <a:xfrm>
            <a:off x="1016000" y="4261546"/>
            <a:ext cx="689986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8.B. (6)</a:t>
            </a:r>
            <a:r>
              <a:rPr b="0" dirty="0">
                <a:solidFill>
                  <a:schemeClr val="tx1"/>
                </a:solidFill>
              </a:rPr>
              <a:t> Unless the seller tells the buyer otherwise (per clause 8.B(5)) the seller is claiming to own and have the ability to transfer clause 8 items, but without warranty. This means that the seller is not promising, for example, the items are in good or working condition or that they will last for a period of time.</a:t>
            </a:r>
          </a:p>
        </p:txBody>
      </p:sp>
      <p:pic>
        <p:nvPicPr>
          <p:cNvPr id="815" name="image78.png" descr="image78.png"/>
          <p:cNvPicPr>
            <a:picLocks noChangeAspect="1"/>
          </p:cNvPicPr>
          <p:nvPr/>
        </p:nvPicPr>
        <p:blipFill>
          <a:blip r:embed="rId2"/>
          <a:stretch>
            <a:fillRect/>
          </a:stretch>
        </p:blipFill>
        <p:spPr>
          <a:xfrm>
            <a:off x="9284013" y="3230889"/>
            <a:ext cx="1717644" cy="2090618"/>
          </a:xfrm>
          <a:prstGeom prst="rect">
            <a:avLst/>
          </a:prstGeom>
          <a:ln w="12700">
            <a:miter lim="400000"/>
          </a:ln>
        </p:spPr>
      </p:pic>
      <p:pic>
        <p:nvPicPr>
          <p:cNvPr id="816" name="Screen Shot 2018-05-28 at 10.08.16 AM.png" descr="Screen Shot 2018-05-28 at 10.08.16 AM.png"/>
          <p:cNvPicPr>
            <a:picLocks noChangeAspect="1"/>
          </p:cNvPicPr>
          <p:nvPr/>
        </p:nvPicPr>
        <p:blipFill>
          <a:blip r:embed="rId3"/>
          <a:stretch>
            <a:fillRect/>
          </a:stretch>
        </p:blipFill>
        <p:spPr>
          <a:xfrm>
            <a:off x="762000" y="2528959"/>
            <a:ext cx="6718300" cy="1079503"/>
          </a:xfrm>
          <a:prstGeom prst="rect">
            <a:avLst/>
          </a:prstGeom>
          <a:ln w="38100">
            <a:solidFill>
              <a:schemeClr val="tx1"/>
            </a:solidFill>
            <a:miter lim="400000"/>
          </a:ln>
        </p:spPr>
      </p:pic>
      <p:sp>
        <p:nvSpPr>
          <p:cNvPr id="817" name="TextBox 14"/>
          <p:cNvSpPr txBox="1"/>
          <p:nvPr/>
        </p:nvSpPr>
        <p:spPr>
          <a:xfrm>
            <a:off x="700585" y="889000"/>
            <a:ext cx="11441531" cy="1645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4500" b="1" cap="all">
                <a:solidFill>
                  <a:srgbClr val="2B2027"/>
                </a:solidFill>
                <a:latin typeface="+mn-lt"/>
                <a:ea typeface="+mn-ea"/>
                <a:cs typeface="+mn-cs"/>
                <a:sym typeface="Helvetica"/>
              </a:defRPr>
            </a:pPr>
            <a:r>
              <a:rPr dirty="0"/>
              <a:t>ITEMS INCLUDED IN </a:t>
            </a:r>
          </a:p>
          <a:p>
            <a:pPr>
              <a:lnSpc>
                <a:spcPct val="80000"/>
              </a:lnSpc>
              <a:defRPr sz="4500" b="1" cap="all">
                <a:solidFill>
                  <a:srgbClr val="2B2027"/>
                </a:solidFill>
                <a:latin typeface="+mn-lt"/>
                <a:ea typeface="+mn-ea"/>
                <a:cs typeface="+mn-cs"/>
                <a:sym typeface="Helvetica"/>
              </a:defRPr>
            </a:pPr>
            <a:r>
              <a:rPr dirty="0"/>
              <a:t>AND EXCLUDED FROM SALE</a:t>
            </a:r>
          </a:p>
          <a:p>
            <a:pPr>
              <a:lnSpc>
                <a:spcPct val="80000"/>
              </a:lnSpc>
              <a:defRPr sz="3000" b="1" cap="all">
                <a:solidFill>
                  <a:srgbClr val="FFFFFF"/>
                </a:solidFill>
                <a:latin typeface="+mn-lt"/>
                <a:ea typeface="+mn-ea"/>
                <a:cs typeface="+mn-cs"/>
                <a:sym typeface="Helvetica"/>
              </a:defRPr>
            </a:pPr>
            <a:r>
              <a:rPr dirty="0"/>
              <a:t>- LEASED OR LIENED ITEMS AND SYSTEMS</a:t>
            </a:r>
          </a:p>
        </p:txBody>
      </p:sp>
      <p:sp>
        <p:nvSpPr>
          <p:cNvPr id="818" name="Rectangle 2"/>
          <p:cNvSpPr txBox="1"/>
          <p:nvPr/>
        </p:nvSpPr>
        <p:spPr>
          <a:xfrm>
            <a:off x="732671" y="411761"/>
            <a:ext cx="258787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8.B.(6)</a:t>
            </a:r>
          </a:p>
        </p:txBody>
      </p:sp>
      <p:sp>
        <p:nvSpPr>
          <p:cNvPr id="11" name="TextBox 14">
            <a:extLst>
              <a:ext uri="{FF2B5EF4-FFF2-40B4-BE49-F238E27FC236}">
                <a16:creationId xmlns:a16="http://schemas.microsoft.com/office/drawing/2014/main" id="{A604D658-06FC-49F2-9379-3B9E4AA70F2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821" name="TextBox 15"/>
          <p:cNvSpPr txBox="1"/>
          <p:nvPr/>
        </p:nvSpPr>
        <p:spPr>
          <a:xfrm>
            <a:off x="1015999" y="4413548"/>
            <a:ext cx="7625893"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8.C. </a:t>
            </a:r>
            <a:r>
              <a:rPr b="0" dirty="0">
                <a:solidFill>
                  <a:schemeClr val="tx1"/>
                </a:solidFill>
              </a:rPr>
              <a:t>This is the paragraph where you can list items that are excluded from sale. If a flat screen tv is attached to a bracket which is attached to a wall, the bracket stays with the property but the tv goes with the seller.</a:t>
            </a:r>
          </a:p>
        </p:txBody>
      </p:sp>
      <p:sp>
        <p:nvSpPr>
          <p:cNvPr id="825" name="TextBox 14"/>
          <p:cNvSpPr txBox="1"/>
          <p:nvPr/>
        </p:nvSpPr>
        <p:spPr>
          <a:xfrm>
            <a:off x="700585" y="1221548"/>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rPr dirty="0"/>
              <a:t>ITEMS EXCLUDED FROM SALE</a:t>
            </a:r>
          </a:p>
        </p:txBody>
      </p:sp>
      <p:pic>
        <p:nvPicPr>
          <p:cNvPr id="826" name="Screen Shot 2018-05-28 at 10.09.57 AM.png" descr="Screen Shot 2018-05-28 at 10.09.57 AM.png"/>
          <p:cNvPicPr>
            <a:picLocks noChangeAspect="1"/>
          </p:cNvPicPr>
          <p:nvPr/>
        </p:nvPicPr>
        <p:blipFill>
          <a:blip r:embed="rId2"/>
          <a:stretch>
            <a:fillRect/>
          </a:stretch>
        </p:blipFill>
        <p:spPr>
          <a:xfrm>
            <a:off x="762000" y="2539338"/>
            <a:ext cx="6769100" cy="990601"/>
          </a:xfrm>
          <a:prstGeom prst="rect">
            <a:avLst/>
          </a:prstGeom>
          <a:ln w="38100">
            <a:solidFill>
              <a:schemeClr val="tx1"/>
            </a:solidFill>
            <a:miter lim="400000"/>
          </a:ln>
        </p:spPr>
      </p:pic>
      <p:sp>
        <p:nvSpPr>
          <p:cNvPr id="82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8.c.</a:t>
            </a:r>
          </a:p>
        </p:txBody>
      </p:sp>
      <p:sp>
        <p:nvSpPr>
          <p:cNvPr id="10" name="TextBox 14">
            <a:extLst>
              <a:ext uri="{FF2B5EF4-FFF2-40B4-BE49-F238E27FC236}">
                <a16:creationId xmlns:a16="http://schemas.microsoft.com/office/drawing/2014/main" id="{2629A88F-E169-4126-9FB5-4FCE7924745B}"/>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830" name="TextBox 15"/>
          <p:cNvSpPr txBox="1"/>
          <p:nvPr/>
        </p:nvSpPr>
        <p:spPr>
          <a:xfrm>
            <a:off x="1016000" y="3681167"/>
            <a:ext cx="8372672" cy="1005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9.A. </a:t>
            </a:r>
            <a:r>
              <a:rPr b="0" dirty="0">
                <a:solidFill>
                  <a:schemeClr val="tx1"/>
                </a:solidFill>
              </a:rPr>
              <a:t>Whether the buyer plans on occupying the Property as a primary residence can impact what rules and regulations apply to the transaction, the type of loan the buyer will be eligible for, the type of insurance the buyer needs and even the length of notice necessary to terminate the tenancy of any tenants who are already in the Property.</a:t>
            </a:r>
          </a:p>
        </p:txBody>
      </p:sp>
      <p:sp>
        <p:nvSpPr>
          <p:cNvPr id="832" name="Rectangle 2"/>
          <p:cNvSpPr txBox="1"/>
          <p:nvPr/>
        </p:nvSpPr>
        <p:spPr>
          <a:xfrm>
            <a:off x="732670" y="411761"/>
            <a:ext cx="250230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9.A.&amp;B.</a:t>
            </a:r>
          </a:p>
        </p:txBody>
      </p:sp>
      <p:sp>
        <p:nvSpPr>
          <p:cNvPr id="835" name="TextBox 14"/>
          <p:cNvSpPr txBox="1"/>
          <p:nvPr/>
        </p:nvSpPr>
        <p:spPr>
          <a:xfrm>
            <a:off x="700585" y="11430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CLOSING AND POSSESSION</a:t>
            </a:r>
          </a:p>
        </p:txBody>
      </p:sp>
      <p:sp>
        <p:nvSpPr>
          <p:cNvPr id="836" name="TextBox 15"/>
          <p:cNvSpPr txBox="1"/>
          <p:nvPr/>
        </p:nvSpPr>
        <p:spPr>
          <a:xfrm>
            <a:off x="1016000" y="4756434"/>
            <a:ext cx="8551304" cy="1005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9.B. </a:t>
            </a:r>
            <a:r>
              <a:rPr b="0" dirty="0">
                <a:solidFill>
                  <a:schemeClr val="tx1"/>
                </a:solidFill>
              </a:rPr>
              <a:t>Here is where Parties agree when possession of the Property will be delivered, and the default rule is 6pm on the date that escrow closes. A seller who can’t deliver possession on time, may be in breach of contract. Note that “Close of Escrow” is defined in the RPA in clause </a:t>
            </a:r>
            <a:r>
              <a:rPr b="0" dirty="0">
                <a:solidFill>
                  <a:schemeClr val="tx1"/>
                </a:solidFill>
                <a:uFill>
                  <a:solidFill>
                    <a:srgbClr val="0000FF"/>
                  </a:solidFill>
                </a:uFill>
              </a:rPr>
              <a:t>30D</a:t>
            </a:r>
            <a:r>
              <a:rPr b="0" dirty="0">
                <a:solidFill>
                  <a:schemeClr val="tx1"/>
                </a:solidFill>
              </a:rPr>
              <a:t> and that delivery of possession means the property is vacant and free from all debris.</a:t>
            </a:r>
          </a:p>
        </p:txBody>
      </p:sp>
      <p:pic>
        <p:nvPicPr>
          <p:cNvPr id="837" name="Picture 6" descr="Picture 6"/>
          <p:cNvPicPr>
            <a:picLocks noChangeAspect="1"/>
          </p:cNvPicPr>
          <p:nvPr/>
        </p:nvPicPr>
        <p:blipFill>
          <a:blip r:embed="rId2"/>
          <a:stretch>
            <a:fillRect/>
          </a:stretch>
        </p:blipFill>
        <p:spPr>
          <a:xfrm>
            <a:off x="762000" y="2550166"/>
            <a:ext cx="8212795" cy="824013"/>
          </a:xfrm>
          <a:prstGeom prst="rect">
            <a:avLst/>
          </a:prstGeom>
          <a:ln w="38100">
            <a:solidFill>
              <a:schemeClr val="tx1"/>
            </a:solidFill>
            <a:miter lim="400000"/>
          </a:ln>
        </p:spPr>
      </p:pic>
      <p:pic>
        <p:nvPicPr>
          <p:cNvPr id="838" name="box.png" descr="box.png"/>
          <p:cNvPicPr>
            <a:picLocks noChangeAspect="1"/>
          </p:cNvPicPr>
          <p:nvPr/>
        </p:nvPicPr>
        <p:blipFill>
          <a:blip r:embed="rId3"/>
          <a:srcRect l="16012" t="23770" r="16012" b="9311"/>
          <a:stretch>
            <a:fillRect/>
          </a:stretch>
        </p:blipFill>
        <p:spPr>
          <a:xfrm>
            <a:off x="9475971" y="3723190"/>
            <a:ext cx="2502195" cy="2342386"/>
          </a:xfrm>
          <a:prstGeom prst="rect">
            <a:avLst/>
          </a:prstGeom>
          <a:ln w="12700">
            <a:miter lim="400000"/>
          </a:ln>
        </p:spPr>
      </p:pic>
      <p:sp>
        <p:nvSpPr>
          <p:cNvPr id="12" name="TextBox 14">
            <a:extLst>
              <a:ext uri="{FF2B5EF4-FFF2-40B4-BE49-F238E27FC236}">
                <a16:creationId xmlns:a16="http://schemas.microsoft.com/office/drawing/2014/main" id="{3599ABE4-8131-45A5-95F3-F4809891628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
          <p:cNvSpPr txBox="1">
            <a:spLocks noGrp="1"/>
          </p:cNvSpPr>
          <p:nvPr>
            <p:ph type="sldNum" sz="quarter" idx="4294967295"/>
          </p:nvPr>
        </p:nvSpPr>
        <p:spPr>
          <a:xfrm>
            <a:off x="11169742" y="6404293"/>
            <a:ext cx="18405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62" name="Rectangle 5"/>
          <p:cNvSpPr/>
          <p:nvPr/>
        </p:nvSpPr>
        <p:spPr>
          <a:xfrm>
            <a:off x="-2" y="0"/>
            <a:ext cx="12192004" cy="2470987"/>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163" name="Rectangle 6"/>
          <p:cNvSpPr/>
          <p:nvPr/>
        </p:nvSpPr>
        <p:spPr>
          <a:xfrm>
            <a:off x="-3" y="2419399"/>
            <a:ext cx="8925688"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164" name="Picture 3" descr="Picture 3"/>
          <p:cNvPicPr>
            <a:picLocks noChangeAspect="1"/>
          </p:cNvPicPr>
          <p:nvPr/>
        </p:nvPicPr>
        <p:blipFill>
          <a:blip r:embed="rId2"/>
          <a:srcRect l="2412" t="3966" r="1928" b="1212"/>
          <a:stretch>
            <a:fillRect/>
          </a:stretch>
        </p:blipFill>
        <p:spPr>
          <a:xfrm>
            <a:off x="5777753" y="-11299"/>
            <a:ext cx="5022361" cy="6869073"/>
          </a:xfrm>
          <a:prstGeom prst="rect">
            <a:avLst/>
          </a:prstGeom>
          <a:ln w="12700">
            <a:miter lim="400000"/>
          </a:ln>
        </p:spPr>
      </p:pic>
      <p:grpSp>
        <p:nvGrpSpPr>
          <p:cNvPr id="169" name="Group"/>
          <p:cNvGrpSpPr/>
          <p:nvPr/>
        </p:nvGrpSpPr>
        <p:grpSpPr>
          <a:xfrm>
            <a:off x="-5" y="6334204"/>
            <a:ext cx="12192008" cy="542804"/>
            <a:chOff x="0" y="0"/>
            <a:chExt cx="12192006" cy="542803"/>
          </a:xfrm>
        </p:grpSpPr>
        <p:sp>
          <p:nvSpPr>
            <p:cNvPr id="166"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167"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168"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2" name="TextBox 14">
            <a:extLst>
              <a:ext uri="{FF2B5EF4-FFF2-40B4-BE49-F238E27FC236}">
                <a16:creationId xmlns:a16="http://schemas.microsoft.com/office/drawing/2014/main" id="{81B668D6-8B15-4543-8536-39C1DDFCF0B5}"/>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2C0E8A1A-994F-4B53-B571-8B98102DB56F}"/>
              </a:ext>
            </a:extLst>
          </p:cNvPr>
          <p:cNvSpPr txBox="1"/>
          <p:nvPr/>
        </p:nvSpPr>
        <p:spPr>
          <a:xfrm>
            <a:off x="120073" y="2780145"/>
            <a:ext cx="5569527"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This Form is pre-attached to the RPA and is the second form you will see.</a:t>
            </a:r>
          </a:p>
          <a:p>
            <a:r>
              <a:rPr lang="en-US" dirty="0"/>
              <a:t>The RPA starts on slide 7,or you can click on the page number below.</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TextBox 2">
            <a:extLst>
              <a:ext uri="{FF2B5EF4-FFF2-40B4-BE49-F238E27FC236}">
                <a16:creationId xmlns:a16="http://schemas.microsoft.com/office/drawing/2014/main" id="{54D157B3-ED11-499B-9F1B-82D5132EAE50}"/>
              </a:ext>
            </a:extLst>
          </p:cNvPr>
          <p:cNvSpPr txBox="1"/>
          <p:nvPr/>
        </p:nvSpPr>
        <p:spPr>
          <a:xfrm>
            <a:off x="120073" y="184470"/>
            <a:ext cx="556952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Possible Representation of More than One Buyer or Seller – Disclosure and Consent</a:t>
            </a:r>
          </a:p>
        </p:txBody>
      </p:sp>
      <p:sp>
        <p:nvSpPr>
          <p:cNvPr id="4" name="Blue Dot 1">
            <a:extLst>
              <a:ext uri="{FF2B5EF4-FFF2-40B4-BE49-F238E27FC236}">
                <a16:creationId xmlns:a16="http://schemas.microsoft.com/office/drawing/2014/main" id="{4E0A37E3-47F5-4DF1-B332-E0B783BE6D78}"/>
              </a:ext>
            </a:extLst>
          </p:cNvPr>
          <p:cNvSpPr/>
          <p:nvPr/>
        </p:nvSpPr>
        <p:spPr>
          <a:xfrm>
            <a:off x="7509164" y="378691"/>
            <a:ext cx="253998" cy="26517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oup 7">
            <a:extLst>
              <a:ext uri="{FF2B5EF4-FFF2-40B4-BE49-F238E27FC236}">
                <a16:creationId xmlns:a16="http://schemas.microsoft.com/office/drawing/2014/main" id="{462383C8-A8A4-43A1-ABBF-A2D871714685}"/>
              </a:ext>
            </a:extLst>
          </p:cNvPr>
          <p:cNvGrpSpPr/>
          <p:nvPr/>
        </p:nvGrpSpPr>
        <p:grpSpPr>
          <a:xfrm>
            <a:off x="3406808" y="740642"/>
            <a:ext cx="8665119" cy="3116857"/>
            <a:chOff x="3406808" y="740642"/>
            <a:chExt cx="8665119" cy="3116857"/>
          </a:xfrm>
        </p:grpSpPr>
        <p:grpSp>
          <p:nvGrpSpPr>
            <p:cNvPr id="6" name="Group 5">
              <a:extLst>
                <a:ext uri="{FF2B5EF4-FFF2-40B4-BE49-F238E27FC236}">
                  <a16:creationId xmlns:a16="http://schemas.microsoft.com/office/drawing/2014/main" id="{AD0D102A-3F8D-4E3B-B074-9A435384AB91}"/>
                </a:ext>
              </a:extLst>
            </p:cNvPr>
            <p:cNvGrpSpPr/>
            <p:nvPr/>
          </p:nvGrpSpPr>
          <p:grpSpPr>
            <a:xfrm>
              <a:off x="3406808" y="740642"/>
              <a:ext cx="8665119" cy="3116857"/>
              <a:chOff x="3095331" y="2810217"/>
              <a:chExt cx="8665119" cy="3116857"/>
            </a:xfrm>
          </p:grpSpPr>
          <p:sp>
            <p:nvSpPr>
              <p:cNvPr id="5" name="Rectangle 4">
                <a:extLst>
                  <a:ext uri="{FF2B5EF4-FFF2-40B4-BE49-F238E27FC236}">
                    <a16:creationId xmlns:a16="http://schemas.microsoft.com/office/drawing/2014/main" id="{FD5086F6-1EF4-4A5A-AA3F-58D1FC6FD1A8}"/>
                  </a:ext>
                </a:extLst>
              </p:cNvPr>
              <p:cNvSpPr/>
              <p:nvPr/>
            </p:nvSpPr>
            <p:spPr>
              <a:xfrm>
                <a:off x="3095331" y="2810217"/>
                <a:ext cx="8665119" cy="3116857"/>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74320" tIns="45718" rIns="274320" bIns="45718" numCol="1" spcCol="38100" rtlCol="0" anchor="t" anchorCtr="0">
                <a:noAutofit/>
              </a:bodyPr>
              <a:lstStyle/>
              <a:p>
                <a:pPr algn="ctr"/>
                <a:r>
                  <a:rPr lang="en-US" sz="2000" b="1" dirty="0">
                    <a:solidFill>
                      <a:srgbClr val="000000"/>
                    </a:solidFill>
                    <a:latin typeface="+mj-lt"/>
                    <a:ea typeface="+mj-ea"/>
                    <a:cs typeface="+mj-cs"/>
                  </a:rPr>
                  <a:t>AGENCY; POTENTIALLY COMPETING BUYERS AND SELLERS</a:t>
                </a:r>
              </a:p>
              <a:p>
                <a:endParaRPr lang="en-US" b="1" dirty="0">
                  <a:solidFill>
                    <a:srgbClr val="000000"/>
                  </a:solidFill>
                  <a:latin typeface="+mj-lt"/>
                  <a:ea typeface="+mj-ea"/>
                  <a:cs typeface="+mj-cs"/>
                </a:endParaRPr>
              </a:p>
              <a:p>
                <a:endParaRPr lang="en-US" b="1" dirty="0">
                  <a:solidFill>
                    <a:srgbClr val="000000"/>
                  </a:solidFill>
                  <a:latin typeface="+mj-lt"/>
                  <a:ea typeface="+mj-ea"/>
                  <a:cs typeface="+mj-cs"/>
                </a:endParaRPr>
              </a:p>
              <a:p>
                <a:endParaRPr lang="en-US" b="1" dirty="0">
                  <a:solidFill>
                    <a:srgbClr val="000000"/>
                  </a:solidFill>
                  <a:latin typeface="+mj-lt"/>
                  <a:ea typeface="+mj-ea"/>
                  <a:cs typeface="+mj-cs"/>
                </a:endParaRPr>
              </a:p>
              <a:p>
                <a:pPr marL="285750" lvl="0" indent="-285750">
                  <a:spcBef>
                    <a:spcPts val="600"/>
                  </a:spcBef>
                  <a:buClr>
                    <a:srgbClr val="000000"/>
                  </a:buClr>
                  <a:buSzPct val="100000"/>
                  <a:buFont typeface="Arial"/>
                  <a:buChar char="•"/>
                  <a:defRPr sz="1700" b="1">
                    <a:solidFill>
                      <a:srgbClr val="44546A"/>
                    </a:solidFill>
                    <a:latin typeface="+mn-lt"/>
                    <a:ea typeface="+mn-ea"/>
                    <a:cs typeface="+mn-cs"/>
                    <a:sym typeface="Helvetica"/>
                  </a:defRPr>
                </a:pPr>
                <a:r>
                  <a:rPr lang="en-US" sz="1700" b="1" dirty="0">
                    <a:solidFill>
                      <a:srgbClr val="000000"/>
                    </a:solidFill>
                    <a:sym typeface="Helvetica"/>
                  </a:rPr>
                  <a:t>2.C. </a:t>
                </a:r>
                <a:r>
                  <a:rPr lang="en-US" sz="1700" dirty="0">
                    <a:solidFill>
                      <a:srgbClr val="000000"/>
                    </a:solidFill>
                    <a:sym typeface="Helvetica"/>
                  </a:rPr>
                  <a:t>All buyers and sellers should have received the form on screen </a:t>
                </a:r>
                <a:r>
                  <a:rPr lang="en-US" sz="1700" dirty="0">
                    <a:solidFill>
                      <a:srgbClr val="000000"/>
                    </a:solidFill>
                    <a:uFill>
                      <a:solidFill>
                        <a:srgbClr val="0000FF"/>
                      </a:solidFill>
                    </a:uFill>
                    <a:sym typeface="Helvetica"/>
                  </a:rPr>
                  <a:t>5</a:t>
                </a:r>
                <a:r>
                  <a:rPr lang="en-US" sz="1700" dirty="0">
                    <a:solidFill>
                      <a:srgbClr val="000000"/>
                    </a:solidFill>
                    <a:sym typeface="Helvetica"/>
                  </a:rPr>
                  <a:t>.</a:t>
                </a:r>
              </a:p>
              <a:p>
                <a:pPr marL="285750" lvl="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lang="en-US" sz="1700" dirty="0">
                    <a:solidFill>
                      <a:srgbClr val="000000"/>
                    </a:solidFill>
                    <a:sym typeface="Helvetica"/>
                  </a:rPr>
                  <a:t>This form lets you know that a real estate broker, through its agents, can represent many buyers or sellers at the same time.</a:t>
                </a:r>
                <a:endParaRPr lang="en-US" sz="1700" b="1" dirty="0">
                  <a:solidFill>
                    <a:srgbClr val="000000"/>
                  </a:solidFill>
                  <a:sym typeface="Helvetica"/>
                </a:endParaRPr>
              </a:p>
              <a:p>
                <a:pPr marL="285750" lvl="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lang="en-US" sz="1700" dirty="0">
                    <a:solidFill>
                      <a:srgbClr val="000000"/>
                    </a:solidFill>
                    <a:sym typeface="Helvetica"/>
                  </a:rPr>
                  <a:t>Some of these buyers or sellers may be competing against you.</a:t>
                </a:r>
                <a:endParaRPr lang="en-US" sz="1700" b="1" dirty="0">
                  <a:solidFill>
                    <a:srgbClr val="000000"/>
                  </a:solidFill>
                  <a:sym typeface="Helvetica"/>
                </a:endParaRPr>
              </a:p>
              <a:p>
                <a:pPr marL="285750" lvl="0" indent="-285750">
                  <a:spcBef>
                    <a:spcPts val="600"/>
                  </a:spcBef>
                  <a:buClr>
                    <a:srgbClr val="000000"/>
                  </a:buClr>
                  <a:buSzPct val="100000"/>
                  <a:buFont typeface="Arial"/>
                  <a:buChar char="•"/>
                  <a:defRPr sz="1700">
                    <a:solidFill>
                      <a:srgbClr val="44546A"/>
                    </a:solidFill>
                    <a:latin typeface="+mn-lt"/>
                    <a:ea typeface="+mn-ea"/>
                    <a:cs typeface="+mn-cs"/>
                    <a:sym typeface="Helvetica"/>
                  </a:defRPr>
                </a:pPr>
                <a:r>
                  <a:rPr lang="en-US" sz="1700" dirty="0">
                    <a:solidFill>
                      <a:srgbClr val="000000"/>
                    </a:solidFill>
                    <a:sym typeface="Helvetica"/>
                  </a:rPr>
                  <a:t>If you are writing an offer, the seller and seller’s broker may let others know everything about the offer.</a:t>
                </a:r>
                <a:endParaRPr lang="en-US" b="1" dirty="0">
                  <a:solidFill>
                    <a:srgbClr val="000000"/>
                  </a:solidFill>
                  <a:latin typeface="+mj-lt"/>
                  <a:ea typeface="+mj-ea"/>
                  <a:cs typeface="+mj-cs"/>
                </a:endParaRPr>
              </a:p>
              <a:p>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pic>
            <p:nvPicPr>
              <p:cNvPr id="15" name="Screen Shot 2018-05-22 at 8.22.30 PM.png" descr="Screen Shot 2018-05-22 at 8.22.30 PM.png">
                <a:extLst>
                  <a:ext uri="{FF2B5EF4-FFF2-40B4-BE49-F238E27FC236}">
                    <a16:creationId xmlns:a16="http://schemas.microsoft.com/office/drawing/2014/main" id="{AC49690A-03A4-404C-B3C3-A20A20C61E2B}"/>
                  </a:ext>
                </a:extLst>
              </p:cNvPr>
              <p:cNvPicPr>
                <a:picLocks noChangeAspect="1"/>
              </p:cNvPicPr>
              <p:nvPr/>
            </p:nvPicPr>
            <p:blipFill>
              <a:blip r:embed="rId14"/>
              <a:stretch>
                <a:fillRect/>
              </a:stretch>
            </p:blipFill>
            <p:spPr>
              <a:xfrm>
                <a:off x="3398336" y="3401677"/>
                <a:ext cx="8166363" cy="376912"/>
              </a:xfrm>
              <a:prstGeom prst="rect">
                <a:avLst/>
              </a:prstGeom>
              <a:ln w="38100">
                <a:noFill/>
                <a:miter lim="400000"/>
              </a:ln>
            </p:spPr>
          </p:pic>
        </p:grpSp>
        <p:sp>
          <p:nvSpPr>
            <p:cNvPr id="7" name="TextBox 6">
              <a:extLst>
                <a:ext uri="{FF2B5EF4-FFF2-40B4-BE49-F238E27FC236}">
                  <a16:creationId xmlns:a16="http://schemas.microsoft.com/office/drawing/2014/main" id="{9BF2B999-B21C-4593-B285-85148027E1D1}"/>
                </a:ext>
              </a:extLst>
            </p:cNvPr>
            <p:cNvSpPr txBox="1"/>
            <p:nvPr/>
          </p:nvSpPr>
          <p:spPr>
            <a:xfrm>
              <a:off x="11760721" y="747469"/>
              <a:ext cx="23090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
        <p:nvSpPr>
          <p:cNvPr id="841" name="TextBox 15"/>
          <p:cNvSpPr txBox="1"/>
          <p:nvPr/>
        </p:nvSpPr>
        <p:spPr>
          <a:xfrm>
            <a:off x="1016000" y="3839600"/>
            <a:ext cx="9941649" cy="189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9.C. </a:t>
            </a:r>
            <a:r>
              <a:rPr b="0" dirty="0">
                <a:solidFill>
                  <a:schemeClr val="tx1"/>
                </a:solidFill>
              </a:rPr>
              <a:t>Sometimes even though Parties have a scheduled Close of Escrow day, the seller may need to stay on the property after title is transferred. This situation often occurs when the seller needs additional time to move. A buyer does not have to agree to this; this is a point of negotiation. If Parties do agree to have a seller stay in the Property after the Close of Escrow, make sure to check the appropriate box AND have the appropriate form filled out, (C.A.R. Forms SIP or RLAS), depending on how long the seller remains.</a:t>
            </a:r>
          </a:p>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dirty="0">
                <a:solidFill>
                  <a:schemeClr val="tx1"/>
                </a:solidFill>
              </a:rPr>
              <a:t>Beware, that allowing a seller to remain can have unintended consequences such </a:t>
            </a:r>
            <a:r>
              <a:rPr lang="en-US" dirty="0">
                <a:solidFill>
                  <a:schemeClr val="tx1"/>
                </a:solidFill>
              </a:rPr>
              <a:t>as </a:t>
            </a:r>
            <a:r>
              <a:rPr dirty="0">
                <a:solidFill>
                  <a:schemeClr val="tx1"/>
                </a:solidFill>
              </a:rPr>
              <a:t>turning the buyer/seller relationship into a landlord/tenant relationship with corresponding responsibilities and liability.</a:t>
            </a:r>
          </a:p>
        </p:txBody>
      </p:sp>
      <p:pic>
        <p:nvPicPr>
          <p:cNvPr id="845" name="Screen Shot 2018-05-28 at 10.11.58 AM.png" descr="Screen Shot 2018-05-28 at 10.11.58 AM.png"/>
          <p:cNvPicPr>
            <a:picLocks noChangeAspect="1"/>
          </p:cNvPicPr>
          <p:nvPr/>
        </p:nvPicPr>
        <p:blipFill>
          <a:blip r:embed="rId2"/>
          <a:stretch>
            <a:fillRect/>
          </a:stretch>
        </p:blipFill>
        <p:spPr>
          <a:xfrm>
            <a:off x="762000" y="2559311"/>
            <a:ext cx="7319744" cy="805721"/>
          </a:xfrm>
          <a:prstGeom prst="rect">
            <a:avLst/>
          </a:prstGeom>
          <a:ln w="38100">
            <a:solidFill>
              <a:schemeClr val="tx1"/>
            </a:solidFill>
            <a:miter lim="400000"/>
          </a:ln>
        </p:spPr>
      </p:pic>
      <p:sp>
        <p:nvSpPr>
          <p:cNvPr id="846" name="TextBox 14"/>
          <p:cNvSpPr txBox="1"/>
          <p:nvPr/>
        </p:nvSpPr>
        <p:spPr>
          <a:xfrm>
            <a:off x="700585" y="11430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CLOSING AND POSSESSION</a:t>
            </a:r>
          </a:p>
        </p:txBody>
      </p:sp>
      <p:sp>
        <p:nvSpPr>
          <p:cNvPr id="84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9.c.</a:t>
            </a:r>
          </a:p>
        </p:txBody>
      </p:sp>
      <p:sp>
        <p:nvSpPr>
          <p:cNvPr id="10" name="TextBox 14">
            <a:extLst>
              <a:ext uri="{FF2B5EF4-FFF2-40B4-BE49-F238E27FC236}">
                <a16:creationId xmlns:a16="http://schemas.microsoft.com/office/drawing/2014/main" id="{CD7AFD68-E4D2-40BC-B3EE-8101368820E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
        <p:nvSpPr>
          <p:cNvPr id="850" name="TextBox 15"/>
          <p:cNvSpPr txBox="1"/>
          <p:nvPr/>
        </p:nvSpPr>
        <p:spPr>
          <a:xfrm>
            <a:off x="1015999" y="3681167"/>
            <a:ext cx="9226892" cy="189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9.D. </a:t>
            </a:r>
            <a:r>
              <a:rPr b="0" dirty="0">
                <a:solidFill>
                  <a:schemeClr val="tx1"/>
                </a:solidFill>
              </a:rPr>
              <a:t>This clause addresses properties that are occupied by tenants, not by the seller. The default language of the purchase agreement is that the Property will be delivered vacant. In that case, it is the responsibility of the seller to get the tenant out.</a:t>
            </a:r>
          </a:p>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dirty="0">
                <a:solidFill>
                  <a:schemeClr val="tx1"/>
                </a:solidFill>
              </a:rPr>
              <a:t>If the second box is checked, stating “Tenant to remain in possession”, make sure to use the proper addendum (C.A.R. Form TIP) and the forms the addendum requests, such as a Lease Agreement. This is important because if a buyer purchases a property with a tenant, the buyer will become the landlord. All the important information, such as lease terms, should be reviewed.</a:t>
            </a:r>
          </a:p>
        </p:txBody>
      </p:sp>
      <p:pic>
        <p:nvPicPr>
          <p:cNvPr id="854" name="Screen Shot 2018-05-28 at 10.13.10 AM.png" descr="Screen Shot 2018-05-28 at 10.13.10 AM.png"/>
          <p:cNvPicPr>
            <a:picLocks noChangeAspect="1"/>
          </p:cNvPicPr>
          <p:nvPr/>
        </p:nvPicPr>
        <p:blipFill>
          <a:blip r:embed="rId2"/>
          <a:stretch>
            <a:fillRect/>
          </a:stretch>
        </p:blipFill>
        <p:spPr>
          <a:xfrm>
            <a:off x="762000" y="2556274"/>
            <a:ext cx="6858000" cy="584202"/>
          </a:xfrm>
          <a:prstGeom prst="rect">
            <a:avLst/>
          </a:prstGeom>
          <a:ln w="38100">
            <a:solidFill>
              <a:schemeClr val="tx1"/>
            </a:solidFill>
            <a:miter lim="400000"/>
          </a:ln>
        </p:spPr>
      </p:pic>
      <p:sp>
        <p:nvSpPr>
          <p:cNvPr id="855" name="TextBox 14"/>
          <p:cNvSpPr txBox="1"/>
          <p:nvPr/>
        </p:nvSpPr>
        <p:spPr>
          <a:xfrm>
            <a:off x="700585" y="11430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CLOSING AND POSSESSION</a:t>
            </a:r>
          </a:p>
        </p:txBody>
      </p:sp>
      <p:sp>
        <p:nvSpPr>
          <p:cNvPr id="85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9.d.</a:t>
            </a:r>
          </a:p>
        </p:txBody>
      </p:sp>
      <p:sp>
        <p:nvSpPr>
          <p:cNvPr id="10" name="TextBox 14">
            <a:extLst>
              <a:ext uri="{FF2B5EF4-FFF2-40B4-BE49-F238E27FC236}">
                <a16:creationId xmlns:a16="http://schemas.microsoft.com/office/drawing/2014/main" id="{09E6BFBC-5AF0-4A98-8097-45E68BC93D2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
        <p:nvSpPr>
          <p:cNvPr id="859" name="TextBox 15"/>
          <p:cNvSpPr txBox="1"/>
          <p:nvPr/>
        </p:nvSpPr>
        <p:spPr>
          <a:xfrm>
            <a:off x="1016000" y="3927369"/>
            <a:ext cx="7493886" cy="164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9.E. </a:t>
            </a:r>
            <a:r>
              <a:rPr b="0" dirty="0">
                <a:solidFill>
                  <a:schemeClr val="tx1"/>
                </a:solidFill>
              </a:rPr>
              <a:t>Third-party warranties are automatically assigned by the contract on the close of escrow. The buyer should receive copies of any such warranties. There could be warranties for personal property remaining or fixtures such as an air conditioner, heater or roof.</a:t>
            </a:r>
          </a:p>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9.F. </a:t>
            </a:r>
            <a:r>
              <a:rPr b="0" dirty="0">
                <a:solidFill>
                  <a:schemeClr val="tx1"/>
                </a:solidFill>
              </a:rPr>
              <a:t>At the Close of Escrow, seller has to give the buyer all the keys, codes and passwords etc. This includes garage openers!</a:t>
            </a:r>
          </a:p>
        </p:txBody>
      </p:sp>
      <p:sp>
        <p:nvSpPr>
          <p:cNvPr id="861" name="Rectangle 2"/>
          <p:cNvSpPr txBox="1"/>
          <p:nvPr/>
        </p:nvSpPr>
        <p:spPr>
          <a:xfrm>
            <a:off x="732670" y="411761"/>
            <a:ext cx="2480225"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9.E.&amp;F.</a:t>
            </a:r>
          </a:p>
        </p:txBody>
      </p:sp>
      <p:pic>
        <p:nvPicPr>
          <p:cNvPr id="864" name="Screen Shot 2018-07-01 at 12.09.59 PM.png" descr="Screen Shot 2018-07-01 at 12.09.59 PM.png"/>
          <p:cNvPicPr>
            <a:picLocks noChangeAspect="1"/>
          </p:cNvPicPr>
          <p:nvPr/>
        </p:nvPicPr>
        <p:blipFill>
          <a:blip r:embed="rId2"/>
          <a:stretch>
            <a:fillRect/>
          </a:stretch>
        </p:blipFill>
        <p:spPr>
          <a:xfrm>
            <a:off x="762000" y="2573120"/>
            <a:ext cx="7302649" cy="882638"/>
          </a:xfrm>
          <a:prstGeom prst="rect">
            <a:avLst/>
          </a:prstGeom>
          <a:ln w="38100">
            <a:solidFill>
              <a:schemeClr val="tx1"/>
            </a:solidFill>
            <a:miter lim="400000"/>
          </a:ln>
        </p:spPr>
      </p:pic>
      <p:pic>
        <p:nvPicPr>
          <p:cNvPr id="865" name="housekey.png" descr="housekey.png"/>
          <p:cNvPicPr>
            <a:picLocks noChangeAspect="1"/>
          </p:cNvPicPr>
          <p:nvPr/>
        </p:nvPicPr>
        <p:blipFill>
          <a:blip r:embed="rId3"/>
          <a:stretch>
            <a:fillRect/>
          </a:stretch>
        </p:blipFill>
        <p:spPr>
          <a:xfrm flipH="1">
            <a:off x="9418218" y="3327351"/>
            <a:ext cx="2786279" cy="2272365"/>
          </a:xfrm>
          <a:prstGeom prst="rect">
            <a:avLst/>
          </a:prstGeom>
          <a:ln w="12700">
            <a:miter lim="400000"/>
          </a:ln>
          <a:effectLst>
            <a:outerShdw blurRad="38100" dist="42116" dir="2049310" rotWithShape="0">
              <a:srgbClr val="000000">
                <a:alpha val="17825"/>
              </a:srgbClr>
            </a:outerShdw>
          </a:effectLst>
        </p:spPr>
      </p:pic>
      <p:sp>
        <p:nvSpPr>
          <p:cNvPr id="866" name="TextBox 14"/>
          <p:cNvSpPr txBox="1"/>
          <p:nvPr/>
        </p:nvSpPr>
        <p:spPr>
          <a:xfrm>
            <a:off x="700585" y="11430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CLOSING AND POSSESSION</a:t>
            </a:r>
          </a:p>
        </p:txBody>
      </p:sp>
      <p:sp>
        <p:nvSpPr>
          <p:cNvPr id="11" name="TextBox 14">
            <a:extLst>
              <a:ext uri="{FF2B5EF4-FFF2-40B4-BE49-F238E27FC236}">
                <a16:creationId xmlns:a16="http://schemas.microsoft.com/office/drawing/2014/main" id="{716F1374-E6F9-4C29-835A-D6D538EBFE2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
        <p:nvSpPr>
          <p:cNvPr id="869" name="TextBox 15"/>
          <p:cNvSpPr txBox="1"/>
          <p:nvPr/>
        </p:nvSpPr>
        <p:spPr>
          <a:xfrm>
            <a:off x="1016000" y="4412543"/>
            <a:ext cx="7706815"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10.A. (1)</a:t>
            </a:r>
            <a:r>
              <a:rPr b="0" dirty="0">
                <a:solidFill>
                  <a:schemeClr val="tx1"/>
                </a:solidFill>
              </a:rPr>
              <a:t> California requires sellers to tell buyers about important things concerning the house – But only if the seller is aware of them. The legislature has provided a form (C.A.R. Form TDS) for the seller to make these disclosures.</a:t>
            </a:r>
          </a:p>
        </p:txBody>
      </p:sp>
      <p:sp>
        <p:nvSpPr>
          <p:cNvPr id="871" name="Rectangle 2"/>
          <p:cNvSpPr txBox="1"/>
          <p:nvPr/>
        </p:nvSpPr>
        <p:spPr>
          <a:xfrm>
            <a:off x="732670" y="411759"/>
            <a:ext cx="266753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10.A.(1)</a:t>
            </a:r>
          </a:p>
        </p:txBody>
      </p:sp>
      <p:sp>
        <p:nvSpPr>
          <p:cNvPr id="872" name="TextBox 14"/>
          <p:cNvSpPr txBox="1"/>
          <p:nvPr/>
        </p:nvSpPr>
        <p:spPr>
          <a:xfrm>
            <a:off x="700586" y="889000"/>
            <a:ext cx="9977254" cy="147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80000"/>
              </a:lnSpc>
              <a:defRPr sz="3500" b="1" cap="all">
                <a:solidFill>
                  <a:srgbClr val="2B2027"/>
                </a:solidFill>
                <a:latin typeface="+mn-lt"/>
                <a:ea typeface="+mn-ea"/>
                <a:cs typeface="+mn-cs"/>
                <a:sym typeface="Helvetica"/>
              </a:defRPr>
            </a:lvl1pPr>
          </a:lstStyle>
          <a:p>
            <a:r>
              <a:t>STATUTORY AND OTHER DISCLOSURES (INCLUDING LEAD-BASED PAINT HAZARD DISCLOSURES) AND CANCELLATION RIGHTS</a:t>
            </a:r>
          </a:p>
        </p:txBody>
      </p:sp>
      <p:pic>
        <p:nvPicPr>
          <p:cNvPr id="875" name="Screen Shot 2018-07-01 at 12.10.37 PM.png" descr="Screen Shot 2018-07-01 at 12.10.37 PM.png"/>
          <p:cNvPicPr>
            <a:picLocks noChangeAspect="1"/>
          </p:cNvPicPr>
          <p:nvPr/>
        </p:nvPicPr>
        <p:blipFill>
          <a:blip r:embed="rId2"/>
          <a:stretch>
            <a:fillRect/>
          </a:stretch>
        </p:blipFill>
        <p:spPr>
          <a:xfrm>
            <a:off x="762000" y="2551833"/>
            <a:ext cx="7106305" cy="1331888"/>
          </a:xfrm>
          <a:prstGeom prst="rect">
            <a:avLst/>
          </a:prstGeom>
          <a:ln w="38100">
            <a:solidFill>
              <a:schemeClr val="tx1"/>
            </a:solidFill>
            <a:miter lim="400000"/>
          </a:ln>
        </p:spPr>
      </p:pic>
      <p:sp>
        <p:nvSpPr>
          <p:cNvPr id="876" name="Continued on next screen"/>
          <p:cNvSpPr txBox="1"/>
          <p:nvPr/>
        </p:nvSpPr>
        <p:spPr>
          <a:xfrm>
            <a:off x="8677695" y="5559497"/>
            <a:ext cx="2911184"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22B1E2"/>
                </a:solidFill>
                <a:latin typeface="+mn-lt"/>
                <a:ea typeface="+mn-ea"/>
                <a:cs typeface="+mn-cs"/>
                <a:sym typeface="Helvetica"/>
              </a:defRPr>
            </a:lvl1pPr>
          </a:lstStyle>
          <a:p>
            <a:r>
              <a:t>Continued on next screen</a:t>
            </a:r>
          </a:p>
        </p:txBody>
      </p:sp>
      <p:sp>
        <p:nvSpPr>
          <p:cNvPr id="877" name="Triangle"/>
          <p:cNvSpPr/>
          <p:nvPr/>
        </p:nvSpPr>
        <p:spPr>
          <a:xfrm rot="5400000">
            <a:off x="11616780" y="5678873"/>
            <a:ext cx="163560" cy="1635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EAEE1"/>
          </a:solidFill>
          <a:ln w="12700">
            <a:miter lim="400000"/>
          </a:ln>
        </p:spPr>
        <p:txBody>
          <a:bodyPr lIns="45718" tIns="45718" rIns="45718" bIns="45718" anchor="ctr"/>
          <a:lstStyle/>
          <a:p>
            <a:endParaRPr/>
          </a:p>
        </p:txBody>
      </p:sp>
      <p:sp>
        <p:nvSpPr>
          <p:cNvPr id="13" name="TextBox 14">
            <a:extLst>
              <a:ext uri="{FF2B5EF4-FFF2-40B4-BE49-F238E27FC236}">
                <a16:creationId xmlns:a16="http://schemas.microsoft.com/office/drawing/2014/main" id="{23AC3D87-945E-45A0-99D6-618C956A1E9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
        <p:nvSpPr>
          <p:cNvPr id="880" name="TextBox 15"/>
          <p:cNvSpPr txBox="1"/>
          <p:nvPr/>
        </p:nvSpPr>
        <p:spPr>
          <a:xfrm>
            <a:off x="1016000" y="4130704"/>
            <a:ext cx="10431840" cy="167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10.A. (1)</a:t>
            </a:r>
            <a:r>
              <a:rPr b="0" dirty="0">
                <a:solidFill>
                  <a:schemeClr val="tx1"/>
                </a:solidFill>
              </a:rPr>
              <a:t> The contract requires the seller to disclose even more things that the seller is aware of – such as repairs made to the property. Another form (</a:t>
            </a:r>
            <a:r>
              <a:rPr b="0" dirty="0">
                <a:solidFill>
                  <a:schemeClr val="tx1"/>
                </a:solidFill>
                <a:uFill>
                  <a:solidFill>
                    <a:srgbClr val="0000FF"/>
                  </a:solidFill>
                </a:uFill>
              </a:rPr>
              <a:t>C.A.R. Form SPQ</a:t>
            </a:r>
            <a:r>
              <a:rPr b="0" dirty="0">
                <a:solidFill>
                  <a:schemeClr val="tx1"/>
                </a:solidFill>
              </a:rPr>
              <a:t>) is available for those disclosures. Even some sellers who do not have to complete those forms still have an obligation to tell the buyer what they know. There is a form (</a:t>
            </a:r>
            <a:r>
              <a:rPr b="0" dirty="0">
                <a:solidFill>
                  <a:schemeClr val="tx1"/>
                </a:solidFill>
                <a:uFill>
                  <a:solidFill>
                    <a:srgbClr val="0000FF"/>
                  </a:solidFill>
                </a:uFill>
              </a:rPr>
              <a:t>C.A.R. Form ESD</a:t>
            </a:r>
            <a:r>
              <a:rPr b="0" dirty="0">
                <a:solidFill>
                  <a:schemeClr val="tx1"/>
                </a:solidFill>
              </a:rPr>
              <a:t>) for that too. Since sellers may not remember everything, or some things that are not important to a seller may be important to the buyer, a buyer should hire an inspector and not just rely on what the seller says.</a:t>
            </a:r>
          </a:p>
          <a:p>
            <a:pPr marL="285750" indent="-285750">
              <a:spcBef>
                <a:spcPts val="600"/>
              </a:spcBef>
              <a:buClr>
                <a:srgbClr val="000000"/>
              </a:buClr>
              <a:buSzPct val="100000"/>
              <a:buFont typeface="Arial"/>
              <a:buChar char="•"/>
              <a:defRPr sz="1400">
                <a:solidFill>
                  <a:srgbClr val="44546A"/>
                </a:solidFill>
                <a:latin typeface="+mn-lt"/>
                <a:ea typeface="+mn-ea"/>
                <a:cs typeface="+mn-cs"/>
                <a:sym typeface="Helvetica"/>
              </a:defRPr>
            </a:pPr>
            <a:r>
              <a:rPr dirty="0">
                <a:solidFill>
                  <a:schemeClr val="tx1"/>
                </a:solidFill>
              </a:rPr>
              <a:t>If the property was built before 1978, the seller is required by law to provide the buyer with a Lead-Based Paint Disclosure (C.A.R. Form FLD) and a pamphlet. These same documents may be given even for properties built on or after that date.</a:t>
            </a:r>
          </a:p>
        </p:txBody>
      </p:sp>
      <p:pic>
        <p:nvPicPr>
          <p:cNvPr id="884" name="Screen Shot 2018-07-01 at 12.10.37 PM.png" descr="Screen Shot 2018-07-01 at 12.10.37 PM.png"/>
          <p:cNvPicPr>
            <a:picLocks noChangeAspect="1"/>
          </p:cNvPicPr>
          <p:nvPr/>
        </p:nvPicPr>
        <p:blipFill>
          <a:blip r:embed="rId2"/>
          <a:stretch>
            <a:fillRect/>
          </a:stretch>
        </p:blipFill>
        <p:spPr>
          <a:xfrm>
            <a:off x="762000" y="2551833"/>
            <a:ext cx="7106305" cy="1331888"/>
          </a:xfrm>
          <a:prstGeom prst="rect">
            <a:avLst/>
          </a:prstGeom>
          <a:ln w="38100">
            <a:solidFill>
              <a:schemeClr val="tx1"/>
            </a:solidFill>
            <a:miter lim="400000"/>
          </a:ln>
        </p:spPr>
      </p:pic>
      <p:sp>
        <p:nvSpPr>
          <p:cNvPr id="885" name="Rectangle 2"/>
          <p:cNvSpPr txBox="1"/>
          <p:nvPr/>
        </p:nvSpPr>
        <p:spPr>
          <a:xfrm>
            <a:off x="732670" y="411761"/>
            <a:ext cx="266753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10.A.(1)</a:t>
            </a:r>
          </a:p>
        </p:txBody>
      </p:sp>
      <p:sp>
        <p:nvSpPr>
          <p:cNvPr id="886" name="TextBox 14"/>
          <p:cNvSpPr txBox="1"/>
          <p:nvPr/>
        </p:nvSpPr>
        <p:spPr>
          <a:xfrm>
            <a:off x="700586" y="888999"/>
            <a:ext cx="9977254" cy="147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80000"/>
              </a:lnSpc>
              <a:defRPr sz="3500" b="1" cap="all">
                <a:solidFill>
                  <a:srgbClr val="2B2027"/>
                </a:solidFill>
                <a:latin typeface="+mn-lt"/>
                <a:ea typeface="+mn-ea"/>
                <a:cs typeface="+mn-cs"/>
                <a:sym typeface="Helvetica"/>
              </a:defRPr>
            </a:lvl1pPr>
          </a:lstStyle>
          <a:p>
            <a:r>
              <a:t>STATUTORY AND OTHER DISCLOSURES (INCLUDING LEAD-BASED PAINT HAZARD DISCLOSURES) AND CANCELLATION RIGHTS</a:t>
            </a:r>
          </a:p>
        </p:txBody>
      </p:sp>
      <p:sp>
        <p:nvSpPr>
          <p:cNvPr id="11" name="TextBox 14">
            <a:extLst>
              <a:ext uri="{FF2B5EF4-FFF2-40B4-BE49-F238E27FC236}">
                <a16:creationId xmlns:a16="http://schemas.microsoft.com/office/drawing/2014/main" id="{1278D707-2378-490E-885A-BEE824684CA3}"/>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
        <p:nvSpPr>
          <p:cNvPr id="889" name="TextBox 15"/>
          <p:cNvSpPr txBox="1"/>
          <p:nvPr/>
        </p:nvSpPr>
        <p:spPr>
          <a:xfrm>
            <a:off x="1016000" y="4053340"/>
            <a:ext cx="9858010" cy="161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10.A.(2) </a:t>
            </a:r>
            <a:r>
              <a:rPr b="0" dirty="0">
                <a:solidFill>
                  <a:schemeClr val="tx1"/>
                </a:solidFill>
              </a:rPr>
              <a:t>A seller and the listing agent have to disclose all material issues that affect the value or desirability of the property to a buyer. In most cases, a seller will also have to provide the California mandated, Real Estate Transfer Disclosure Statement (C.A.R. Form TDS). This form should be completely filled out by the seller.</a:t>
            </a:r>
          </a:p>
          <a:p>
            <a:pPr marL="285750" indent="-285750">
              <a:spcBef>
                <a:spcPts val="600"/>
              </a:spcBef>
              <a:buClr>
                <a:srgbClr val="000000"/>
              </a:buClr>
              <a:buSzPct val="100000"/>
              <a:buFont typeface="Arial"/>
              <a:buChar char="•"/>
              <a:defRPr sz="1500">
                <a:solidFill>
                  <a:srgbClr val="44546A"/>
                </a:solidFill>
                <a:latin typeface="+mn-lt"/>
                <a:ea typeface="+mn-ea"/>
                <a:cs typeface="+mn-cs"/>
                <a:sym typeface="Helvetica"/>
              </a:defRPr>
            </a:pPr>
            <a:r>
              <a:rPr dirty="0">
                <a:solidFill>
                  <a:schemeClr val="tx1"/>
                </a:solidFill>
              </a:rPr>
              <a:t>The real estate brokers, through their agents, also have a duty to do a thorough visual inspection of the property and disclose material issues. This can be done on C.A.R. form AVID or the last page of TDS.</a:t>
            </a:r>
          </a:p>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10.A.(3)</a:t>
            </a:r>
            <a:r>
              <a:rPr b="0" dirty="0">
                <a:solidFill>
                  <a:schemeClr val="tx1"/>
                </a:solidFill>
              </a:rPr>
              <a:t> Even if a buyer is not interested, the seller must still make the legally mandated disclosures.</a:t>
            </a:r>
          </a:p>
        </p:txBody>
      </p:sp>
      <p:pic>
        <p:nvPicPr>
          <p:cNvPr id="893" name="Screen Shot 2018-05-28 at 10.18.23 AM.png" descr="Screen Shot 2018-05-28 at 10.18.23 AM.png"/>
          <p:cNvPicPr>
            <a:picLocks noChangeAspect="1"/>
          </p:cNvPicPr>
          <p:nvPr/>
        </p:nvPicPr>
        <p:blipFill>
          <a:blip r:embed="rId2"/>
          <a:srcRect t="2399"/>
          <a:stretch>
            <a:fillRect/>
          </a:stretch>
        </p:blipFill>
        <p:spPr>
          <a:xfrm>
            <a:off x="762000" y="2523252"/>
            <a:ext cx="7380424" cy="1033092"/>
          </a:xfrm>
          <a:prstGeom prst="rect">
            <a:avLst/>
          </a:prstGeom>
          <a:ln w="38100">
            <a:solidFill>
              <a:schemeClr val="tx1"/>
            </a:solidFill>
            <a:miter lim="400000"/>
          </a:ln>
        </p:spPr>
      </p:pic>
      <p:sp>
        <p:nvSpPr>
          <p:cNvPr id="894" name="Rectangle 2"/>
          <p:cNvSpPr txBox="1"/>
          <p:nvPr/>
        </p:nvSpPr>
        <p:spPr>
          <a:xfrm>
            <a:off x="732670" y="411759"/>
            <a:ext cx="279254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10.A.(2&amp;3)</a:t>
            </a:r>
          </a:p>
        </p:txBody>
      </p:sp>
      <p:sp>
        <p:nvSpPr>
          <p:cNvPr id="895" name="TextBox 14"/>
          <p:cNvSpPr txBox="1"/>
          <p:nvPr/>
        </p:nvSpPr>
        <p:spPr>
          <a:xfrm>
            <a:off x="700586" y="888999"/>
            <a:ext cx="9977254" cy="147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80000"/>
              </a:lnSpc>
              <a:defRPr sz="3500" b="1" cap="all">
                <a:solidFill>
                  <a:srgbClr val="2B2027"/>
                </a:solidFill>
                <a:latin typeface="+mn-lt"/>
                <a:ea typeface="+mn-ea"/>
                <a:cs typeface="+mn-cs"/>
                <a:sym typeface="Helvetica"/>
              </a:defRPr>
            </a:lvl1pPr>
          </a:lstStyle>
          <a:p>
            <a:r>
              <a:t>STATUTORY AND OTHER DISCLOSURES (INCLUDING LEAD-BASED PAINT HAZARD DISCLOSURES) AND CANCELLATION RIGHTS</a:t>
            </a:r>
          </a:p>
        </p:txBody>
      </p:sp>
      <p:sp>
        <p:nvSpPr>
          <p:cNvPr id="11" name="TextBox 14">
            <a:extLst>
              <a:ext uri="{FF2B5EF4-FFF2-40B4-BE49-F238E27FC236}">
                <a16:creationId xmlns:a16="http://schemas.microsoft.com/office/drawing/2014/main" id="{205703B0-F462-460C-BC4E-E70B565DBBB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sp>
        <p:nvSpPr>
          <p:cNvPr id="898" name="TextBox 15"/>
          <p:cNvSpPr txBox="1"/>
          <p:nvPr/>
        </p:nvSpPr>
        <p:spPr>
          <a:xfrm>
            <a:off x="1016000" y="3681167"/>
            <a:ext cx="6831773"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10.A. (4)</a:t>
            </a:r>
            <a:r>
              <a:rPr b="0" dirty="0">
                <a:solidFill>
                  <a:schemeClr val="tx1"/>
                </a:solidFill>
              </a:rPr>
              <a:t> The contract also requires the seller to answer additional questions (C.A.R. Form SPQ). Since some things that are not important to a seller may be important to the buyer, or the seller may not remember everything, buyers should not just rely on the seller to make disclosures but should also hire their own inspector!</a:t>
            </a:r>
          </a:p>
        </p:txBody>
      </p:sp>
      <p:pic>
        <p:nvPicPr>
          <p:cNvPr id="902" name="Screen Shot 2018-05-28 at 10.19.37 AM.png" descr="Screen Shot 2018-05-28 at 10.19.37 AM.png"/>
          <p:cNvPicPr>
            <a:picLocks noChangeAspect="1"/>
          </p:cNvPicPr>
          <p:nvPr/>
        </p:nvPicPr>
        <p:blipFill>
          <a:blip r:embed="rId2"/>
          <a:stretch>
            <a:fillRect/>
          </a:stretch>
        </p:blipFill>
        <p:spPr>
          <a:xfrm>
            <a:off x="762000" y="2567327"/>
            <a:ext cx="8456229" cy="490217"/>
          </a:xfrm>
          <a:prstGeom prst="rect">
            <a:avLst/>
          </a:prstGeom>
          <a:ln w="38100">
            <a:solidFill>
              <a:schemeClr val="tx1"/>
            </a:solidFill>
            <a:miter lim="400000"/>
          </a:ln>
        </p:spPr>
      </p:pic>
      <p:sp>
        <p:nvSpPr>
          <p:cNvPr id="903" name="Rectangle 2"/>
          <p:cNvSpPr txBox="1"/>
          <p:nvPr/>
        </p:nvSpPr>
        <p:spPr>
          <a:xfrm>
            <a:off x="732670" y="411761"/>
            <a:ext cx="266753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10.A.(4)</a:t>
            </a:r>
          </a:p>
        </p:txBody>
      </p:sp>
      <p:sp>
        <p:nvSpPr>
          <p:cNvPr id="904" name="TextBox 14"/>
          <p:cNvSpPr txBox="1"/>
          <p:nvPr/>
        </p:nvSpPr>
        <p:spPr>
          <a:xfrm>
            <a:off x="700586" y="888999"/>
            <a:ext cx="9977254" cy="147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80000"/>
              </a:lnSpc>
              <a:defRPr sz="3500" b="1" cap="all">
                <a:solidFill>
                  <a:srgbClr val="2B2027"/>
                </a:solidFill>
                <a:latin typeface="+mn-lt"/>
                <a:ea typeface="+mn-ea"/>
                <a:cs typeface="+mn-cs"/>
                <a:sym typeface="Helvetica"/>
              </a:defRPr>
            </a:lvl1pPr>
          </a:lstStyle>
          <a:p>
            <a:r>
              <a:t>STATUTORY AND OTHER DISCLOSURES (INCLUDING LEAD-BASED PAINT HAZARD DISCLOSURES) AND CANCELLATION RIGHTS</a:t>
            </a:r>
          </a:p>
        </p:txBody>
      </p:sp>
      <p:sp>
        <p:nvSpPr>
          <p:cNvPr id="10" name="TextBox 14">
            <a:extLst>
              <a:ext uri="{FF2B5EF4-FFF2-40B4-BE49-F238E27FC236}">
                <a16:creationId xmlns:a16="http://schemas.microsoft.com/office/drawing/2014/main" id="{71DFDA60-F087-42B3-8D1A-C402AAFCB24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
        <p:nvSpPr>
          <p:cNvPr id="907" name="TextBox 15"/>
          <p:cNvSpPr txBox="1"/>
          <p:nvPr/>
        </p:nvSpPr>
        <p:spPr>
          <a:xfrm>
            <a:off x="1016000" y="3993888"/>
            <a:ext cx="8980804" cy="1755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10.A. (5) </a:t>
            </a:r>
            <a:r>
              <a:rPr b="0" dirty="0">
                <a:solidFill>
                  <a:schemeClr val="tx1"/>
                </a:solidFill>
              </a:rPr>
              <a:t>Once the buyer receives these disclosures, they should be reviewed carefully, and the buyer should sign them within the time specified in paragraph 14.B. (1)</a:t>
            </a:r>
          </a:p>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10.A. (6)</a:t>
            </a:r>
            <a:r>
              <a:rPr b="0" dirty="0">
                <a:solidFill>
                  <a:schemeClr val="tx1"/>
                </a:solidFill>
              </a:rPr>
              <a:t> If prior to the Close of Escrow, seller finds out about something that negatively and materially impacts the property, or a material inaccuracy in one of their disclosures previously provided, that seller must promptly update or amend their disclosure in writing to reflect this new information!</a:t>
            </a:r>
          </a:p>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EXCEPTION: </a:t>
            </a:r>
            <a:r>
              <a:rPr lang="en-US" dirty="0">
                <a:solidFill>
                  <a:schemeClr val="tx1"/>
                </a:solidFill>
              </a:rPr>
              <a:t>I</a:t>
            </a:r>
            <a:r>
              <a:rPr b="0" dirty="0">
                <a:solidFill>
                  <a:schemeClr val="tx1"/>
                </a:solidFill>
              </a:rPr>
              <a:t>f the buyer discovers the new information or inaccuracy on their own, or if it’s found in a report provided to or paid by the buyer, the seller is NOT obligated to update their disclosure.</a:t>
            </a:r>
          </a:p>
        </p:txBody>
      </p:sp>
      <p:sp>
        <p:nvSpPr>
          <p:cNvPr id="909" name="Rectangle 2"/>
          <p:cNvSpPr txBox="1"/>
          <p:nvPr/>
        </p:nvSpPr>
        <p:spPr>
          <a:xfrm>
            <a:off x="732670" y="411759"/>
            <a:ext cx="279590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10.A.(5&amp;6)</a:t>
            </a:r>
          </a:p>
        </p:txBody>
      </p:sp>
      <p:pic>
        <p:nvPicPr>
          <p:cNvPr id="912" name="Screen Shot 2018-07-01 at 12.11.31 PM.png" descr="Screen Shot 2018-07-01 at 12.11.31 PM.png"/>
          <p:cNvPicPr>
            <a:picLocks noChangeAspect="1"/>
          </p:cNvPicPr>
          <p:nvPr/>
        </p:nvPicPr>
        <p:blipFill>
          <a:blip r:embed="rId2"/>
          <a:stretch>
            <a:fillRect/>
          </a:stretch>
        </p:blipFill>
        <p:spPr>
          <a:xfrm>
            <a:off x="762000" y="2613804"/>
            <a:ext cx="7437936" cy="1033320"/>
          </a:xfrm>
          <a:prstGeom prst="rect">
            <a:avLst/>
          </a:prstGeom>
          <a:ln w="38100">
            <a:solidFill>
              <a:schemeClr val="tx1"/>
            </a:solidFill>
            <a:miter lim="400000"/>
          </a:ln>
        </p:spPr>
      </p:pic>
      <p:sp>
        <p:nvSpPr>
          <p:cNvPr id="913" name="TextBox 14"/>
          <p:cNvSpPr txBox="1"/>
          <p:nvPr/>
        </p:nvSpPr>
        <p:spPr>
          <a:xfrm>
            <a:off x="700586" y="888999"/>
            <a:ext cx="9977254" cy="147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80000"/>
              </a:lnSpc>
              <a:defRPr sz="3500" b="1" cap="all">
                <a:solidFill>
                  <a:srgbClr val="2B2027"/>
                </a:solidFill>
                <a:latin typeface="+mn-lt"/>
                <a:ea typeface="+mn-ea"/>
                <a:cs typeface="+mn-cs"/>
                <a:sym typeface="Helvetica"/>
              </a:defRPr>
            </a:lvl1pPr>
          </a:lstStyle>
          <a:p>
            <a:r>
              <a:t>STATUTORY AND OTHER DISCLOSURES (INCLUDING LEAD-BASED PAINT HAZARD DISCLOSURES) AND CANCELLATION RIGHTS</a:t>
            </a:r>
          </a:p>
        </p:txBody>
      </p:sp>
      <p:sp>
        <p:nvSpPr>
          <p:cNvPr id="10" name="TextBox 14">
            <a:extLst>
              <a:ext uri="{FF2B5EF4-FFF2-40B4-BE49-F238E27FC236}">
                <a16:creationId xmlns:a16="http://schemas.microsoft.com/office/drawing/2014/main" id="{C6C1B06C-D506-418E-871F-017ECB16D3A9}"/>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
        <p:nvSpPr>
          <p:cNvPr id="916" name="TextBox 15"/>
          <p:cNvSpPr txBox="1"/>
          <p:nvPr/>
        </p:nvSpPr>
        <p:spPr>
          <a:xfrm>
            <a:off x="1015999" y="3829746"/>
            <a:ext cx="4997673"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10.A. (7)</a:t>
            </a:r>
            <a:r>
              <a:rPr b="0" dirty="0">
                <a:solidFill>
                  <a:schemeClr val="tx1"/>
                </a:solidFill>
              </a:rPr>
              <a:t> If the buyer gets the </a:t>
            </a:r>
            <a:r>
              <a:rPr b="0" dirty="0">
                <a:solidFill>
                  <a:schemeClr val="tx1"/>
                </a:solidFill>
                <a:uFill>
                  <a:solidFill>
                    <a:srgbClr val="0000FF"/>
                  </a:solidFill>
                </a:uFill>
              </a:rPr>
              <a:t>TDS</a:t>
            </a:r>
            <a:r>
              <a:rPr b="0" dirty="0">
                <a:solidFill>
                  <a:schemeClr val="tx1"/>
                </a:solidFill>
              </a:rPr>
              <a:t> and </a:t>
            </a:r>
            <a:r>
              <a:rPr b="0" dirty="0">
                <a:solidFill>
                  <a:schemeClr val="tx1"/>
                </a:solidFill>
                <a:uFill>
                  <a:solidFill>
                    <a:srgbClr val="0000FF"/>
                  </a:solidFill>
                </a:uFill>
              </a:rPr>
              <a:t>SPQ</a:t>
            </a:r>
            <a:r>
              <a:rPr b="0" dirty="0">
                <a:solidFill>
                  <a:schemeClr val="tx1"/>
                </a:solidFill>
              </a:rPr>
              <a:t> after the buyer has already given an offer to the seller, and the buyer does not like what is in the disclosures, the law and contract give the buyer the right, for a few days, to cancel the contract.</a:t>
            </a:r>
          </a:p>
        </p:txBody>
      </p:sp>
      <p:pic>
        <p:nvPicPr>
          <p:cNvPr id="920" name="Screen Shot 2018-05-28 at 10.21.30 AM.png" descr="Screen Shot 2018-05-28 at 10.21.30 AM.png"/>
          <p:cNvPicPr>
            <a:picLocks noChangeAspect="1"/>
          </p:cNvPicPr>
          <p:nvPr/>
        </p:nvPicPr>
        <p:blipFill>
          <a:blip r:embed="rId2"/>
          <a:stretch>
            <a:fillRect/>
          </a:stretch>
        </p:blipFill>
        <p:spPr>
          <a:xfrm>
            <a:off x="762000" y="2543730"/>
            <a:ext cx="8456436" cy="503848"/>
          </a:xfrm>
          <a:prstGeom prst="rect">
            <a:avLst/>
          </a:prstGeom>
          <a:ln w="38100">
            <a:solidFill>
              <a:schemeClr val="tx1"/>
            </a:solidFill>
            <a:miter lim="400000"/>
          </a:ln>
        </p:spPr>
      </p:pic>
      <p:pic>
        <p:nvPicPr>
          <p:cNvPr id="921" name="contractshred.png" descr="contractshred.png"/>
          <p:cNvPicPr>
            <a:picLocks noChangeAspect="1"/>
          </p:cNvPicPr>
          <p:nvPr/>
        </p:nvPicPr>
        <p:blipFill>
          <a:blip r:embed="rId3"/>
          <a:stretch>
            <a:fillRect/>
          </a:stretch>
        </p:blipFill>
        <p:spPr>
          <a:xfrm>
            <a:off x="8952737" y="3225494"/>
            <a:ext cx="2419705" cy="2474168"/>
          </a:xfrm>
          <a:prstGeom prst="rect">
            <a:avLst/>
          </a:prstGeom>
          <a:ln w="12700">
            <a:miter lim="400000"/>
          </a:ln>
          <a:effectLst>
            <a:outerShdw dist="84062" dir="3740079" rotWithShape="0">
              <a:srgbClr val="000000">
                <a:alpha val="17825"/>
              </a:srgbClr>
            </a:outerShdw>
          </a:effectLst>
        </p:spPr>
      </p:pic>
      <p:sp>
        <p:nvSpPr>
          <p:cNvPr id="922" name="Rectangle 2"/>
          <p:cNvSpPr txBox="1"/>
          <p:nvPr/>
        </p:nvSpPr>
        <p:spPr>
          <a:xfrm>
            <a:off x="732670" y="411761"/>
            <a:ext cx="266753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10.A.(7)</a:t>
            </a:r>
          </a:p>
        </p:txBody>
      </p:sp>
      <p:sp>
        <p:nvSpPr>
          <p:cNvPr id="923" name="TextBox 14"/>
          <p:cNvSpPr txBox="1"/>
          <p:nvPr/>
        </p:nvSpPr>
        <p:spPr>
          <a:xfrm>
            <a:off x="700586" y="888999"/>
            <a:ext cx="9977254" cy="147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80000"/>
              </a:lnSpc>
              <a:defRPr sz="3500" b="1" cap="all">
                <a:solidFill>
                  <a:srgbClr val="2B2027"/>
                </a:solidFill>
                <a:latin typeface="+mn-lt"/>
                <a:ea typeface="+mn-ea"/>
                <a:cs typeface="+mn-cs"/>
                <a:sym typeface="Helvetica"/>
              </a:defRPr>
            </a:lvl1pPr>
          </a:lstStyle>
          <a:p>
            <a:r>
              <a:rPr dirty="0"/>
              <a:t>STATUTORY AND OTHER DISCLOSURES (INCLUDING LEAD-BASED PAINT HAZARD DISCLOSURES) AND CANCELLATION RIGHTS</a:t>
            </a:r>
          </a:p>
        </p:txBody>
      </p:sp>
      <p:sp>
        <p:nvSpPr>
          <p:cNvPr id="11" name="TextBox 14">
            <a:extLst>
              <a:ext uri="{FF2B5EF4-FFF2-40B4-BE49-F238E27FC236}">
                <a16:creationId xmlns:a16="http://schemas.microsoft.com/office/drawing/2014/main" id="{62E9915C-041B-499C-983A-C99B3F7A161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
        <p:nvSpPr>
          <p:cNvPr id="926" name="TextBox 15"/>
          <p:cNvSpPr txBox="1"/>
          <p:nvPr/>
        </p:nvSpPr>
        <p:spPr>
          <a:xfrm>
            <a:off x="999065" y="3895399"/>
            <a:ext cx="8187867"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10.B. </a:t>
            </a:r>
            <a:r>
              <a:rPr b="0" dirty="0">
                <a:solidFill>
                  <a:schemeClr val="tx1"/>
                </a:solidFill>
              </a:rPr>
              <a:t>Unless exempt, the seller must provide the buyer with a specific form called the NHD. This form discloses if the Property is in one of 6 hazard zones (2 fire zones, 2 flood zones, 2 earthquake zones). Even if the seller does not have to give that specific form, the seller must still disclose if the Property is in one of these 6 hazard zones. Regardless, most sellers satisfy this obligation by paying a third-party reporting company to check public records and make the disclosure.</a:t>
            </a:r>
          </a:p>
        </p:txBody>
      </p:sp>
      <p:pic>
        <p:nvPicPr>
          <p:cNvPr id="930" name="Screen Shot 2018-05-28 at 10.22.21 AM.png" descr="Screen Shot 2018-05-28 at 10.22.21 AM.png"/>
          <p:cNvPicPr>
            <a:picLocks noChangeAspect="1"/>
          </p:cNvPicPr>
          <p:nvPr/>
        </p:nvPicPr>
        <p:blipFill>
          <a:blip r:embed="rId2"/>
          <a:stretch>
            <a:fillRect/>
          </a:stretch>
        </p:blipFill>
        <p:spPr>
          <a:xfrm>
            <a:off x="762000" y="2517669"/>
            <a:ext cx="8102600" cy="889004"/>
          </a:xfrm>
          <a:prstGeom prst="rect">
            <a:avLst/>
          </a:prstGeom>
          <a:ln w="38100">
            <a:solidFill>
              <a:schemeClr val="tx1"/>
            </a:solidFill>
            <a:miter lim="400000"/>
          </a:ln>
        </p:spPr>
      </p:pic>
      <p:pic>
        <p:nvPicPr>
          <p:cNvPr id="931" name="fireextinguish.png" descr="fireextinguish.png"/>
          <p:cNvPicPr>
            <a:picLocks noChangeAspect="1"/>
          </p:cNvPicPr>
          <p:nvPr/>
        </p:nvPicPr>
        <p:blipFill>
          <a:blip r:embed="rId3"/>
          <a:stretch>
            <a:fillRect/>
          </a:stretch>
        </p:blipFill>
        <p:spPr>
          <a:xfrm>
            <a:off x="10128325" y="3731612"/>
            <a:ext cx="1182287" cy="1803831"/>
          </a:xfrm>
          <a:prstGeom prst="rect">
            <a:avLst/>
          </a:prstGeom>
          <a:ln w="12700">
            <a:miter lim="400000"/>
          </a:ln>
        </p:spPr>
      </p:pic>
      <p:sp>
        <p:nvSpPr>
          <p:cNvPr id="932"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10.b.</a:t>
            </a:r>
          </a:p>
        </p:txBody>
      </p:sp>
      <p:sp>
        <p:nvSpPr>
          <p:cNvPr id="933" name="TextBox 14"/>
          <p:cNvSpPr txBox="1"/>
          <p:nvPr/>
        </p:nvSpPr>
        <p:spPr>
          <a:xfrm>
            <a:off x="700586" y="957580"/>
            <a:ext cx="9977254" cy="1341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3500" b="1" cap="all">
                <a:solidFill>
                  <a:srgbClr val="2B2027"/>
                </a:solidFill>
                <a:latin typeface="+mn-lt"/>
                <a:ea typeface="+mn-ea"/>
                <a:cs typeface="+mn-cs"/>
                <a:sym typeface="Helvetica"/>
              </a:defRPr>
            </a:pPr>
            <a:r>
              <a:t>STATUTORY AND OTHER DISCLOSURES…;</a:t>
            </a:r>
          </a:p>
          <a:p>
            <a:pPr>
              <a:lnSpc>
                <a:spcPct val="80000"/>
              </a:lnSpc>
              <a:defRPr sz="3000" b="1" cap="all">
                <a:solidFill>
                  <a:srgbClr val="FFFFFF"/>
                </a:solidFill>
                <a:latin typeface="+mn-lt"/>
                <a:ea typeface="+mn-ea"/>
                <a:cs typeface="+mn-cs"/>
                <a:sym typeface="Helvetica"/>
              </a:defRPr>
            </a:pPr>
            <a:r>
              <a:t>NATURAL AND ENVIRONMENTAL HAZARD DISCLOSURES AND OTHER BOOKLETS</a:t>
            </a:r>
          </a:p>
        </p:txBody>
      </p:sp>
      <p:sp>
        <p:nvSpPr>
          <p:cNvPr id="12" name="TextBox 14">
            <a:extLst>
              <a:ext uri="{FF2B5EF4-FFF2-40B4-BE49-F238E27FC236}">
                <a16:creationId xmlns:a16="http://schemas.microsoft.com/office/drawing/2014/main" id="{783C37A7-CB85-46AF-BD02-E1759A7481D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lide Number Placeholder 1"/>
          <p:cNvSpPr txBox="1">
            <a:spLocks noGrp="1"/>
          </p:cNvSpPr>
          <p:nvPr>
            <p:ph type="sldNum" sz="quarter" idx="4294967295"/>
          </p:nvPr>
        </p:nvSpPr>
        <p:spPr>
          <a:xfrm>
            <a:off x="11169742" y="6404293"/>
            <a:ext cx="18405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73" name="Rectangle 22"/>
          <p:cNvSpPr/>
          <p:nvPr/>
        </p:nvSpPr>
        <p:spPr>
          <a:xfrm>
            <a:off x="-2" y="0"/>
            <a:ext cx="12192004" cy="2470987"/>
          </a:xfrm>
          <a:prstGeom prst="rect">
            <a:avLst/>
          </a:prstGeom>
          <a:gradFill>
            <a:gsLst>
              <a:gs pos="0">
                <a:srgbClr val="00ADE3"/>
              </a:gs>
              <a:gs pos="96000">
                <a:srgbClr val="FFFFFF"/>
              </a:gs>
            </a:gsLst>
          </a:gradFill>
          <a:ln w="12700">
            <a:miter lim="400000"/>
          </a:ln>
        </p:spPr>
        <p:txBody>
          <a:bodyPr lIns="45718" tIns="45718" rIns="45718" bIns="45718" anchor="ctr"/>
          <a:lstStyle/>
          <a:p>
            <a:pPr algn="ctr">
              <a:defRPr>
                <a:solidFill>
                  <a:srgbClr val="2F5597"/>
                </a:solidFill>
              </a:defRPr>
            </a:pPr>
            <a:endParaRPr/>
          </a:p>
        </p:txBody>
      </p:sp>
      <p:sp>
        <p:nvSpPr>
          <p:cNvPr id="174" name="Rectangle 23"/>
          <p:cNvSpPr/>
          <p:nvPr/>
        </p:nvSpPr>
        <p:spPr>
          <a:xfrm>
            <a:off x="-5" y="2419399"/>
            <a:ext cx="10639799" cy="192185"/>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175" name="Picture 1" descr="Picture 1"/>
          <p:cNvPicPr>
            <a:picLocks noChangeAspect="1"/>
          </p:cNvPicPr>
          <p:nvPr/>
        </p:nvPicPr>
        <p:blipFill>
          <a:blip r:embed="rId2"/>
          <a:srcRect l="3173" t="185" r="2191"/>
          <a:stretch>
            <a:fillRect/>
          </a:stretch>
        </p:blipFill>
        <p:spPr>
          <a:xfrm>
            <a:off x="5781569" y="-6552"/>
            <a:ext cx="5015070" cy="6998046"/>
          </a:xfrm>
          <a:prstGeom prst="rect">
            <a:avLst/>
          </a:prstGeom>
          <a:ln w="12700">
            <a:miter lim="400000"/>
          </a:ln>
        </p:spPr>
      </p:pic>
      <p:sp>
        <p:nvSpPr>
          <p:cNvPr id="176" name="Rectangle 9"/>
          <p:cNvSpPr/>
          <p:nvPr/>
        </p:nvSpPr>
        <p:spPr>
          <a:xfrm>
            <a:off x="-5" y="6334204"/>
            <a:ext cx="12192007" cy="542803"/>
          </a:xfrm>
          <a:prstGeom prst="rect">
            <a:avLst/>
          </a:prstGeom>
          <a:solidFill>
            <a:srgbClr val="000000"/>
          </a:solidFill>
          <a:ln w="12700">
            <a:miter lim="400000"/>
          </a:ln>
        </p:spPr>
        <p:txBody>
          <a:bodyPr lIns="45718" tIns="45718" rIns="45718" bIns="45718" anchor="ctr"/>
          <a:lstStyle/>
          <a:p>
            <a:pPr algn="ctr">
              <a:defRPr>
                <a:solidFill>
                  <a:srgbClr val="2F5597"/>
                </a:solidFill>
              </a:defRPr>
            </a:pPr>
            <a:endParaRPr/>
          </a:p>
        </p:txBody>
      </p:sp>
      <p:pic>
        <p:nvPicPr>
          <p:cNvPr id="177" name="Picture 11" descr="Picture 11"/>
          <p:cNvPicPr>
            <a:picLocks noChangeAspect="1"/>
          </p:cNvPicPr>
          <p:nvPr/>
        </p:nvPicPr>
        <p:blipFill>
          <a:blip r:embed="rId3"/>
          <a:stretch>
            <a:fillRect/>
          </a:stretch>
        </p:blipFill>
        <p:spPr>
          <a:xfrm>
            <a:off x="11065933" y="6430976"/>
            <a:ext cx="849161" cy="349254"/>
          </a:xfrm>
          <a:prstGeom prst="rect">
            <a:avLst/>
          </a:prstGeom>
          <a:ln w="12700">
            <a:miter lim="400000"/>
          </a:ln>
        </p:spPr>
      </p:pic>
      <p:grpSp>
        <p:nvGrpSpPr>
          <p:cNvPr id="182" name="Group"/>
          <p:cNvGrpSpPr/>
          <p:nvPr/>
        </p:nvGrpSpPr>
        <p:grpSpPr>
          <a:xfrm>
            <a:off x="-5" y="6334204"/>
            <a:ext cx="12192008" cy="542804"/>
            <a:chOff x="0" y="0"/>
            <a:chExt cx="12192006" cy="542803"/>
          </a:xfrm>
        </p:grpSpPr>
        <p:sp>
          <p:nvSpPr>
            <p:cNvPr id="179"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180"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181"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14" name="TextBox 14">
            <a:extLst>
              <a:ext uri="{FF2B5EF4-FFF2-40B4-BE49-F238E27FC236}">
                <a16:creationId xmlns:a16="http://schemas.microsoft.com/office/drawing/2014/main" id="{C2E6EFDC-DB8F-43C8-A848-B4940DB995BC}"/>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07DD053C-E439-463B-8975-BF9C2EA05B97}"/>
              </a:ext>
            </a:extLst>
          </p:cNvPr>
          <p:cNvSpPr txBox="1"/>
          <p:nvPr/>
        </p:nvSpPr>
        <p:spPr>
          <a:xfrm>
            <a:off x="175491" y="2752436"/>
            <a:ext cx="5495636"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This Form is pre-attached to the RPA and is the third form you will see.</a:t>
            </a:r>
          </a:p>
          <a:p>
            <a:r>
              <a:rPr lang="en-US" dirty="0"/>
              <a:t>The RPA starts on slide 7,or you can click on the page number below.</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TextBox 2">
            <a:extLst>
              <a:ext uri="{FF2B5EF4-FFF2-40B4-BE49-F238E27FC236}">
                <a16:creationId xmlns:a16="http://schemas.microsoft.com/office/drawing/2014/main" id="{4B68D868-5D7B-4506-9814-03F79DDF9513}"/>
              </a:ext>
            </a:extLst>
          </p:cNvPr>
          <p:cNvSpPr txBox="1"/>
          <p:nvPr/>
        </p:nvSpPr>
        <p:spPr>
          <a:xfrm>
            <a:off x="175491" y="77770"/>
            <a:ext cx="549563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Wire Fraud and Electronic Funds Transfer Advisory</a:t>
            </a:r>
          </a:p>
        </p:txBody>
      </p:sp>
      <p:sp>
        <p:nvSpPr>
          <p:cNvPr id="5" name="Blue Dot 1">
            <a:extLst>
              <a:ext uri="{FF2B5EF4-FFF2-40B4-BE49-F238E27FC236}">
                <a16:creationId xmlns:a16="http://schemas.microsoft.com/office/drawing/2014/main" id="{FB20A15D-30C4-4570-9604-F74397F235D7}"/>
              </a:ext>
            </a:extLst>
          </p:cNvPr>
          <p:cNvSpPr/>
          <p:nvPr/>
        </p:nvSpPr>
        <p:spPr>
          <a:xfrm>
            <a:off x="7472218" y="226402"/>
            <a:ext cx="272472" cy="28546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7" name="Group 6">
            <a:extLst>
              <a:ext uri="{FF2B5EF4-FFF2-40B4-BE49-F238E27FC236}">
                <a16:creationId xmlns:a16="http://schemas.microsoft.com/office/drawing/2014/main" id="{E866963F-A1F4-49EB-8F30-5C4B634DEC78}"/>
              </a:ext>
            </a:extLst>
          </p:cNvPr>
          <p:cNvGrpSpPr/>
          <p:nvPr/>
        </p:nvGrpSpPr>
        <p:grpSpPr>
          <a:xfrm>
            <a:off x="4064000" y="738265"/>
            <a:ext cx="7631322" cy="2811990"/>
            <a:chOff x="4064000" y="738265"/>
            <a:chExt cx="7631322" cy="2811990"/>
          </a:xfrm>
        </p:grpSpPr>
        <p:sp>
          <p:nvSpPr>
            <p:cNvPr id="4" name="Rectangle 3">
              <a:extLst>
                <a:ext uri="{FF2B5EF4-FFF2-40B4-BE49-F238E27FC236}">
                  <a16:creationId xmlns:a16="http://schemas.microsoft.com/office/drawing/2014/main" id="{D67F1E9B-5A83-42D4-AE8A-BC579EC6DF65}"/>
                </a:ext>
              </a:extLst>
            </p:cNvPr>
            <p:cNvSpPr/>
            <p:nvPr/>
          </p:nvSpPr>
          <p:spPr>
            <a:xfrm>
              <a:off x="4064000" y="738266"/>
              <a:ext cx="7631322" cy="2811989"/>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74320" tIns="45718" rIns="274320" bIns="45718" numCol="1" spcCol="38100" rtlCol="0" anchor="t" anchorCtr="0">
              <a:noAutofit/>
            </a:bodyPr>
            <a:lstStyle/>
            <a:p>
              <a:pPr algn="ctr"/>
              <a:r>
                <a:rPr lang="en-US" sz="2000" b="1" dirty="0">
                  <a:solidFill>
                    <a:srgbClr val="000000"/>
                  </a:solidFill>
                  <a:latin typeface="+mj-lt"/>
                  <a:ea typeface="+mj-ea"/>
                  <a:cs typeface="+mj-cs"/>
                </a:rPr>
                <a:t>WIRE FRAUD AND ELECTRONIC FUNDS TRANSFER ADVISORY</a:t>
              </a:r>
            </a:p>
            <a:p>
              <a:pPr lvl="0">
                <a:spcBef>
                  <a:spcPts val="1200"/>
                </a:spcBef>
              </a:pPr>
              <a:r>
                <a:rPr lang="en-US" dirty="0">
                  <a:solidFill>
                    <a:srgbClr val="000000"/>
                  </a:solidFill>
                  <a:latin typeface="Calibri"/>
                  <a:cs typeface="Calibri"/>
                </a:rPr>
                <a:t>Modern criminals have found ways to interfere with modern ways of transferring money. Whether a deposit, down payment or sale proceeds are transferred from one account to another via some kind of electronic method, such as a wire transfer, hackers have the ability to intercept messages about that transfer and steal the funds. This form advises both buyer and seller of the risks, some ways to minimize the risk, and what to do in case a theft of money being transferred has in fact occurred.</a:t>
              </a:r>
            </a:p>
          </p:txBody>
        </p:sp>
        <p:sp>
          <p:nvSpPr>
            <p:cNvPr id="6" name="TextBox 5">
              <a:extLst>
                <a:ext uri="{FF2B5EF4-FFF2-40B4-BE49-F238E27FC236}">
                  <a16:creationId xmlns:a16="http://schemas.microsoft.com/office/drawing/2014/main" id="{5A13CC65-6BDF-447A-9586-60DF3B9A6AD1}"/>
                </a:ext>
              </a:extLst>
            </p:cNvPr>
            <p:cNvSpPr txBox="1"/>
            <p:nvPr/>
          </p:nvSpPr>
          <p:spPr>
            <a:xfrm>
              <a:off x="11365345" y="738265"/>
              <a:ext cx="19396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
        <p:nvSpPr>
          <p:cNvPr id="936" name="TextBox 15"/>
          <p:cNvSpPr txBox="1"/>
          <p:nvPr/>
        </p:nvSpPr>
        <p:spPr>
          <a:xfrm>
            <a:off x="1016000" y="3392277"/>
            <a:ext cx="9918666" cy="1767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10.C.</a:t>
            </a:r>
            <a:r>
              <a:rPr b="0" dirty="0">
                <a:solidFill>
                  <a:schemeClr val="tx1"/>
                </a:solidFill>
              </a:rPr>
              <a:t> Federal law requires a buyer to withhold part of the purchase price (10% or 15% depending on the price) and send the amount to the IRS to make sure the seller reports the sale and pays any required taxes. The seller can avoid this if the seller asserts, in writing, that the seller is a U.S. citizen, a green card holder or meets the “substantial presence” test. There is a form to do this. (C.A.R. Form AS) The seller must include a taxpayer ID (social security number) on this form and give it to the buyer.</a:t>
            </a:r>
          </a:p>
          <a:p>
            <a:pPr marL="285750" indent="-285750">
              <a:spcBef>
                <a:spcPts val="600"/>
              </a:spcBef>
              <a:buClr>
                <a:srgbClr val="000000"/>
              </a:buClr>
              <a:buSzPct val="100000"/>
              <a:buFont typeface="Arial"/>
              <a:buChar char="•"/>
              <a:defRPr sz="1500">
                <a:solidFill>
                  <a:srgbClr val="44546A"/>
                </a:solidFill>
                <a:latin typeface="+mn-lt"/>
                <a:ea typeface="+mn-ea"/>
                <a:cs typeface="+mn-cs"/>
                <a:sym typeface="Helvetica"/>
              </a:defRPr>
            </a:pPr>
            <a:r>
              <a:rPr dirty="0">
                <a:solidFill>
                  <a:schemeClr val="tx1"/>
                </a:solidFill>
              </a:rPr>
              <a:t>Some sellers are concerned about giving their social security number to the buyer. That can be avoided if both of the following occur:</a:t>
            </a:r>
          </a:p>
        </p:txBody>
      </p:sp>
      <p:sp>
        <p:nvSpPr>
          <p:cNvPr id="940" name="The seller gives the fully completed form to the title or escrow company instead…"/>
          <p:cNvSpPr txBox="1"/>
          <p:nvPr/>
        </p:nvSpPr>
        <p:spPr>
          <a:xfrm>
            <a:off x="3456649" y="4998611"/>
            <a:ext cx="7111879" cy="538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285750" indent="-285750">
              <a:lnSpc>
                <a:spcPct val="80000"/>
              </a:lnSpc>
              <a:spcBef>
                <a:spcPts val="600"/>
              </a:spcBef>
              <a:buClr>
                <a:srgbClr val="000000"/>
              </a:buClr>
              <a:buSzPct val="100000"/>
              <a:buFont typeface="Arial"/>
              <a:buChar char="✓"/>
              <a:defRPr sz="1500">
                <a:solidFill>
                  <a:srgbClr val="44546A"/>
                </a:solidFill>
                <a:latin typeface="+mn-lt"/>
                <a:ea typeface="+mn-ea"/>
                <a:cs typeface="+mn-cs"/>
                <a:sym typeface="Helvetica"/>
              </a:defRPr>
            </a:pPr>
            <a:r>
              <a:rPr dirty="0">
                <a:solidFill>
                  <a:schemeClr val="tx1"/>
                </a:solidFill>
              </a:rPr>
              <a:t>The seller gives the fully completed form to the title or escrow company instead</a:t>
            </a:r>
          </a:p>
          <a:p>
            <a:pPr marL="285750" indent="-285750">
              <a:lnSpc>
                <a:spcPct val="80000"/>
              </a:lnSpc>
              <a:spcBef>
                <a:spcPts val="600"/>
              </a:spcBef>
              <a:buClr>
                <a:srgbClr val="000000"/>
              </a:buClr>
              <a:buSzPct val="100000"/>
              <a:buFont typeface="Arial"/>
              <a:buChar char="✓"/>
              <a:defRPr sz="1500">
                <a:solidFill>
                  <a:srgbClr val="44546A"/>
                </a:solidFill>
                <a:latin typeface="+mn-lt"/>
                <a:ea typeface="+mn-ea"/>
                <a:cs typeface="+mn-cs"/>
                <a:sym typeface="Helvetica"/>
              </a:defRPr>
            </a:pPr>
            <a:r>
              <a:rPr dirty="0">
                <a:solidFill>
                  <a:schemeClr val="tx1"/>
                </a:solidFill>
              </a:rPr>
              <a:t>The title or escrow company agrees to give their own affidavit to the buyer.</a:t>
            </a:r>
          </a:p>
        </p:txBody>
      </p:sp>
      <p:pic>
        <p:nvPicPr>
          <p:cNvPr id="941" name="Screen Shot 2018-05-28 at 10.23.02 AM.png" descr="Screen Shot 2018-05-28 at 10.23.02 AM.png"/>
          <p:cNvPicPr>
            <a:picLocks noChangeAspect="1"/>
          </p:cNvPicPr>
          <p:nvPr/>
        </p:nvPicPr>
        <p:blipFill>
          <a:blip r:embed="rId2"/>
          <a:stretch>
            <a:fillRect/>
          </a:stretch>
        </p:blipFill>
        <p:spPr>
          <a:xfrm>
            <a:off x="762000" y="2521373"/>
            <a:ext cx="9202596" cy="385228"/>
          </a:xfrm>
          <a:prstGeom prst="rect">
            <a:avLst/>
          </a:prstGeom>
          <a:ln w="38100">
            <a:solidFill>
              <a:schemeClr val="tx1"/>
            </a:solidFill>
            <a:miter lim="400000"/>
          </a:ln>
        </p:spPr>
      </p:pic>
      <p:sp>
        <p:nvSpPr>
          <p:cNvPr id="942"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10.C.</a:t>
            </a:r>
          </a:p>
        </p:txBody>
      </p:sp>
      <p:sp>
        <p:nvSpPr>
          <p:cNvPr id="943" name="TextBox 14"/>
          <p:cNvSpPr txBox="1"/>
          <p:nvPr/>
        </p:nvSpPr>
        <p:spPr>
          <a:xfrm>
            <a:off x="700586" y="1140460"/>
            <a:ext cx="9977254" cy="975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3500" b="1" cap="all">
                <a:solidFill>
                  <a:srgbClr val="2B2027"/>
                </a:solidFill>
                <a:latin typeface="+mn-lt"/>
                <a:ea typeface="+mn-ea"/>
                <a:cs typeface="+mn-cs"/>
                <a:sym typeface="Helvetica"/>
              </a:defRPr>
            </a:pPr>
            <a:r>
              <a:t>STATUTORY AND OTHER DISCLOSURES…;</a:t>
            </a:r>
          </a:p>
          <a:p>
            <a:pPr>
              <a:lnSpc>
                <a:spcPct val="80000"/>
              </a:lnSpc>
              <a:defRPr sz="3000" b="1" cap="all">
                <a:solidFill>
                  <a:srgbClr val="FFFFFF"/>
                </a:solidFill>
                <a:latin typeface="+mn-lt"/>
                <a:ea typeface="+mn-ea"/>
                <a:cs typeface="+mn-cs"/>
                <a:sym typeface="Helvetica"/>
              </a:defRPr>
            </a:pPr>
            <a:r>
              <a:t>WITHHOLDING TAXES</a:t>
            </a:r>
          </a:p>
        </p:txBody>
      </p:sp>
      <p:sp>
        <p:nvSpPr>
          <p:cNvPr id="12" name="TextBox 14">
            <a:extLst>
              <a:ext uri="{FF2B5EF4-FFF2-40B4-BE49-F238E27FC236}">
                <a16:creationId xmlns:a16="http://schemas.microsoft.com/office/drawing/2014/main" id="{62040BE6-2CAC-4DB0-A1C0-EC5F42A4BAED}"/>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
        <p:nvSpPr>
          <p:cNvPr id="946" name="TextBox 15"/>
          <p:cNvSpPr txBox="1"/>
          <p:nvPr/>
        </p:nvSpPr>
        <p:spPr>
          <a:xfrm>
            <a:off x="1016000" y="4381500"/>
            <a:ext cx="7146708"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10.D. </a:t>
            </a:r>
            <a:r>
              <a:rPr b="0" dirty="0">
                <a:solidFill>
                  <a:schemeClr val="tx1"/>
                </a:solidFill>
              </a:rPr>
              <a:t>This paragraph is required by law. The website it references allows one to find out if there are registered sexual offenders in a particular area, including near the property the buyer is considering purchasing.</a:t>
            </a:r>
          </a:p>
        </p:txBody>
      </p:sp>
      <p:pic>
        <p:nvPicPr>
          <p:cNvPr id="950" name="Screen Shot 2018-05-28 at 10.24.12 AM.png" descr="Screen Shot 2018-05-28 at 10.24.12 AM.png"/>
          <p:cNvPicPr>
            <a:picLocks noChangeAspect="1"/>
          </p:cNvPicPr>
          <p:nvPr/>
        </p:nvPicPr>
        <p:blipFill>
          <a:blip r:embed="rId2"/>
          <a:stretch>
            <a:fillRect/>
          </a:stretch>
        </p:blipFill>
        <p:spPr>
          <a:xfrm>
            <a:off x="762000" y="2568898"/>
            <a:ext cx="8204200" cy="927103"/>
          </a:xfrm>
          <a:prstGeom prst="rect">
            <a:avLst/>
          </a:prstGeom>
          <a:ln w="38100">
            <a:solidFill>
              <a:schemeClr val="tx1"/>
            </a:solidFill>
            <a:miter lim="400000"/>
          </a:ln>
        </p:spPr>
      </p:pic>
      <p:sp>
        <p:nvSpPr>
          <p:cNvPr id="951"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10.D.</a:t>
            </a:r>
          </a:p>
        </p:txBody>
      </p:sp>
      <p:sp>
        <p:nvSpPr>
          <p:cNvPr id="952" name="TextBox 14"/>
          <p:cNvSpPr txBox="1"/>
          <p:nvPr/>
        </p:nvSpPr>
        <p:spPr>
          <a:xfrm>
            <a:off x="700586" y="957580"/>
            <a:ext cx="9977254" cy="1341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3500" b="1" cap="all">
                <a:solidFill>
                  <a:srgbClr val="2B2027"/>
                </a:solidFill>
                <a:latin typeface="+mn-lt"/>
                <a:ea typeface="+mn-ea"/>
                <a:cs typeface="+mn-cs"/>
                <a:sym typeface="Helvetica"/>
              </a:defRPr>
            </a:pPr>
            <a:r>
              <a:t>STATUTORY AND OTHER DISCLOSURES…;</a:t>
            </a:r>
          </a:p>
          <a:p>
            <a:pPr>
              <a:lnSpc>
                <a:spcPct val="80000"/>
              </a:lnSpc>
              <a:defRPr sz="3000" b="1" cap="all">
                <a:solidFill>
                  <a:srgbClr val="FFFFFF"/>
                </a:solidFill>
                <a:latin typeface="+mn-lt"/>
                <a:ea typeface="+mn-ea"/>
                <a:cs typeface="+mn-cs"/>
                <a:sym typeface="Helvetica"/>
              </a:defRPr>
            </a:pPr>
            <a:r>
              <a:t>MEGAN’s LAW</a:t>
            </a:r>
          </a:p>
          <a:p>
            <a:pPr>
              <a:lnSpc>
                <a:spcPct val="80000"/>
              </a:lnSpc>
              <a:defRPr sz="3000" b="1" cap="all">
                <a:solidFill>
                  <a:srgbClr val="FFFFFF"/>
                </a:solidFill>
                <a:latin typeface="+mn-lt"/>
                <a:ea typeface="+mn-ea"/>
                <a:cs typeface="+mn-cs"/>
                <a:sym typeface="Helvetica"/>
              </a:defRPr>
            </a:pPr>
            <a:r>
              <a:t>DATABASE DISCLOSURE</a:t>
            </a:r>
          </a:p>
        </p:txBody>
      </p:sp>
      <p:sp>
        <p:nvSpPr>
          <p:cNvPr id="10" name="TextBox 14">
            <a:extLst>
              <a:ext uri="{FF2B5EF4-FFF2-40B4-BE49-F238E27FC236}">
                <a16:creationId xmlns:a16="http://schemas.microsoft.com/office/drawing/2014/main" id="{5F79A7DF-915F-467D-BB3E-B4EDC4E29C5C}"/>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
        <p:nvSpPr>
          <p:cNvPr id="955" name="TextBox 15"/>
          <p:cNvSpPr txBox="1"/>
          <p:nvPr/>
        </p:nvSpPr>
        <p:spPr>
          <a:xfrm>
            <a:off x="1016000" y="4145796"/>
            <a:ext cx="7423495"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10.E. </a:t>
            </a:r>
            <a:r>
              <a:rPr b="0" dirty="0">
                <a:solidFill>
                  <a:schemeClr val="tx1"/>
                </a:solidFill>
              </a:rPr>
              <a:t>This paragraph is required by law. The website it references allows a buyer to look up the distance from the property to gas or hazardous liquid pipelines, since this may be a concern in case of a leak or explosion.</a:t>
            </a:r>
          </a:p>
        </p:txBody>
      </p:sp>
      <p:pic>
        <p:nvPicPr>
          <p:cNvPr id="959" name="Screen Shot 2018-05-28 at 10.25.02 AM.png" descr="Screen Shot 2018-05-28 at 10.25.02 AM.png"/>
          <p:cNvPicPr>
            <a:picLocks noChangeAspect="1"/>
          </p:cNvPicPr>
          <p:nvPr/>
        </p:nvPicPr>
        <p:blipFill>
          <a:blip r:embed="rId2"/>
          <a:stretch>
            <a:fillRect/>
          </a:stretch>
        </p:blipFill>
        <p:spPr>
          <a:xfrm>
            <a:off x="762000" y="2552831"/>
            <a:ext cx="8293100" cy="914404"/>
          </a:xfrm>
          <a:prstGeom prst="rect">
            <a:avLst/>
          </a:prstGeom>
          <a:ln w="38100">
            <a:solidFill>
              <a:schemeClr val="tx1"/>
            </a:solidFill>
            <a:miter lim="400000"/>
          </a:ln>
        </p:spPr>
      </p:pic>
      <p:pic>
        <p:nvPicPr>
          <p:cNvPr id="960" name="pipe.png" descr="pipe.png"/>
          <p:cNvPicPr>
            <a:picLocks noChangeAspect="1"/>
          </p:cNvPicPr>
          <p:nvPr/>
        </p:nvPicPr>
        <p:blipFill>
          <a:blip r:embed="rId3"/>
          <a:stretch>
            <a:fillRect/>
          </a:stretch>
        </p:blipFill>
        <p:spPr>
          <a:xfrm>
            <a:off x="9319366" y="3689922"/>
            <a:ext cx="1645200" cy="1645201"/>
          </a:xfrm>
          <a:prstGeom prst="rect">
            <a:avLst/>
          </a:prstGeom>
          <a:ln w="12700">
            <a:miter lim="400000"/>
          </a:ln>
        </p:spPr>
      </p:pic>
      <p:sp>
        <p:nvSpPr>
          <p:cNvPr id="961"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10.E.</a:t>
            </a:r>
          </a:p>
        </p:txBody>
      </p:sp>
      <p:sp>
        <p:nvSpPr>
          <p:cNvPr id="962" name="TextBox 14"/>
          <p:cNvSpPr txBox="1"/>
          <p:nvPr/>
        </p:nvSpPr>
        <p:spPr>
          <a:xfrm>
            <a:off x="700586" y="957580"/>
            <a:ext cx="9977254" cy="1341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3500" b="1" cap="all">
                <a:solidFill>
                  <a:srgbClr val="2B2027"/>
                </a:solidFill>
                <a:latin typeface="+mn-lt"/>
                <a:ea typeface="+mn-ea"/>
                <a:cs typeface="+mn-cs"/>
                <a:sym typeface="Helvetica"/>
              </a:defRPr>
            </a:pPr>
            <a:r>
              <a:t>STATUTORY AND OTHER DISCLOSURES…;</a:t>
            </a:r>
          </a:p>
          <a:p>
            <a:pPr>
              <a:lnSpc>
                <a:spcPct val="80000"/>
              </a:lnSpc>
              <a:defRPr sz="3000" b="1" cap="all">
                <a:solidFill>
                  <a:srgbClr val="FFFFFF"/>
                </a:solidFill>
                <a:latin typeface="+mn-lt"/>
                <a:ea typeface="+mn-ea"/>
                <a:cs typeface="+mn-cs"/>
                <a:sym typeface="Helvetica"/>
              </a:defRPr>
            </a:pPr>
            <a:r>
              <a:t>NOTICE REGARDING GAS AND HAZARDOUS</a:t>
            </a:r>
          </a:p>
          <a:p>
            <a:pPr>
              <a:lnSpc>
                <a:spcPct val="80000"/>
              </a:lnSpc>
              <a:defRPr sz="3000" b="1" cap="all">
                <a:solidFill>
                  <a:srgbClr val="FFFFFF"/>
                </a:solidFill>
                <a:latin typeface="+mn-lt"/>
                <a:ea typeface="+mn-ea"/>
                <a:cs typeface="+mn-cs"/>
                <a:sym typeface="Helvetica"/>
              </a:defRPr>
            </a:pPr>
            <a:r>
              <a:t>LIQUID TRANSMISSION PIPELINES</a:t>
            </a:r>
          </a:p>
        </p:txBody>
      </p:sp>
      <p:sp>
        <p:nvSpPr>
          <p:cNvPr id="11" name="TextBox 14">
            <a:extLst>
              <a:ext uri="{FF2B5EF4-FFF2-40B4-BE49-F238E27FC236}">
                <a16:creationId xmlns:a16="http://schemas.microsoft.com/office/drawing/2014/main" id="{BB77AA22-0255-4646-A1AB-9D1F11BB4887}"/>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
        <p:nvSpPr>
          <p:cNvPr id="966" name="TextBox 15"/>
          <p:cNvSpPr txBox="1"/>
          <p:nvPr/>
        </p:nvSpPr>
        <p:spPr>
          <a:xfrm>
            <a:off x="1016000" y="4265240"/>
            <a:ext cx="10804987" cy="153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10.F. (1) </a:t>
            </a:r>
            <a:r>
              <a:rPr b="0" dirty="0">
                <a:solidFill>
                  <a:schemeClr val="tx1"/>
                </a:solidFill>
              </a:rPr>
              <a:t>Within the time specified in this clause, a seller must inform the buyer if the property is a condominium, in a planned development, or is in some type of common interest subdivision. While some subdivision properties are walled or gated, others may not be as obvious.</a:t>
            </a:r>
          </a:p>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10.F. (2) </a:t>
            </a:r>
            <a:r>
              <a:rPr b="0" dirty="0">
                <a:solidFill>
                  <a:schemeClr val="tx1"/>
                </a:solidFill>
              </a:rPr>
              <a:t>This clause says that if the property is a condominium, or in a planned development, the seller must provide all of the information listed (also </a:t>
            </a:r>
            <a:r>
              <a:rPr b="0" i="1" dirty="0">
                <a:solidFill>
                  <a:schemeClr val="tx1"/>
                </a:solidFill>
              </a:rPr>
              <a:t>see</a:t>
            </a:r>
            <a:r>
              <a:rPr b="0" dirty="0">
                <a:solidFill>
                  <a:schemeClr val="tx1"/>
                </a:solidFill>
              </a:rPr>
              <a:t> </a:t>
            </a:r>
            <a:r>
              <a:rPr b="0" dirty="0">
                <a:solidFill>
                  <a:schemeClr val="tx1"/>
                </a:solidFill>
                <a:uFill>
                  <a:solidFill>
                    <a:srgbClr val="0000FF"/>
                  </a:solidFill>
                </a:uFill>
              </a:rPr>
              <a:t>clause 7D</a:t>
            </a:r>
            <a:r>
              <a:rPr b="0" dirty="0">
                <a:solidFill>
                  <a:schemeClr val="tx1"/>
                </a:solidFill>
              </a:rPr>
              <a:t>). Most homeowner associations or their management company charge to provide these documents to a seller. If the seller has current information in possession, the seller can give that to a buyer instead.</a:t>
            </a:r>
          </a:p>
        </p:txBody>
      </p:sp>
      <p:sp>
        <p:nvSpPr>
          <p:cNvPr id="968" name="Rectangle 2"/>
          <p:cNvSpPr txBox="1"/>
          <p:nvPr/>
        </p:nvSpPr>
        <p:spPr>
          <a:xfrm>
            <a:off x="732670" y="411761"/>
            <a:ext cx="278865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10.F. (1&amp;2)</a:t>
            </a:r>
          </a:p>
        </p:txBody>
      </p:sp>
      <p:sp>
        <p:nvSpPr>
          <p:cNvPr id="975" name="TextBox 14"/>
          <p:cNvSpPr txBox="1"/>
          <p:nvPr/>
        </p:nvSpPr>
        <p:spPr>
          <a:xfrm>
            <a:off x="700586" y="957580"/>
            <a:ext cx="9977254" cy="1341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80000"/>
              </a:lnSpc>
              <a:defRPr sz="3500" b="1" cap="all">
                <a:solidFill>
                  <a:srgbClr val="2B2027"/>
                </a:solidFill>
                <a:latin typeface="+mn-lt"/>
                <a:ea typeface="+mn-ea"/>
                <a:cs typeface="+mn-cs"/>
                <a:sym typeface="Helvetica"/>
              </a:defRPr>
            </a:pPr>
            <a:r>
              <a:t>STATUTORY AND OTHER DISCLOSURES…;</a:t>
            </a:r>
          </a:p>
          <a:p>
            <a:pPr>
              <a:lnSpc>
                <a:spcPct val="80000"/>
              </a:lnSpc>
              <a:defRPr sz="3000" b="1" cap="all">
                <a:solidFill>
                  <a:srgbClr val="FFFFFF"/>
                </a:solidFill>
                <a:latin typeface="+mn-lt"/>
                <a:ea typeface="+mn-ea"/>
                <a:cs typeface="+mn-cs"/>
                <a:sym typeface="Helvetica"/>
              </a:defRPr>
            </a:pPr>
            <a:r>
              <a:t>CONDOMINIUM/PLANNED </a:t>
            </a:r>
          </a:p>
          <a:p>
            <a:pPr>
              <a:lnSpc>
                <a:spcPct val="80000"/>
              </a:lnSpc>
              <a:defRPr sz="3000" b="1" cap="all">
                <a:solidFill>
                  <a:srgbClr val="FFFFFF"/>
                </a:solidFill>
                <a:latin typeface="+mn-lt"/>
                <a:ea typeface="+mn-ea"/>
                <a:cs typeface="+mn-cs"/>
                <a:sym typeface="Helvetica"/>
              </a:defRPr>
            </a:pPr>
            <a:r>
              <a:t>DEVELOPMENT DISCLOSURES</a:t>
            </a:r>
          </a:p>
        </p:txBody>
      </p:sp>
      <p:sp>
        <p:nvSpPr>
          <p:cNvPr id="15" name="TextBox 14">
            <a:extLst>
              <a:ext uri="{FF2B5EF4-FFF2-40B4-BE49-F238E27FC236}">
                <a16:creationId xmlns:a16="http://schemas.microsoft.com/office/drawing/2014/main" id="{D67173A9-E016-49E3-ACB1-084684516A8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2" action="ppaction://hlinksldjump"/>
              </a:rPr>
              <a:t>1</a:t>
            </a:r>
            <a:r>
              <a:rPr lang="fr-FR" dirty="0"/>
              <a:t>. </a:t>
            </a:r>
            <a:r>
              <a:rPr lang="fr-FR" dirty="0">
                <a:hlinkClick r:id="rId3" action="ppaction://hlinksldjump"/>
              </a:rPr>
              <a:t>2</a:t>
            </a:r>
            <a:r>
              <a:rPr lang="fr-FR" dirty="0"/>
              <a:t>. </a:t>
            </a:r>
            <a:r>
              <a:rPr lang="fr-FR" dirty="0">
                <a:hlinkClick r:id="rId4" action="ppaction://hlinksldjump"/>
              </a:rPr>
              <a:t>3</a:t>
            </a:r>
            <a:r>
              <a:rPr lang="fr-FR" dirty="0"/>
              <a:t>. </a:t>
            </a:r>
            <a:r>
              <a:rPr lang="fr-FR" dirty="0">
                <a:hlinkClick r:id="rId5" action="ppaction://hlinksldjump"/>
              </a:rPr>
              <a:t>4</a:t>
            </a:r>
            <a:r>
              <a:rPr lang="fr-FR" dirty="0"/>
              <a:t>. </a:t>
            </a:r>
            <a:r>
              <a:rPr lang="fr-FR" dirty="0">
                <a:hlinkClick r:id="rId6" action="ppaction://hlinksldjump"/>
              </a:rPr>
              <a:t>5</a:t>
            </a:r>
            <a:r>
              <a:rPr lang="fr-FR" dirty="0"/>
              <a:t>. </a:t>
            </a:r>
            <a:r>
              <a:rPr lang="fr-FR" dirty="0">
                <a:hlinkClick r:id="rId7" action="ppaction://hlinksldjump"/>
              </a:rPr>
              <a:t>6</a:t>
            </a:r>
            <a:r>
              <a:rPr lang="fr-FR" dirty="0"/>
              <a:t>. </a:t>
            </a:r>
            <a:r>
              <a:rPr lang="fr-FR" dirty="0">
                <a:hlinkClick r:id="rId8" action="ppaction://hlinksldjump"/>
              </a:rPr>
              <a:t>7</a:t>
            </a:r>
            <a:r>
              <a:rPr lang="fr-FR" dirty="0"/>
              <a:t>. </a:t>
            </a:r>
            <a:r>
              <a:rPr lang="fr-FR" dirty="0">
                <a:hlinkClick r:id="rId9" action="ppaction://hlinksldjump"/>
              </a:rPr>
              <a:t>8</a:t>
            </a:r>
            <a:r>
              <a:rPr lang="fr-FR" dirty="0"/>
              <a:t>. </a:t>
            </a:r>
            <a:r>
              <a:rPr lang="fr-FR" dirty="0">
                <a:hlinkClick r:id="rId10" action="ppaction://hlinksldjump"/>
              </a:rPr>
              <a:t>9</a:t>
            </a:r>
            <a:r>
              <a:rPr lang="fr-FR" dirty="0"/>
              <a:t>. </a:t>
            </a:r>
            <a:r>
              <a:rPr lang="fr-FR" dirty="0">
                <a:hlinkClick r:id="rId11" action="ppaction://hlinksldjump"/>
              </a:rPr>
              <a:t>10</a:t>
            </a:r>
            <a:r>
              <a:rPr lang="fr-FR" dirty="0"/>
              <a:t>.</a:t>
            </a:r>
          </a:p>
        </p:txBody>
      </p:sp>
      <p:pic>
        <p:nvPicPr>
          <p:cNvPr id="3" name="Picture 2">
            <a:extLst>
              <a:ext uri="{FF2B5EF4-FFF2-40B4-BE49-F238E27FC236}">
                <a16:creationId xmlns:a16="http://schemas.microsoft.com/office/drawing/2014/main" id="{FA7E1ECA-AF96-4943-80D7-65E6A4C5208B}"/>
              </a:ext>
            </a:extLst>
          </p:cNvPr>
          <p:cNvPicPr>
            <a:picLocks noChangeAspect="1"/>
          </p:cNvPicPr>
          <p:nvPr/>
        </p:nvPicPr>
        <p:blipFill>
          <a:blip r:embed="rId12"/>
          <a:stretch>
            <a:fillRect/>
          </a:stretch>
        </p:blipFill>
        <p:spPr>
          <a:xfrm>
            <a:off x="1109807" y="2499079"/>
            <a:ext cx="6610350" cy="1562100"/>
          </a:xfrm>
          <a:prstGeom prst="rect">
            <a:avLst/>
          </a:prstGeom>
          <a:ln w="38100">
            <a:solidFill>
              <a:schemeClr val="tx1"/>
            </a:solidFill>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
        <p:nvSpPr>
          <p:cNvPr id="978" name="TextBox 15"/>
          <p:cNvSpPr txBox="1"/>
          <p:nvPr/>
        </p:nvSpPr>
        <p:spPr>
          <a:xfrm>
            <a:off x="1016000" y="4433089"/>
            <a:ext cx="10391010"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11. </a:t>
            </a:r>
            <a:r>
              <a:rPr b="0" dirty="0">
                <a:solidFill>
                  <a:schemeClr val="tx1"/>
                </a:solidFill>
              </a:rPr>
              <a:t>The property is sold in its “as-is” condition. But what does that mean? Sellers must still disclose any known material facts or defects (</a:t>
            </a:r>
            <a:r>
              <a:rPr b="0" i="1" dirty="0">
                <a:solidFill>
                  <a:schemeClr val="tx1"/>
                </a:solidFill>
              </a:rPr>
              <a:t>see </a:t>
            </a:r>
            <a:r>
              <a:rPr b="0" dirty="0">
                <a:solidFill>
                  <a:schemeClr val="tx1"/>
                </a:solidFill>
                <a:uFill>
                  <a:solidFill>
                    <a:srgbClr val="0000FF"/>
                  </a:solidFill>
                </a:uFill>
              </a:rPr>
              <a:t>paragraph 10</a:t>
            </a:r>
            <a:r>
              <a:rPr b="0" dirty="0">
                <a:solidFill>
                  <a:schemeClr val="tx1"/>
                </a:solidFill>
              </a:rPr>
              <a:t>). However, if something is already broken or in disrepair, seller does not have to fix it, unless the contract specifically says so. Buyers have the right to inspect the property (</a:t>
            </a:r>
            <a:r>
              <a:rPr b="0" i="1" dirty="0">
                <a:solidFill>
                  <a:schemeClr val="tx1"/>
                </a:solidFill>
              </a:rPr>
              <a:t>see </a:t>
            </a:r>
            <a:r>
              <a:rPr b="0" dirty="0">
                <a:solidFill>
                  <a:schemeClr val="tx1"/>
                </a:solidFill>
                <a:uFill>
                  <a:solidFill>
                    <a:srgbClr val="0000FF"/>
                  </a:solidFill>
                </a:uFill>
              </a:rPr>
              <a:t>paragraph 12</a:t>
            </a:r>
            <a:r>
              <a:rPr b="0" dirty="0">
                <a:solidFill>
                  <a:schemeClr val="tx1"/>
                </a:solidFill>
              </a:rPr>
              <a:t> and</a:t>
            </a:r>
            <a:r>
              <a:rPr b="0" i="1" dirty="0">
                <a:solidFill>
                  <a:schemeClr val="tx1"/>
                </a:solidFill>
              </a:rPr>
              <a:t> </a:t>
            </a:r>
            <a:r>
              <a:rPr b="0" dirty="0">
                <a:solidFill>
                  <a:schemeClr val="tx1"/>
                </a:solidFill>
                <a:uFill>
                  <a:solidFill>
                    <a:srgbClr val="0000FF"/>
                  </a:solidFill>
                </a:uFill>
              </a:rPr>
              <a:t>paragraph 14B(5)</a:t>
            </a:r>
            <a:r>
              <a:rPr b="0" dirty="0">
                <a:solidFill>
                  <a:schemeClr val="tx1"/>
                </a:solidFill>
              </a:rPr>
              <a:t>) and within a certain period of time back out of the contract if not satisfied. And, buyer can always ask the seller to make repairs. The worst that happens, is the seller says, “no.”</a:t>
            </a:r>
          </a:p>
        </p:txBody>
      </p:sp>
      <p:sp>
        <p:nvSpPr>
          <p:cNvPr id="982" name="TextBox 14"/>
          <p:cNvSpPr txBox="1"/>
          <p:nvPr/>
        </p:nvSpPr>
        <p:spPr>
          <a:xfrm>
            <a:off x="700587" y="1186785"/>
            <a:ext cx="9135113"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80000"/>
              </a:lnSpc>
              <a:defRPr sz="5000" b="1" cap="all">
                <a:solidFill>
                  <a:srgbClr val="2B2027"/>
                </a:solidFill>
                <a:latin typeface="+mn-lt"/>
                <a:ea typeface="+mn-ea"/>
                <a:cs typeface="+mn-cs"/>
                <a:sym typeface="Helvetica"/>
              </a:defRPr>
            </a:lvl1pPr>
          </a:lstStyle>
          <a:p>
            <a:r>
              <a:t>CONDITION OF PROPERTY</a:t>
            </a:r>
          </a:p>
        </p:txBody>
      </p:sp>
      <p:pic>
        <p:nvPicPr>
          <p:cNvPr id="983" name="Screen Shot 2018-05-28 at 10.28.14 AM.png" descr="Screen Shot 2018-05-28 at 10.28.14 AM.png"/>
          <p:cNvPicPr>
            <a:picLocks noChangeAspect="1"/>
          </p:cNvPicPr>
          <p:nvPr/>
        </p:nvPicPr>
        <p:blipFill>
          <a:blip r:embed="rId2"/>
          <a:stretch>
            <a:fillRect/>
          </a:stretch>
        </p:blipFill>
        <p:spPr>
          <a:xfrm>
            <a:off x="762000" y="2539874"/>
            <a:ext cx="7242758" cy="1411356"/>
          </a:xfrm>
          <a:prstGeom prst="rect">
            <a:avLst/>
          </a:prstGeom>
          <a:ln w="38100">
            <a:solidFill>
              <a:schemeClr val="tx1"/>
            </a:solidFill>
            <a:miter lim="400000"/>
          </a:ln>
        </p:spPr>
      </p:pic>
      <p:pic>
        <p:nvPicPr>
          <p:cNvPr id="984" name="tools.png" descr="tools.png"/>
          <p:cNvPicPr>
            <a:picLocks noChangeAspect="1"/>
          </p:cNvPicPr>
          <p:nvPr/>
        </p:nvPicPr>
        <p:blipFill>
          <a:blip r:embed="rId3"/>
          <a:stretch>
            <a:fillRect/>
          </a:stretch>
        </p:blipFill>
        <p:spPr>
          <a:xfrm>
            <a:off x="9452723" y="2759062"/>
            <a:ext cx="1411354" cy="1411354"/>
          </a:xfrm>
          <a:prstGeom prst="rect">
            <a:avLst/>
          </a:prstGeom>
          <a:ln w="12700">
            <a:miter lim="400000"/>
          </a:ln>
        </p:spPr>
      </p:pic>
      <p:sp>
        <p:nvSpPr>
          <p:cNvPr id="98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11.</a:t>
            </a:r>
          </a:p>
        </p:txBody>
      </p:sp>
      <p:sp>
        <p:nvSpPr>
          <p:cNvPr id="12" name="TextBox 14">
            <a:extLst>
              <a:ext uri="{FF2B5EF4-FFF2-40B4-BE49-F238E27FC236}">
                <a16:creationId xmlns:a16="http://schemas.microsoft.com/office/drawing/2014/main" id="{389D6BCF-2320-49EA-83C4-37700811ED97}"/>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
        <p:nvSpPr>
          <p:cNvPr id="988" name="TextBox 15"/>
          <p:cNvSpPr txBox="1"/>
          <p:nvPr/>
        </p:nvSpPr>
        <p:spPr>
          <a:xfrm>
            <a:off x="8052126" y="2946831"/>
            <a:ext cx="3685569" cy="2606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12.A. </a:t>
            </a:r>
            <a:r>
              <a:rPr b="0" dirty="0">
                <a:solidFill>
                  <a:schemeClr val="tx1"/>
                </a:solidFill>
              </a:rPr>
              <a:t>This paragraph gives the buyer the right to inspect all aspects of the property, the inside and the outside, all the rooms, and to check out anything else of interest to the buyer. In most cases, if the buyer does not want to move forward with the sale, the buyer can cancel but only if the buyer acts within the time allowed. Every buyer should take advantage of this right to check out the property!</a:t>
            </a:r>
          </a:p>
        </p:txBody>
      </p:sp>
      <p:sp>
        <p:nvSpPr>
          <p:cNvPr id="992" name="TextBox 14"/>
          <p:cNvSpPr txBox="1"/>
          <p:nvPr/>
        </p:nvSpPr>
        <p:spPr>
          <a:xfrm>
            <a:off x="700586" y="825498"/>
            <a:ext cx="9647643" cy="1554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70000"/>
              </a:lnSpc>
              <a:defRPr sz="4000" b="1" cap="all">
                <a:solidFill>
                  <a:srgbClr val="2B2027"/>
                </a:solidFill>
                <a:latin typeface="+mn-lt"/>
                <a:ea typeface="+mn-ea"/>
                <a:cs typeface="+mn-cs"/>
                <a:sym typeface="Helvetica"/>
              </a:defRPr>
            </a:lvl1pPr>
          </a:lstStyle>
          <a:p>
            <a:r>
              <a:t>BUYER’S INVESTIGATION OF PROPERTY AND MATTERS AFFECTING PROPERTY</a:t>
            </a:r>
          </a:p>
        </p:txBody>
      </p:sp>
      <p:pic>
        <p:nvPicPr>
          <p:cNvPr id="993" name="Screen Shot 2018-06-12 at 8.53.58 PM.png" descr="Screen Shot 2018-06-12 at 8.53.58 PM.png"/>
          <p:cNvPicPr>
            <a:picLocks noChangeAspect="1"/>
          </p:cNvPicPr>
          <p:nvPr/>
        </p:nvPicPr>
        <p:blipFill>
          <a:blip r:embed="rId2"/>
          <a:srcRect r="776"/>
          <a:stretch>
            <a:fillRect/>
          </a:stretch>
        </p:blipFill>
        <p:spPr>
          <a:xfrm>
            <a:off x="736620" y="2536294"/>
            <a:ext cx="6481634" cy="2076106"/>
          </a:xfrm>
          <a:prstGeom prst="rect">
            <a:avLst/>
          </a:prstGeom>
          <a:ln w="38100">
            <a:solidFill>
              <a:schemeClr val="tx1"/>
            </a:solidFill>
            <a:miter lim="400000"/>
          </a:ln>
        </p:spPr>
      </p:pic>
      <p:sp>
        <p:nvSpPr>
          <p:cNvPr id="994"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12.a.</a:t>
            </a:r>
          </a:p>
        </p:txBody>
      </p:sp>
      <p:sp>
        <p:nvSpPr>
          <p:cNvPr id="11" name="TextBox 14">
            <a:extLst>
              <a:ext uri="{FF2B5EF4-FFF2-40B4-BE49-F238E27FC236}">
                <a16:creationId xmlns:a16="http://schemas.microsoft.com/office/drawing/2014/main" id="{5FBA4305-11A1-42F9-AE78-A7D5083D755F}"/>
              </a:ext>
            </a:extLst>
          </p:cNvPr>
          <p:cNvSpPr txBox="1"/>
          <p:nvPr/>
        </p:nvSpPr>
        <p:spPr>
          <a:xfrm>
            <a:off x="12279" y="6081410"/>
            <a:ext cx="12179721"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
        <p:nvSpPr>
          <p:cNvPr id="997" name="TextBox 15"/>
          <p:cNvSpPr txBox="1"/>
          <p:nvPr/>
        </p:nvSpPr>
        <p:spPr>
          <a:xfrm>
            <a:off x="1015998" y="4049495"/>
            <a:ext cx="7023938"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12.B.&amp;C. </a:t>
            </a:r>
            <a:r>
              <a:rPr b="0" dirty="0">
                <a:solidFill>
                  <a:schemeClr val="tx1"/>
                </a:solidFill>
              </a:rPr>
              <a:t>The seller must allow the buyer into the property to conduct inspections, but only during the time allowed for inspections in the contract. Of course, an inspection won’t mean much unless the utilities are on. This paragraph requires the seller to keep the utilities on not just through the inspection period but the entire escrow period.</a:t>
            </a:r>
          </a:p>
        </p:txBody>
      </p:sp>
      <p:pic>
        <p:nvPicPr>
          <p:cNvPr id="1001" name="loupe.png" descr="loupe.png"/>
          <p:cNvPicPr>
            <a:picLocks noChangeAspect="1"/>
          </p:cNvPicPr>
          <p:nvPr/>
        </p:nvPicPr>
        <p:blipFill>
          <a:blip r:embed="rId2"/>
          <a:stretch>
            <a:fillRect/>
          </a:stretch>
        </p:blipFill>
        <p:spPr>
          <a:xfrm>
            <a:off x="9340591" y="3706297"/>
            <a:ext cx="1999716" cy="2005429"/>
          </a:xfrm>
          <a:prstGeom prst="rect">
            <a:avLst/>
          </a:prstGeom>
          <a:ln w="12700">
            <a:miter lim="400000"/>
          </a:ln>
        </p:spPr>
      </p:pic>
      <p:pic>
        <p:nvPicPr>
          <p:cNvPr id="1002" name="Screen Shot 2018-06-12 at 8.55.36 PM.png" descr="Screen Shot 2018-06-12 at 8.55.36 PM.png"/>
          <p:cNvPicPr>
            <a:picLocks noChangeAspect="1"/>
          </p:cNvPicPr>
          <p:nvPr/>
        </p:nvPicPr>
        <p:blipFill>
          <a:blip r:embed="rId3"/>
          <a:stretch>
            <a:fillRect/>
          </a:stretch>
        </p:blipFill>
        <p:spPr>
          <a:xfrm>
            <a:off x="762000" y="2563503"/>
            <a:ext cx="9403107" cy="874710"/>
          </a:xfrm>
          <a:prstGeom prst="rect">
            <a:avLst/>
          </a:prstGeom>
          <a:ln w="38100">
            <a:solidFill>
              <a:schemeClr val="tx1"/>
            </a:solidFill>
            <a:miter lim="400000"/>
          </a:ln>
        </p:spPr>
      </p:pic>
      <p:sp>
        <p:nvSpPr>
          <p:cNvPr id="1003" name="TextBox 14"/>
          <p:cNvSpPr txBox="1"/>
          <p:nvPr/>
        </p:nvSpPr>
        <p:spPr>
          <a:xfrm>
            <a:off x="700586" y="825498"/>
            <a:ext cx="9647643" cy="1554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70000"/>
              </a:lnSpc>
              <a:defRPr sz="4000" b="1" cap="all">
                <a:solidFill>
                  <a:srgbClr val="2B2027"/>
                </a:solidFill>
                <a:latin typeface="+mn-lt"/>
                <a:ea typeface="+mn-ea"/>
                <a:cs typeface="+mn-cs"/>
                <a:sym typeface="Helvetica"/>
              </a:defRPr>
            </a:lvl1pPr>
          </a:lstStyle>
          <a:p>
            <a:r>
              <a:t>BUYER’S INVESTIGATION OF PROPERTY AND MATTERS AFFECTING PROPERTY</a:t>
            </a:r>
          </a:p>
        </p:txBody>
      </p:sp>
      <p:sp>
        <p:nvSpPr>
          <p:cNvPr id="1004" name="Rectangle 2"/>
          <p:cNvSpPr txBox="1"/>
          <p:nvPr/>
        </p:nvSpPr>
        <p:spPr>
          <a:xfrm>
            <a:off x="732669" y="411761"/>
            <a:ext cx="26213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12.b.c.</a:t>
            </a:r>
          </a:p>
        </p:txBody>
      </p:sp>
      <p:sp>
        <p:nvSpPr>
          <p:cNvPr id="12" name="TextBox 14">
            <a:extLst>
              <a:ext uri="{FF2B5EF4-FFF2-40B4-BE49-F238E27FC236}">
                <a16:creationId xmlns:a16="http://schemas.microsoft.com/office/drawing/2014/main" id="{C0685ACF-369F-4F1F-99EB-E64925B5FD1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
        <p:nvSpPr>
          <p:cNvPr id="1007" name="TextBox 15"/>
          <p:cNvSpPr txBox="1"/>
          <p:nvPr/>
        </p:nvSpPr>
        <p:spPr>
          <a:xfrm>
            <a:off x="1015998" y="4493509"/>
            <a:ext cx="7023938"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12.D. </a:t>
            </a:r>
            <a:r>
              <a:rPr b="0" dirty="0">
                <a:solidFill>
                  <a:schemeClr val="tx1"/>
                </a:solidFill>
              </a:rPr>
              <a:t>Having the right to inspect does NOT give the buyer the right to damage the seller’s home. If the buyer, or the buyer’s workers do cause damage, the seller is entitled to be compensated.</a:t>
            </a:r>
          </a:p>
        </p:txBody>
      </p:sp>
      <p:pic>
        <p:nvPicPr>
          <p:cNvPr id="1010" name="Screen Shot 2018-06-12 at 8.56.31 PM.png" descr="Screen Shot 2018-06-12 at 8.56.31 PM.png"/>
          <p:cNvPicPr>
            <a:picLocks noChangeAspect="1"/>
          </p:cNvPicPr>
          <p:nvPr/>
        </p:nvPicPr>
        <p:blipFill>
          <a:blip r:embed="rId2"/>
          <a:stretch>
            <a:fillRect/>
          </a:stretch>
        </p:blipFill>
        <p:spPr>
          <a:xfrm>
            <a:off x="762000" y="2558707"/>
            <a:ext cx="8902656" cy="1341947"/>
          </a:xfrm>
          <a:prstGeom prst="rect">
            <a:avLst/>
          </a:prstGeom>
          <a:ln w="38100">
            <a:solidFill>
              <a:schemeClr val="tx1"/>
            </a:solidFill>
            <a:miter lim="400000"/>
          </a:ln>
        </p:spPr>
      </p:pic>
      <p:sp>
        <p:nvSpPr>
          <p:cNvPr id="1012" name="TextBox 14"/>
          <p:cNvSpPr txBox="1"/>
          <p:nvPr/>
        </p:nvSpPr>
        <p:spPr>
          <a:xfrm>
            <a:off x="700586" y="825498"/>
            <a:ext cx="9647643" cy="1554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70000"/>
              </a:lnSpc>
              <a:defRPr sz="4000" b="1" cap="all">
                <a:solidFill>
                  <a:srgbClr val="2B2027"/>
                </a:solidFill>
                <a:latin typeface="+mn-lt"/>
                <a:ea typeface="+mn-ea"/>
                <a:cs typeface="+mn-cs"/>
                <a:sym typeface="Helvetica"/>
              </a:defRPr>
            </a:lvl1pPr>
          </a:lstStyle>
          <a:p>
            <a:r>
              <a:t>BUYER’S INVESTIGATION OF PROPERTY AND MATTERS AFFECTING PROPERTY</a:t>
            </a:r>
          </a:p>
        </p:txBody>
      </p:sp>
      <p:sp>
        <p:nvSpPr>
          <p:cNvPr id="101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12.D.</a:t>
            </a:r>
          </a:p>
        </p:txBody>
      </p:sp>
      <p:sp>
        <p:nvSpPr>
          <p:cNvPr id="11" name="TextBox 14">
            <a:extLst>
              <a:ext uri="{FF2B5EF4-FFF2-40B4-BE49-F238E27FC236}">
                <a16:creationId xmlns:a16="http://schemas.microsoft.com/office/drawing/2014/main" id="{1FE2E9EC-F786-4C4C-8EC1-6A510CCB08B3}"/>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sp>
        <p:nvSpPr>
          <p:cNvPr id="1016" name="TextBox 15"/>
          <p:cNvSpPr txBox="1"/>
          <p:nvPr/>
        </p:nvSpPr>
        <p:spPr>
          <a:xfrm>
            <a:off x="1016000" y="4063998"/>
            <a:ext cx="8619212"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13.A. </a:t>
            </a:r>
            <a:r>
              <a:rPr b="0" dirty="0">
                <a:solidFill>
                  <a:schemeClr val="tx1"/>
                </a:solidFill>
              </a:rPr>
              <a:t>How does a buyer know the seller really owns the property? Or that no one else has the right to build on it, drill on or under it, park on it, drive across it or use it in any way? There are public records that can tell all of that or better yet, the buyer can obtain a title insurance policy effective on close of escrow. But even before, the buyer will want to look at information from the title company to make the decision as to whether it is even worth it to buy based on issues that might show up.</a:t>
            </a:r>
          </a:p>
        </p:txBody>
      </p:sp>
      <p:sp>
        <p:nvSpPr>
          <p:cNvPr id="1019" name="TextBox 14"/>
          <p:cNvSpPr txBox="1"/>
          <p:nvPr/>
        </p:nvSpPr>
        <p:spPr>
          <a:xfrm>
            <a:off x="700586" y="1186785"/>
            <a:ext cx="9647643"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TITLE AND VESTING</a:t>
            </a:r>
          </a:p>
        </p:txBody>
      </p:sp>
      <p:pic>
        <p:nvPicPr>
          <p:cNvPr id="1020" name="Screen Shot 2018-05-28 at 10.31.37 AM.png" descr="Screen Shot 2018-05-28 at 10.31.37 AM.png"/>
          <p:cNvPicPr>
            <a:picLocks noChangeAspect="1"/>
          </p:cNvPicPr>
          <p:nvPr/>
        </p:nvPicPr>
        <p:blipFill>
          <a:blip r:embed="rId2"/>
          <a:srcRect l="25" r="1395" b="1884"/>
          <a:stretch>
            <a:fillRect/>
          </a:stretch>
        </p:blipFill>
        <p:spPr>
          <a:xfrm>
            <a:off x="762000" y="2538802"/>
            <a:ext cx="8229601" cy="1061793"/>
          </a:xfrm>
          <a:prstGeom prst="rect">
            <a:avLst/>
          </a:prstGeom>
          <a:ln w="38100">
            <a:solidFill>
              <a:schemeClr val="tx1"/>
            </a:solidFill>
            <a:miter lim="400000"/>
          </a:ln>
        </p:spPr>
      </p:pic>
      <p:pic>
        <p:nvPicPr>
          <p:cNvPr id="1022" name="electric-pole.png" descr="electric-pole.png"/>
          <p:cNvPicPr>
            <a:picLocks noChangeAspect="1"/>
          </p:cNvPicPr>
          <p:nvPr/>
        </p:nvPicPr>
        <p:blipFill>
          <a:blip r:embed="rId3"/>
          <a:stretch>
            <a:fillRect/>
          </a:stretch>
        </p:blipFill>
        <p:spPr>
          <a:xfrm>
            <a:off x="10405564" y="3254149"/>
            <a:ext cx="1378490" cy="2044101"/>
          </a:xfrm>
          <a:prstGeom prst="rect">
            <a:avLst/>
          </a:prstGeom>
          <a:ln w="12700">
            <a:miter lim="400000"/>
          </a:ln>
        </p:spPr>
      </p:pic>
      <p:sp>
        <p:nvSpPr>
          <p:cNvPr id="102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13.a.</a:t>
            </a:r>
          </a:p>
        </p:txBody>
      </p:sp>
      <p:sp>
        <p:nvSpPr>
          <p:cNvPr id="11" name="TextBox 14">
            <a:extLst>
              <a:ext uri="{FF2B5EF4-FFF2-40B4-BE49-F238E27FC236}">
                <a16:creationId xmlns:a16="http://schemas.microsoft.com/office/drawing/2014/main" id="{29697052-6908-4395-92C9-D918367802F7}"/>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
        <p:nvSpPr>
          <p:cNvPr id="1026" name="TextBox 15"/>
          <p:cNvSpPr txBox="1"/>
          <p:nvPr/>
        </p:nvSpPr>
        <p:spPr>
          <a:xfrm>
            <a:off x="1015999" y="4042800"/>
            <a:ext cx="10570248" cy="147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13.B. </a:t>
            </a:r>
            <a:r>
              <a:rPr b="0" dirty="0">
                <a:solidFill>
                  <a:schemeClr val="tx1"/>
                </a:solidFill>
              </a:rPr>
              <a:t>Just </a:t>
            </a:r>
            <a:r>
              <a:rPr lang="en-US" b="0" dirty="0">
                <a:solidFill>
                  <a:schemeClr val="tx1"/>
                </a:solidFill>
              </a:rPr>
              <a:t>as</a:t>
            </a:r>
            <a:r>
              <a:rPr b="0" dirty="0">
                <a:solidFill>
                  <a:schemeClr val="tx1"/>
                </a:solidFill>
              </a:rPr>
              <a:t> the property improvements are being sold in as-is condition (</a:t>
            </a:r>
            <a:r>
              <a:rPr b="0" i="1" dirty="0">
                <a:solidFill>
                  <a:schemeClr val="tx1"/>
                </a:solidFill>
              </a:rPr>
              <a:t>see </a:t>
            </a:r>
            <a:r>
              <a:rPr b="0" dirty="0">
                <a:solidFill>
                  <a:schemeClr val="tx1"/>
                </a:solidFill>
                <a:uFill>
                  <a:solidFill>
                    <a:srgbClr val="0000FF"/>
                  </a:solidFill>
                </a:uFill>
              </a:rPr>
              <a:t>paragraph 11</a:t>
            </a:r>
            <a:r>
              <a:rPr b="0" dirty="0">
                <a:solidFill>
                  <a:schemeClr val="tx1"/>
                </a:solidFill>
              </a:rPr>
              <a:t>), so too is the title to the property taken in its present condition, with a few exceptions. Example include things like easements, restrictions, and CC&amp;R’s. For example, a neighbor may have an easement to use the property’s driveway.</a:t>
            </a:r>
          </a:p>
          <a:p>
            <a: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pPr>
            <a:r>
              <a:rPr dirty="0">
                <a:solidFill>
                  <a:schemeClr val="tx1"/>
                </a:solidFill>
              </a:rPr>
              <a:t>However if a bank or other lender has recorded a lien on title to secure a loan, that lien needs to be removed.</a:t>
            </a:r>
          </a:p>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13.C. </a:t>
            </a:r>
            <a:r>
              <a:rPr b="0" dirty="0">
                <a:solidFill>
                  <a:schemeClr val="tx1"/>
                </a:solidFill>
              </a:rPr>
              <a:t>Seller has to disclose to the buyer all the matters that affect title...that the seller is AWARE of.</a:t>
            </a:r>
          </a:p>
        </p:txBody>
      </p:sp>
      <p:sp>
        <p:nvSpPr>
          <p:cNvPr id="1028" name="Rectangle 2"/>
          <p:cNvSpPr txBox="1"/>
          <p:nvPr/>
        </p:nvSpPr>
        <p:spPr>
          <a:xfrm>
            <a:off x="732669" y="411761"/>
            <a:ext cx="2630058"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13.B.&amp;C.</a:t>
            </a:r>
          </a:p>
        </p:txBody>
      </p:sp>
      <p:sp>
        <p:nvSpPr>
          <p:cNvPr id="1031" name="TextBox 14"/>
          <p:cNvSpPr txBox="1"/>
          <p:nvPr/>
        </p:nvSpPr>
        <p:spPr>
          <a:xfrm>
            <a:off x="700586" y="1186785"/>
            <a:ext cx="9647643"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TITLE AND VESTING</a:t>
            </a:r>
          </a:p>
        </p:txBody>
      </p:sp>
      <p:pic>
        <p:nvPicPr>
          <p:cNvPr id="1032" name="Screen Shot 2018-05-28 at 10.32.17 AM.png" descr="Screen Shot 2018-05-28 at 10.32.17 AM.png"/>
          <p:cNvPicPr>
            <a:picLocks noChangeAspect="1"/>
          </p:cNvPicPr>
          <p:nvPr/>
        </p:nvPicPr>
        <p:blipFill>
          <a:blip r:embed="rId2"/>
          <a:stretch>
            <a:fillRect/>
          </a:stretch>
        </p:blipFill>
        <p:spPr>
          <a:xfrm>
            <a:off x="762000" y="2514731"/>
            <a:ext cx="8153400" cy="939804"/>
          </a:xfrm>
          <a:prstGeom prst="rect">
            <a:avLst/>
          </a:prstGeom>
          <a:ln w="38100">
            <a:solidFill>
              <a:schemeClr val="tx1"/>
            </a:solidFill>
            <a:miter lim="400000"/>
          </a:ln>
        </p:spPr>
      </p:pic>
      <p:sp>
        <p:nvSpPr>
          <p:cNvPr id="10" name="TextBox 14">
            <a:extLst>
              <a:ext uri="{FF2B5EF4-FFF2-40B4-BE49-F238E27FC236}">
                <a16:creationId xmlns:a16="http://schemas.microsoft.com/office/drawing/2014/main" id="{F2C0C979-4B20-4052-9CC9-167C383BDBA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054B4-B7FA-4099-B5B7-C88CA409E8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3592" y="0"/>
            <a:ext cx="5014452" cy="6859771"/>
          </a:xfrm>
          <a:prstGeom prst="rect">
            <a:avLst/>
          </a:prstGeom>
        </p:spPr>
      </p:pic>
      <p:sp>
        <p:nvSpPr>
          <p:cNvPr id="185" name="Slide Number Placeholder 1"/>
          <p:cNvSpPr txBox="1">
            <a:spLocks noGrp="1"/>
          </p:cNvSpPr>
          <p:nvPr>
            <p:ph type="sldNum" sz="quarter" idx="4294967295"/>
          </p:nvPr>
        </p:nvSpPr>
        <p:spPr>
          <a:xfrm>
            <a:off x="11169742" y="6404293"/>
            <a:ext cx="18405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grpSp>
        <p:nvGrpSpPr>
          <p:cNvPr id="206" name="Group"/>
          <p:cNvGrpSpPr/>
          <p:nvPr/>
        </p:nvGrpSpPr>
        <p:grpSpPr>
          <a:xfrm>
            <a:off x="-6" y="6410368"/>
            <a:ext cx="12192010" cy="466640"/>
            <a:chOff x="-1" y="-1"/>
            <a:chExt cx="12192009" cy="542803"/>
          </a:xfrm>
        </p:grpSpPr>
        <p:sp>
          <p:nvSpPr>
            <p:cNvPr id="203" name="Rectangle 11"/>
            <p:cNvSpPr/>
            <p:nvPr/>
          </p:nvSpPr>
          <p:spPr>
            <a:xfrm>
              <a:off x="-1" y="-1"/>
              <a:ext cx="12192009" cy="542803"/>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204" name="Picture 13" descr="Picture 13"/>
            <p:cNvPicPr>
              <a:picLocks noChangeAspect="1"/>
            </p:cNvPicPr>
            <p:nvPr/>
          </p:nvPicPr>
          <p:blipFill>
            <a:blip r:embed="rId3"/>
            <a:stretch>
              <a:fillRect/>
            </a:stretch>
          </p:blipFill>
          <p:spPr>
            <a:xfrm>
              <a:off x="11065939" y="96772"/>
              <a:ext cx="849161" cy="349252"/>
            </a:xfrm>
            <a:prstGeom prst="rect">
              <a:avLst/>
            </a:prstGeom>
            <a:ln w="12700" cap="flat">
              <a:noFill/>
              <a:miter lim="400000"/>
            </a:ln>
            <a:effectLst/>
          </p:spPr>
        </p:pic>
        <p:sp>
          <p:nvSpPr>
            <p:cNvPr id="205"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rPr dirty="0"/>
                <a:t>CALIFORNIA ASSOCIATION OF REALTORS</a:t>
              </a:r>
              <a:r>
                <a:rPr baseline="29776" dirty="0"/>
                <a:t>®</a:t>
              </a:r>
              <a:r>
                <a:rPr dirty="0"/>
                <a:t> I Residential Purchase Agreement Summary for Consumers</a:t>
              </a:r>
            </a:p>
          </p:txBody>
        </p:sp>
      </p:grpSp>
      <p:sp>
        <p:nvSpPr>
          <p:cNvPr id="25" name="TextBox 14">
            <a:extLst>
              <a:ext uri="{FF2B5EF4-FFF2-40B4-BE49-F238E27FC236}">
                <a16:creationId xmlns:a16="http://schemas.microsoft.com/office/drawing/2014/main" id="{C026E7CC-B82D-4BF4-B649-BA6AF8120F4C}"/>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3F650E11-4908-4EBE-9CAD-FDE242F1947C}"/>
              </a:ext>
            </a:extLst>
          </p:cNvPr>
          <p:cNvSpPr txBox="1"/>
          <p:nvPr/>
        </p:nvSpPr>
        <p:spPr>
          <a:xfrm>
            <a:off x="157018" y="175491"/>
            <a:ext cx="545869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California Residential Purchase Agreement and Joint Escrow Instructions, p.1.</a:t>
            </a:r>
          </a:p>
        </p:txBody>
      </p:sp>
      <p:sp>
        <p:nvSpPr>
          <p:cNvPr id="4" name="TextBox 3">
            <a:extLst>
              <a:ext uri="{FF2B5EF4-FFF2-40B4-BE49-F238E27FC236}">
                <a16:creationId xmlns:a16="http://schemas.microsoft.com/office/drawing/2014/main" id="{78F8EBEC-3C48-47EE-897E-C355A2C55CF2}"/>
              </a:ext>
            </a:extLst>
          </p:cNvPr>
          <p:cNvSpPr txBox="1"/>
          <p:nvPr/>
        </p:nvSpPr>
        <p:spPr>
          <a:xfrm>
            <a:off x="157018" y="2752436"/>
            <a:ext cx="5616574"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dirty="0"/>
              <a:t>1 – Offer, A-E</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 – Agency</a:t>
            </a:r>
            <a:r>
              <a:rPr lang="en-US" dirty="0"/>
              <a:t>, A-C</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3 – Finance Terms, A-G</a:t>
            </a:r>
          </a:p>
        </p:txBody>
      </p:sp>
      <p:sp>
        <p:nvSpPr>
          <p:cNvPr id="5" name="Blue Dot 1">
            <a:extLst>
              <a:ext uri="{FF2B5EF4-FFF2-40B4-BE49-F238E27FC236}">
                <a16:creationId xmlns:a16="http://schemas.microsoft.com/office/drawing/2014/main" id="{627995EC-90B2-4FE4-A5F8-881E6AF8A8E9}"/>
              </a:ext>
            </a:extLst>
          </p:cNvPr>
          <p:cNvSpPr/>
          <p:nvPr/>
        </p:nvSpPr>
        <p:spPr>
          <a:xfrm>
            <a:off x="7850909" y="498763"/>
            <a:ext cx="244063" cy="22434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Blue Dot 2">
            <a:extLst>
              <a:ext uri="{FF2B5EF4-FFF2-40B4-BE49-F238E27FC236}">
                <a16:creationId xmlns:a16="http://schemas.microsoft.com/office/drawing/2014/main" id="{284E11F5-C143-42A7-8A2C-9ABEE445DC06}"/>
              </a:ext>
            </a:extLst>
          </p:cNvPr>
          <p:cNvSpPr/>
          <p:nvPr/>
        </p:nvSpPr>
        <p:spPr>
          <a:xfrm>
            <a:off x="5895694" y="979346"/>
            <a:ext cx="156997" cy="15177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Blue Dot 3">
            <a:extLst>
              <a:ext uri="{FF2B5EF4-FFF2-40B4-BE49-F238E27FC236}">
                <a16:creationId xmlns:a16="http://schemas.microsoft.com/office/drawing/2014/main" id="{F5D0BEF4-2EA9-4F93-9F15-ACC5938368BF}"/>
              </a:ext>
            </a:extLst>
          </p:cNvPr>
          <p:cNvSpPr/>
          <p:nvPr/>
        </p:nvSpPr>
        <p:spPr>
          <a:xfrm>
            <a:off x="6017687" y="1189839"/>
            <a:ext cx="150101" cy="167464"/>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Blue Dot 4">
            <a:extLst>
              <a:ext uri="{FF2B5EF4-FFF2-40B4-BE49-F238E27FC236}">
                <a16:creationId xmlns:a16="http://schemas.microsoft.com/office/drawing/2014/main" id="{0462D6C3-8FF1-49B7-96D3-C812D2A7B931}"/>
              </a:ext>
            </a:extLst>
          </p:cNvPr>
          <p:cNvSpPr/>
          <p:nvPr/>
        </p:nvSpPr>
        <p:spPr>
          <a:xfrm>
            <a:off x="6068291" y="1410004"/>
            <a:ext cx="127606" cy="14170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Blue Dot 5">
            <a:extLst>
              <a:ext uri="{FF2B5EF4-FFF2-40B4-BE49-F238E27FC236}">
                <a16:creationId xmlns:a16="http://schemas.microsoft.com/office/drawing/2014/main" id="{E1DA48C1-916C-43FC-A53D-A0ACCDFB5A9E}"/>
              </a:ext>
            </a:extLst>
          </p:cNvPr>
          <p:cNvSpPr/>
          <p:nvPr/>
        </p:nvSpPr>
        <p:spPr>
          <a:xfrm>
            <a:off x="6060619" y="1825262"/>
            <a:ext cx="164592" cy="16459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Blue Dot 6">
            <a:extLst>
              <a:ext uri="{FF2B5EF4-FFF2-40B4-BE49-F238E27FC236}">
                <a16:creationId xmlns:a16="http://schemas.microsoft.com/office/drawing/2014/main" id="{C58D6967-C7E4-4FEC-8686-F8FBA720E5F7}"/>
              </a:ext>
            </a:extLst>
          </p:cNvPr>
          <p:cNvSpPr/>
          <p:nvPr/>
        </p:nvSpPr>
        <p:spPr>
          <a:xfrm>
            <a:off x="6068291" y="2081029"/>
            <a:ext cx="150108" cy="15589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Blue Dot 7">
            <a:extLst>
              <a:ext uri="{FF2B5EF4-FFF2-40B4-BE49-F238E27FC236}">
                <a16:creationId xmlns:a16="http://schemas.microsoft.com/office/drawing/2014/main" id="{FA369CFF-2326-46B8-830B-D94EE1A0C0DC}"/>
              </a:ext>
            </a:extLst>
          </p:cNvPr>
          <p:cNvSpPr/>
          <p:nvPr/>
        </p:nvSpPr>
        <p:spPr>
          <a:xfrm>
            <a:off x="6007285" y="2851013"/>
            <a:ext cx="167016" cy="15589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Blue Dot 8">
            <a:extLst>
              <a:ext uri="{FF2B5EF4-FFF2-40B4-BE49-F238E27FC236}">
                <a16:creationId xmlns:a16="http://schemas.microsoft.com/office/drawing/2014/main" id="{FF5DED17-DE3C-4381-9801-E152D902DCD5}"/>
              </a:ext>
            </a:extLst>
          </p:cNvPr>
          <p:cNvSpPr/>
          <p:nvPr/>
        </p:nvSpPr>
        <p:spPr>
          <a:xfrm>
            <a:off x="6028882" y="3149192"/>
            <a:ext cx="167015" cy="17861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Blue Dot 9">
            <a:extLst>
              <a:ext uri="{FF2B5EF4-FFF2-40B4-BE49-F238E27FC236}">
                <a16:creationId xmlns:a16="http://schemas.microsoft.com/office/drawing/2014/main" id="{124CCCA5-E3AE-458C-905B-D61FFB415788}"/>
              </a:ext>
            </a:extLst>
          </p:cNvPr>
          <p:cNvSpPr/>
          <p:nvPr/>
        </p:nvSpPr>
        <p:spPr>
          <a:xfrm>
            <a:off x="6017687" y="3921721"/>
            <a:ext cx="148112" cy="142869"/>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Blue Dot 10">
            <a:extLst>
              <a:ext uri="{FF2B5EF4-FFF2-40B4-BE49-F238E27FC236}">
                <a16:creationId xmlns:a16="http://schemas.microsoft.com/office/drawing/2014/main" id="{9F4C69B6-A346-4B6C-9548-542226FE3C29}"/>
              </a:ext>
            </a:extLst>
          </p:cNvPr>
          <p:cNvSpPr/>
          <p:nvPr/>
        </p:nvSpPr>
        <p:spPr>
          <a:xfrm>
            <a:off x="6028881" y="4369776"/>
            <a:ext cx="148112" cy="13437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Blue Dot 11">
            <a:extLst>
              <a:ext uri="{FF2B5EF4-FFF2-40B4-BE49-F238E27FC236}">
                <a16:creationId xmlns:a16="http://schemas.microsoft.com/office/drawing/2014/main" id="{62DA1051-6D61-4794-8BA5-FBAD76283A1C}"/>
              </a:ext>
            </a:extLst>
          </p:cNvPr>
          <p:cNvSpPr/>
          <p:nvPr/>
        </p:nvSpPr>
        <p:spPr>
          <a:xfrm>
            <a:off x="6017687" y="4628346"/>
            <a:ext cx="169118" cy="16948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Blue Dot 12">
            <a:extLst>
              <a:ext uri="{FF2B5EF4-FFF2-40B4-BE49-F238E27FC236}">
                <a16:creationId xmlns:a16="http://schemas.microsoft.com/office/drawing/2014/main" id="{FE125029-DC7A-4CFF-8F97-3A994DA3354D}"/>
              </a:ext>
            </a:extLst>
          </p:cNvPr>
          <p:cNvSpPr/>
          <p:nvPr/>
        </p:nvSpPr>
        <p:spPr>
          <a:xfrm>
            <a:off x="6135011" y="5084035"/>
            <a:ext cx="177323" cy="16948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Blue Dot 13">
            <a:extLst>
              <a:ext uri="{FF2B5EF4-FFF2-40B4-BE49-F238E27FC236}">
                <a16:creationId xmlns:a16="http://schemas.microsoft.com/office/drawing/2014/main" id="{CF903DDD-3919-44FA-933A-E2D8F6E5F886}"/>
              </a:ext>
            </a:extLst>
          </p:cNvPr>
          <p:cNvSpPr/>
          <p:nvPr/>
        </p:nvSpPr>
        <p:spPr>
          <a:xfrm>
            <a:off x="6134942" y="5496697"/>
            <a:ext cx="169118" cy="16948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Blue Dot 14">
            <a:extLst>
              <a:ext uri="{FF2B5EF4-FFF2-40B4-BE49-F238E27FC236}">
                <a16:creationId xmlns:a16="http://schemas.microsoft.com/office/drawing/2014/main" id="{30C41064-67FF-40E2-B63F-58556DA263E5}"/>
              </a:ext>
            </a:extLst>
          </p:cNvPr>
          <p:cNvSpPr/>
          <p:nvPr/>
        </p:nvSpPr>
        <p:spPr>
          <a:xfrm>
            <a:off x="6030835" y="5921947"/>
            <a:ext cx="134869" cy="14119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Blue Dot 15">
            <a:extLst>
              <a:ext uri="{FF2B5EF4-FFF2-40B4-BE49-F238E27FC236}">
                <a16:creationId xmlns:a16="http://schemas.microsoft.com/office/drawing/2014/main" id="{38E4628C-1316-492B-A740-F5B180C13377}"/>
              </a:ext>
            </a:extLst>
          </p:cNvPr>
          <p:cNvSpPr/>
          <p:nvPr/>
        </p:nvSpPr>
        <p:spPr>
          <a:xfrm>
            <a:off x="6032919" y="6095255"/>
            <a:ext cx="134869" cy="14119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Blue Dot 16">
            <a:extLst>
              <a:ext uri="{FF2B5EF4-FFF2-40B4-BE49-F238E27FC236}">
                <a16:creationId xmlns:a16="http://schemas.microsoft.com/office/drawing/2014/main" id="{CD424E1B-E792-41BC-800C-2D269783C738}"/>
              </a:ext>
            </a:extLst>
          </p:cNvPr>
          <p:cNvSpPr/>
          <p:nvPr/>
        </p:nvSpPr>
        <p:spPr>
          <a:xfrm>
            <a:off x="6019843" y="6268562"/>
            <a:ext cx="147945" cy="13239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51" name="Group 50">
            <a:extLst>
              <a:ext uri="{FF2B5EF4-FFF2-40B4-BE49-F238E27FC236}">
                <a16:creationId xmlns:a16="http://schemas.microsoft.com/office/drawing/2014/main" id="{A40F8E76-533B-44C3-8893-48B2D61A27C8}"/>
              </a:ext>
            </a:extLst>
          </p:cNvPr>
          <p:cNvGrpSpPr/>
          <p:nvPr/>
        </p:nvGrpSpPr>
        <p:grpSpPr>
          <a:xfrm>
            <a:off x="5440720" y="3492960"/>
            <a:ext cx="6645916" cy="2714841"/>
            <a:chOff x="5440720" y="3492960"/>
            <a:chExt cx="6645916" cy="2714841"/>
          </a:xfrm>
        </p:grpSpPr>
        <p:grpSp>
          <p:nvGrpSpPr>
            <p:cNvPr id="84" name="FINANCE TERMS; PURCHASE PRICE (TOTAL) P 3G">
              <a:extLst>
                <a:ext uri="{FF2B5EF4-FFF2-40B4-BE49-F238E27FC236}">
                  <a16:creationId xmlns:a16="http://schemas.microsoft.com/office/drawing/2014/main" id="{DDA141A5-6E1F-47F5-8F42-04D2B6865D10}"/>
                </a:ext>
              </a:extLst>
            </p:cNvPr>
            <p:cNvGrpSpPr/>
            <p:nvPr/>
          </p:nvGrpSpPr>
          <p:grpSpPr>
            <a:xfrm>
              <a:off x="5440720" y="3492960"/>
              <a:ext cx="6645916" cy="2714841"/>
              <a:chOff x="5220088" y="1797554"/>
              <a:chExt cx="6645916" cy="2714841"/>
            </a:xfrm>
          </p:grpSpPr>
          <p:sp>
            <p:nvSpPr>
              <p:cNvPr id="83" name="Rectangle 82">
                <a:extLst>
                  <a:ext uri="{FF2B5EF4-FFF2-40B4-BE49-F238E27FC236}">
                    <a16:creationId xmlns:a16="http://schemas.microsoft.com/office/drawing/2014/main" id="{677BA0AB-E2A5-4B80-AA7A-5A83DDCAA5C6}"/>
                  </a:ext>
                </a:extLst>
              </p:cNvPr>
              <p:cNvSpPr/>
              <p:nvPr/>
            </p:nvSpPr>
            <p:spPr>
              <a:xfrm>
                <a:off x="5220088" y="1797554"/>
                <a:ext cx="6645916" cy="2714841"/>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FINANCE TERMS; PURCHASE PRICE (TOTAL)</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285750" indent="-285750">
                  <a:buFont typeface="Arial" panose="020B0604020202020204" pitchFamily="34" charset="0"/>
                  <a:buChar char="•"/>
                </a:pPr>
                <a:r>
                  <a:rPr lang="en-US" sz="1400" b="1" dirty="0">
                    <a:solidFill>
                      <a:srgbClr val="000000"/>
                    </a:solidFill>
                    <a:latin typeface="+mj-lt"/>
                    <a:ea typeface="+mj-ea"/>
                    <a:cs typeface="+mj-cs"/>
                  </a:rPr>
                  <a:t>3.G. </a:t>
                </a:r>
                <a:r>
                  <a:rPr lang="en-US" sz="1400" dirty="0">
                    <a:solidFill>
                      <a:srgbClr val="000000"/>
                    </a:solidFill>
                    <a:latin typeface="+mj-lt"/>
                    <a:ea typeface="+mj-ea"/>
                    <a:cs typeface="+mj-cs"/>
                  </a:rPr>
                  <a:t>The total is the amount of money that is the agreed price the buyer will pay for the property. A buyer who has negotiated for the seller to give a credit (paragraph 3.J. (5)) still pays the total amount. The credit is often used to pay other costs (such as escrow, title or lender fees) the buyer is responsible for in the transaction and may not be returned to the buyer in cash. The seller will usually not receive the total amount because the seller must pay any necessary title fees, escrow fees, repair costs, broker commissions and other expenses out of the total.</a:t>
                </a: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pic>
            <p:nvPicPr>
              <p:cNvPr id="93" name="Screen Shot 2018-05-22 at 8.30.31 PM.png" descr="Screen Shot 2018-05-22 at 8.30.31 PM.png">
                <a:extLst>
                  <a:ext uri="{FF2B5EF4-FFF2-40B4-BE49-F238E27FC236}">
                    <a16:creationId xmlns:a16="http://schemas.microsoft.com/office/drawing/2014/main" id="{D96BD383-0180-4736-80FA-BA5EFB1A1B13}"/>
                  </a:ext>
                </a:extLst>
              </p:cNvPr>
              <p:cNvPicPr>
                <a:picLocks noChangeAspect="1"/>
              </p:cNvPicPr>
              <p:nvPr/>
            </p:nvPicPr>
            <p:blipFill>
              <a:blip r:embed="rId14"/>
              <a:stretch>
                <a:fillRect/>
              </a:stretch>
            </p:blipFill>
            <p:spPr>
              <a:xfrm>
                <a:off x="5418712" y="2534210"/>
                <a:ext cx="6254849" cy="159248"/>
              </a:xfrm>
              <a:prstGeom prst="rect">
                <a:avLst/>
              </a:prstGeom>
              <a:ln w="38100">
                <a:noFill/>
                <a:miter lim="400000"/>
              </a:ln>
            </p:spPr>
          </p:pic>
          <p:sp>
            <p:nvSpPr>
              <p:cNvPr id="94" name="Rectangle 2">
                <a:extLst>
                  <a:ext uri="{FF2B5EF4-FFF2-40B4-BE49-F238E27FC236}">
                    <a16:creationId xmlns:a16="http://schemas.microsoft.com/office/drawing/2014/main" id="{A25BE396-3359-436D-8A97-74F9DB387A29}"/>
                  </a:ext>
                </a:extLst>
              </p:cNvPr>
              <p:cNvSpPr txBox="1"/>
              <p:nvPr/>
            </p:nvSpPr>
            <p:spPr>
              <a:xfrm>
                <a:off x="5391055" y="2192939"/>
                <a:ext cx="1410455" cy="276995"/>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700" b="1" cap="all">
                    <a:solidFill>
                      <a:srgbClr val="FFFFFF"/>
                    </a:solidFill>
                    <a:latin typeface="+mn-lt"/>
                    <a:ea typeface="+mn-ea"/>
                    <a:cs typeface="+mn-cs"/>
                    <a:sym typeface="Helvetica"/>
                  </a:defRPr>
                </a:lvl1pPr>
              </a:lstStyle>
              <a:p>
                <a:r>
                  <a:rPr sz="1200" dirty="0"/>
                  <a:t>Paragraph 3.g.</a:t>
                </a:r>
              </a:p>
            </p:txBody>
          </p:sp>
        </p:grpSp>
        <p:sp>
          <p:nvSpPr>
            <p:cNvPr id="32" name="TextBox 31">
              <a:extLst>
                <a:ext uri="{FF2B5EF4-FFF2-40B4-BE49-F238E27FC236}">
                  <a16:creationId xmlns:a16="http://schemas.microsoft.com/office/drawing/2014/main" id="{4739B289-B377-46F6-ACFA-D2E276C5E0BE}"/>
                </a:ext>
              </a:extLst>
            </p:cNvPr>
            <p:cNvSpPr txBox="1"/>
            <p:nvPr/>
          </p:nvSpPr>
          <p:spPr>
            <a:xfrm>
              <a:off x="11728123" y="3530260"/>
              <a:ext cx="18676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63" name="Group 62">
            <a:extLst>
              <a:ext uri="{FF2B5EF4-FFF2-40B4-BE49-F238E27FC236}">
                <a16:creationId xmlns:a16="http://schemas.microsoft.com/office/drawing/2014/main" id="{A636E3EB-D148-4ADD-88D4-47486777A81D}"/>
              </a:ext>
            </a:extLst>
          </p:cNvPr>
          <p:cNvGrpSpPr/>
          <p:nvPr/>
        </p:nvGrpSpPr>
        <p:grpSpPr>
          <a:xfrm>
            <a:off x="3719989" y="3490928"/>
            <a:ext cx="8314993" cy="2568329"/>
            <a:chOff x="3719989" y="3490928"/>
            <a:chExt cx="8314993" cy="2568329"/>
          </a:xfrm>
        </p:grpSpPr>
        <p:grpSp>
          <p:nvGrpSpPr>
            <p:cNvPr id="80" name="FINANCE TERMS; BALANCE OF DOWN PAYMENT...P 3F">
              <a:extLst>
                <a:ext uri="{FF2B5EF4-FFF2-40B4-BE49-F238E27FC236}">
                  <a16:creationId xmlns:a16="http://schemas.microsoft.com/office/drawing/2014/main" id="{76036EA5-F748-490A-A564-72BD131B5963}"/>
                </a:ext>
              </a:extLst>
            </p:cNvPr>
            <p:cNvGrpSpPr/>
            <p:nvPr/>
          </p:nvGrpSpPr>
          <p:grpSpPr>
            <a:xfrm>
              <a:off x="3719989" y="3492549"/>
              <a:ext cx="8314993" cy="2566708"/>
              <a:chOff x="3131515" y="1701210"/>
              <a:chExt cx="8314993" cy="2566708"/>
            </a:xfrm>
          </p:grpSpPr>
          <p:sp>
            <p:nvSpPr>
              <p:cNvPr id="79" name="Rectangle 78">
                <a:extLst>
                  <a:ext uri="{FF2B5EF4-FFF2-40B4-BE49-F238E27FC236}">
                    <a16:creationId xmlns:a16="http://schemas.microsoft.com/office/drawing/2014/main" id="{62FB0C6B-D977-448E-9433-27AD6A143BC8}"/>
                  </a:ext>
                </a:extLst>
              </p:cNvPr>
              <p:cNvSpPr/>
              <p:nvPr/>
            </p:nvSpPr>
            <p:spPr>
              <a:xfrm>
                <a:off x="3131515" y="1701210"/>
                <a:ext cx="8314993" cy="2566708"/>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FINANCE TERMS; BALANCE OF DOWN PAYMENT OR PURCHASE PRICE</a:t>
                </a:r>
              </a:p>
              <a:p>
                <a:pPr marL="0" marR="0" indent="0" algn="l"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285750" indent="-285750">
                  <a:spcBef>
                    <a:spcPts val="600"/>
                  </a:spcBef>
                  <a:buFont typeface="Arial" panose="020B0604020202020204" pitchFamily="34" charset="0"/>
                  <a:buChar char="•"/>
                </a:pPr>
                <a:r>
                  <a:rPr lang="en-US" sz="1400" b="1" dirty="0">
                    <a:solidFill>
                      <a:srgbClr val="000000"/>
                    </a:solidFill>
                    <a:latin typeface="+mj-lt"/>
                    <a:ea typeface="+mj-ea"/>
                    <a:cs typeface="+mj-cs"/>
                  </a:rPr>
                  <a:t>3.F. </a:t>
                </a:r>
                <a:r>
                  <a:rPr lang="en-US" sz="1400" dirty="0">
                    <a:solidFill>
                      <a:srgbClr val="000000"/>
                    </a:solidFill>
                    <a:latin typeface="+mj-lt"/>
                    <a:ea typeface="+mj-ea"/>
                    <a:cs typeface="+mj-cs"/>
                  </a:rPr>
                  <a:t>This paragraph identifies the amount of money the buyer needs to place into escrow after the deposit (paragraph 3A), increased deposits, if any, (paragraph 3B) and loan amount(s), if any, (paragraph 3D) have already been counted. If there are no loans, then this is the cash balance the buyer is responsible for. Escrow holder will require payment a few days before the scheduled close of escrow to make sure the money is in place. Buyers should use caution when transferring these funds electronically or through wire transfer (C.A.R. Form WFA). Seller has the right to verify that the buyer actually has access to the funds (paragraph 3H)</a:t>
                </a:r>
              </a:p>
            </p:txBody>
          </p:sp>
          <p:pic>
            <p:nvPicPr>
              <p:cNvPr id="89" name="Screen Shot 2018-05-22 at 8.29.18 PM.png" descr="Screen Shot 2018-05-22 at 8.29.18 PM.png">
                <a:extLst>
                  <a:ext uri="{FF2B5EF4-FFF2-40B4-BE49-F238E27FC236}">
                    <a16:creationId xmlns:a16="http://schemas.microsoft.com/office/drawing/2014/main" id="{2AD9ADB7-C08F-42AA-BB30-2E62D0495E95}"/>
                  </a:ext>
                </a:extLst>
              </p:cNvPr>
              <p:cNvPicPr>
                <a:picLocks noChangeAspect="1"/>
              </p:cNvPicPr>
              <p:nvPr/>
            </p:nvPicPr>
            <p:blipFill>
              <a:blip r:embed="rId15"/>
              <a:stretch>
                <a:fillRect/>
              </a:stretch>
            </p:blipFill>
            <p:spPr>
              <a:xfrm>
                <a:off x="3222396" y="2460638"/>
                <a:ext cx="8070561" cy="353374"/>
              </a:xfrm>
              <a:prstGeom prst="rect">
                <a:avLst/>
              </a:prstGeom>
              <a:ln w="38100">
                <a:noFill/>
                <a:miter lim="400000"/>
              </a:ln>
            </p:spPr>
          </p:pic>
          <p:sp>
            <p:nvSpPr>
              <p:cNvPr id="90" name="Rectangle 2">
                <a:extLst>
                  <a:ext uri="{FF2B5EF4-FFF2-40B4-BE49-F238E27FC236}">
                    <a16:creationId xmlns:a16="http://schemas.microsoft.com/office/drawing/2014/main" id="{756BC3C3-5A6F-41DA-A1D1-B494FC283E65}"/>
                  </a:ext>
                </a:extLst>
              </p:cNvPr>
              <p:cNvSpPr txBox="1"/>
              <p:nvPr/>
            </p:nvSpPr>
            <p:spPr>
              <a:xfrm>
                <a:off x="3189117" y="2119758"/>
                <a:ext cx="1442497" cy="276995"/>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700" b="1" cap="all">
                    <a:solidFill>
                      <a:srgbClr val="FFFFFF"/>
                    </a:solidFill>
                    <a:latin typeface="+mn-lt"/>
                    <a:ea typeface="+mn-ea"/>
                    <a:cs typeface="+mn-cs"/>
                    <a:sym typeface="Helvetica"/>
                  </a:defRPr>
                </a:lvl1pPr>
              </a:lstStyle>
              <a:p>
                <a:r>
                  <a:rPr sz="1200" dirty="0"/>
                  <a:t>Paragraph 3.f.</a:t>
                </a:r>
              </a:p>
            </p:txBody>
          </p:sp>
        </p:grpSp>
        <p:sp>
          <p:nvSpPr>
            <p:cNvPr id="62" name="TextBox 61">
              <a:extLst>
                <a:ext uri="{FF2B5EF4-FFF2-40B4-BE49-F238E27FC236}">
                  <a16:creationId xmlns:a16="http://schemas.microsoft.com/office/drawing/2014/main" id="{687BBC69-079A-4C19-81F6-1B4E2004BC07}"/>
                </a:ext>
              </a:extLst>
            </p:cNvPr>
            <p:cNvSpPr txBox="1"/>
            <p:nvPr/>
          </p:nvSpPr>
          <p:spPr>
            <a:xfrm>
              <a:off x="11665108" y="3490928"/>
              <a:ext cx="19591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78" name="Group 77">
            <a:extLst>
              <a:ext uri="{FF2B5EF4-FFF2-40B4-BE49-F238E27FC236}">
                <a16:creationId xmlns:a16="http://schemas.microsoft.com/office/drawing/2014/main" id="{0B53DD14-B11C-462F-BBCB-4177CD994D2C}"/>
              </a:ext>
            </a:extLst>
          </p:cNvPr>
          <p:cNvGrpSpPr/>
          <p:nvPr/>
        </p:nvGrpSpPr>
        <p:grpSpPr>
          <a:xfrm>
            <a:off x="4274377" y="3599462"/>
            <a:ext cx="7614236" cy="2289443"/>
            <a:chOff x="4274377" y="3599462"/>
            <a:chExt cx="7614236" cy="2289443"/>
          </a:xfrm>
        </p:grpSpPr>
        <p:grpSp>
          <p:nvGrpSpPr>
            <p:cNvPr id="74" name="FINANCE TERMS; ADDTL FINANCING TERMS P 3E">
              <a:extLst>
                <a:ext uri="{FF2B5EF4-FFF2-40B4-BE49-F238E27FC236}">
                  <a16:creationId xmlns:a16="http://schemas.microsoft.com/office/drawing/2014/main" id="{C870DA3B-4141-4225-B234-B1B316CCD5B0}"/>
                </a:ext>
              </a:extLst>
            </p:cNvPr>
            <p:cNvGrpSpPr/>
            <p:nvPr/>
          </p:nvGrpSpPr>
          <p:grpSpPr>
            <a:xfrm>
              <a:off x="4274377" y="3599462"/>
              <a:ext cx="7614236" cy="2289443"/>
              <a:chOff x="4359226" y="3122973"/>
              <a:chExt cx="7614236" cy="2289443"/>
            </a:xfrm>
          </p:grpSpPr>
          <p:sp>
            <p:nvSpPr>
              <p:cNvPr id="72" name="Rectangle 71">
                <a:extLst>
                  <a:ext uri="{FF2B5EF4-FFF2-40B4-BE49-F238E27FC236}">
                    <a16:creationId xmlns:a16="http://schemas.microsoft.com/office/drawing/2014/main" id="{A4C5EC4E-9329-452C-9A1B-CC846E204E09}"/>
                  </a:ext>
                </a:extLst>
              </p:cNvPr>
              <p:cNvSpPr/>
              <p:nvPr/>
            </p:nvSpPr>
            <p:spPr>
              <a:xfrm>
                <a:off x="4359226" y="3122973"/>
                <a:ext cx="7614236" cy="2289443"/>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FINANCE TERMS: ADDITIONAL FINANCING TERMS</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285750" indent="-285750">
                  <a:buFont typeface="Arial" panose="020B0604020202020204" pitchFamily="34" charset="0"/>
                  <a:buChar char="•"/>
                </a:pPr>
                <a:r>
                  <a:rPr lang="en-US" sz="1400" b="1" dirty="0">
                    <a:solidFill>
                      <a:srgbClr val="000000"/>
                    </a:solidFill>
                    <a:latin typeface="+mj-lt"/>
                    <a:ea typeface="+mj-ea"/>
                    <a:cs typeface="+mj-cs"/>
                  </a:rPr>
                  <a:t>3.E. </a:t>
                </a:r>
                <a:r>
                  <a:rPr lang="en-US" sz="1400" dirty="0">
                    <a:solidFill>
                      <a:srgbClr val="000000"/>
                    </a:solidFill>
                    <a:latin typeface="+mj-lt"/>
                    <a:ea typeface="+mj-ea"/>
                    <a:cs typeface="+mj-cs"/>
                  </a:rPr>
                  <a:t>There are things that affect financing which do not necessarily affect the price of the property. An example would be if the buyer wants the seller to pay for certain costs of obtaining a loan (recurring or non-recurring closing costs). Those items can be written into paragraph 3E but no dollar amount is carried over into the column that adds up to the purchase price. These are extras that need to be written into the contract. Some agents use paragraph 6 or 7.D. (8) or (9) instead.</a:t>
                </a: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pic>
            <p:nvPicPr>
              <p:cNvPr id="85" name="Screen Shot 2018-05-22 at 8.28.32 PM.png" descr="Screen Shot 2018-05-22 at 8.28.32 PM.png">
                <a:extLst>
                  <a:ext uri="{FF2B5EF4-FFF2-40B4-BE49-F238E27FC236}">
                    <a16:creationId xmlns:a16="http://schemas.microsoft.com/office/drawing/2014/main" id="{25C95401-248E-4DB7-B255-2A73B52424E1}"/>
                  </a:ext>
                </a:extLst>
              </p:cNvPr>
              <p:cNvPicPr>
                <a:picLocks noChangeAspect="1"/>
              </p:cNvPicPr>
              <p:nvPr/>
            </p:nvPicPr>
            <p:blipFill>
              <a:blip r:embed="rId16"/>
              <a:stretch>
                <a:fillRect/>
              </a:stretch>
            </p:blipFill>
            <p:spPr>
              <a:xfrm>
                <a:off x="4633503" y="3894849"/>
                <a:ext cx="7222028" cy="272756"/>
              </a:xfrm>
              <a:prstGeom prst="rect">
                <a:avLst/>
              </a:prstGeom>
              <a:ln w="38100">
                <a:noFill/>
                <a:miter lim="400000"/>
              </a:ln>
            </p:spPr>
          </p:pic>
          <p:sp>
            <p:nvSpPr>
              <p:cNvPr id="86" name="Rectangle 2">
                <a:extLst>
                  <a:ext uri="{FF2B5EF4-FFF2-40B4-BE49-F238E27FC236}">
                    <a16:creationId xmlns:a16="http://schemas.microsoft.com/office/drawing/2014/main" id="{87EDF8D8-ACAE-4B06-BB46-7C247CE26312}"/>
                  </a:ext>
                </a:extLst>
              </p:cNvPr>
              <p:cNvSpPr txBox="1"/>
              <p:nvPr/>
            </p:nvSpPr>
            <p:spPr>
              <a:xfrm>
                <a:off x="4592842" y="3494006"/>
                <a:ext cx="1744716" cy="307773"/>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700" b="1" cap="all">
                    <a:solidFill>
                      <a:srgbClr val="FFFFFF"/>
                    </a:solidFill>
                    <a:latin typeface="+mn-lt"/>
                    <a:ea typeface="+mn-ea"/>
                    <a:cs typeface="+mn-cs"/>
                    <a:sym typeface="Helvetica"/>
                  </a:defRPr>
                </a:lvl1pPr>
              </a:lstStyle>
              <a:p>
                <a:r>
                  <a:rPr sz="1400" dirty="0"/>
                  <a:t>Paragraph 3.e.</a:t>
                </a:r>
              </a:p>
            </p:txBody>
          </p:sp>
        </p:grpSp>
        <p:sp>
          <p:nvSpPr>
            <p:cNvPr id="75" name="TextBox 74">
              <a:extLst>
                <a:ext uri="{FF2B5EF4-FFF2-40B4-BE49-F238E27FC236}">
                  <a16:creationId xmlns:a16="http://schemas.microsoft.com/office/drawing/2014/main" id="{4C382570-3FCD-400F-AFB2-7A3E751EAD81}"/>
                </a:ext>
              </a:extLst>
            </p:cNvPr>
            <p:cNvSpPr txBox="1"/>
            <p:nvPr/>
          </p:nvSpPr>
          <p:spPr>
            <a:xfrm>
              <a:off x="11428448" y="3622740"/>
              <a:ext cx="1726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88" name="Group 87">
            <a:extLst>
              <a:ext uri="{FF2B5EF4-FFF2-40B4-BE49-F238E27FC236}">
                <a16:creationId xmlns:a16="http://schemas.microsoft.com/office/drawing/2014/main" id="{217B93DB-CD22-4AA3-AEED-02E6ABF0D639}"/>
              </a:ext>
            </a:extLst>
          </p:cNvPr>
          <p:cNvGrpSpPr/>
          <p:nvPr/>
        </p:nvGrpSpPr>
        <p:grpSpPr>
          <a:xfrm>
            <a:off x="5758201" y="2982638"/>
            <a:ext cx="6063719" cy="2452784"/>
            <a:chOff x="5758201" y="2982638"/>
            <a:chExt cx="6063719" cy="2452784"/>
          </a:xfrm>
        </p:grpSpPr>
        <p:grpSp>
          <p:nvGrpSpPr>
            <p:cNvPr id="71" name="LOAN(S) - FHA/VA">
              <a:extLst>
                <a:ext uri="{FF2B5EF4-FFF2-40B4-BE49-F238E27FC236}">
                  <a16:creationId xmlns:a16="http://schemas.microsoft.com/office/drawing/2014/main" id="{5263677D-2944-40F7-A396-5811025FA319}"/>
                </a:ext>
              </a:extLst>
            </p:cNvPr>
            <p:cNvGrpSpPr/>
            <p:nvPr/>
          </p:nvGrpSpPr>
          <p:grpSpPr>
            <a:xfrm>
              <a:off x="5758201" y="2982638"/>
              <a:ext cx="6063719" cy="2452784"/>
              <a:chOff x="5895694" y="1273571"/>
              <a:chExt cx="6063719" cy="2452784"/>
            </a:xfrm>
          </p:grpSpPr>
          <p:sp>
            <p:nvSpPr>
              <p:cNvPr id="68" name="Rectangle 67">
                <a:extLst>
                  <a:ext uri="{FF2B5EF4-FFF2-40B4-BE49-F238E27FC236}">
                    <a16:creationId xmlns:a16="http://schemas.microsoft.com/office/drawing/2014/main" id="{796E2F57-F5F2-49CD-B0D5-98116B7B31C5}"/>
                  </a:ext>
                </a:extLst>
              </p:cNvPr>
              <p:cNvSpPr/>
              <p:nvPr/>
            </p:nvSpPr>
            <p:spPr>
              <a:xfrm>
                <a:off x="5895694" y="1273571"/>
                <a:ext cx="6063719" cy="2452784"/>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LOAN(S) – FHA/VA</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285750" indent="-285750">
                  <a:buFont typeface="Arial" panose="020B0604020202020204" pitchFamily="34" charset="0"/>
                  <a:buChar char="•"/>
                </a:pPr>
                <a:r>
                  <a:rPr lang="en-US" sz="1600" b="1" dirty="0">
                    <a:solidFill>
                      <a:srgbClr val="000000"/>
                    </a:solidFill>
                    <a:latin typeface="+mj-lt"/>
                    <a:ea typeface="+mj-ea"/>
                    <a:cs typeface="+mj-cs"/>
                  </a:rPr>
                  <a:t>3.D. </a:t>
                </a:r>
                <a:r>
                  <a:rPr lang="en-US" sz="1600" dirty="0">
                    <a:solidFill>
                      <a:srgbClr val="000000"/>
                    </a:solidFill>
                    <a:latin typeface="+mj-lt"/>
                    <a:ea typeface="+mj-ea"/>
                    <a:cs typeface="+mj-cs"/>
                  </a:rPr>
                  <a:t>(3) Some buyers use specific loan programs rather than getting a conventional loan from a bank. FHA loan programs usually require very little down payment. VA loan programs are only available to U.S. veterans and often involve low or no down payment</a:t>
                </a:r>
                <a:r>
                  <a:rPr lang="en-US" sz="1600" b="1" dirty="0">
                    <a:solidFill>
                      <a:srgbClr val="000000"/>
                    </a:solidFill>
                    <a:latin typeface="+mj-lt"/>
                    <a:ea typeface="+mj-ea"/>
                    <a:cs typeface="+mj-cs"/>
                  </a:rPr>
                  <a:t>.</a:t>
                </a:r>
              </a:p>
            </p:txBody>
          </p:sp>
          <p:sp>
            <p:nvSpPr>
              <p:cNvPr id="81" name="Rectangle 2">
                <a:extLst>
                  <a:ext uri="{FF2B5EF4-FFF2-40B4-BE49-F238E27FC236}">
                    <a16:creationId xmlns:a16="http://schemas.microsoft.com/office/drawing/2014/main" id="{98464D60-9AC2-47F9-83C4-4CC24A6A27E8}"/>
                  </a:ext>
                </a:extLst>
              </p:cNvPr>
              <p:cNvSpPr txBox="1"/>
              <p:nvPr/>
            </p:nvSpPr>
            <p:spPr>
              <a:xfrm>
                <a:off x="5947591" y="1347032"/>
                <a:ext cx="1829777" cy="276995"/>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b="1" cap="all">
                    <a:solidFill>
                      <a:srgbClr val="FFFFFF"/>
                    </a:solidFill>
                    <a:latin typeface="+mn-lt"/>
                    <a:ea typeface="+mn-ea"/>
                    <a:cs typeface="+mn-cs"/>
                    <a:sym typeface="Helvetica"/>
                  </a:defRPr>
                </a:lvl1pPr>
              </a:lstStyle>
              <a:p>
                <a:r>
                  <a:rPr sz="1200" dirty="0"/>
                  <a:t>Paragraph 3.D. (3)</a:t>
                </a:r>
              </a:p>
            </p:txBody>
          </p:sp>
          <p:pic>
            <p:nvPicPr>
              <p:cNvPr id="82" name="Screen Shot 2018-05-22 at 8.26.32 PM.png" descr="Screen Shot 2018-05-22 at 8.26.32 PM.png">
                <a:extLst>
                  <a:ext uri="{FF2B5EF4-FFF2-40B4-BE49-F238E27FC236}">
                    <a16:creationId xmlns:a16="http://schemas.microsoft.com/office/drawing/2014/main" id="{719B5C9D-A24F-42F9-9D2D-60F458EB842B}"/>
                  </a:ext>
                </a:extLst>
              </p:cNvPr>
              <p:cNvPicPr>
                <a:picLocks noChangeAspect="1"/>
              </p:cNvPicPr>
              <p:nvPr/>
            </p:nvPicPr>
            <p:blipFill>
              <a:blip r:embed="rId17"/>
              <a:srcRect t="4225"/>
              <a:stretch>
                <a:fillRect/>
              </a:stretch>
            </p:blipFill>
            <p:spPr>
              <a:xfrm>
                <a:off x="5933193" y="1774364"/>
                <a:ext cx="5980408" cy="695161"/>
              </a:xfrm>
              <a:prstGeom prst="rect">
                <a:avLst/>
              </a:prstGeom>
              <a:ln w="38100">
                <a:noFill/>
                <a:miter lim="400000"/>
              </a:ln>
            </p:spPr>
          </p:pic>
        </p:grpSp>
        <p:sp>
          <p:nvSpPr>
            <p:cNvPr id="87" name="TextBox 86">
              <a:extLst>
                <a:ext uri="{FF2B5EF4-FFF2-40B4-BE49-F238E27FC236}">
                  <a16:creationId xmlns:a16="http://schemas.microsoft.com/office/drawing/2014/main" id="{B030BC2C-EC10-4813-B331-64FB014E27FD}"/>
                </a:ext>
              </a:extLst>
            </p:cNvPr>
            <p:cNvSpPr txBox="1"/>
            <p:nvPr/>
          </p:nvSpPr>
          <p:spPr>
            <a:xfrm>
              <a:off x="11471107" y="2982962"/>
              <a:ext cx="25399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2" name="Group 91">
            <a:extLst>
              <a:ext uri="{FF2B5EF4-FFF2-40B4-BE49-F238E27FC236}">
                <a16:creationId xmlns:a16="http://schemas.microsoft.com/office/drawing/2014/main" id="{401DC475-E611-4F9D-9438-4B8CD5EA71CC}"/>
              </a:ext>
            </a:extLst>
          </p:cNvPr>
          <p:cNvGrpSpPr/>
          <p:nvPr/>
        </p:nvGrpSpPr>
        <p:grpSpPr>
          <a:xfrm>
            <a:off x="5554089" y="2832493"/>
            <a:ext cx="6440084" cy="2165102"/>
            <a:chOff x="5554089" y="2832493"/>
            <a:chExt cx="6440084" cy="2165102"/>
          </a:xfrm>
        </p:grpSpPr>
        <p:grpSp>
          <p:nvGrpSpPr>
            <p:cNvPr id="67" name="FINANCE TERMS; LOAN(S) P 3D,1,2 (part 1)">
              <a:extLst>
                <a:ext uri="{FF2B5EF4-FFF2-40B4-BE49-F238E27FC236}">
                  <a16:creationId xmlns:a16="http://schemas.microsoft.com/office/drawing/2014/main" id="{71FD75B8-84AC-4163-B625-A943F7C30396}"/>
                </a:ext>
              </a:extLst>
            </p:cNvPr>
            <p:cNvGrpSpPr/>
            <p:nvPr/>
          </p:nvGrpSpPr>
          <p:grpSpPr>
            <a:xfrm>
              <a:off x="5554089" y="2832493"/>
              <a:ext cx="6440084" cy="2165102"/>
              <a:chOff x="807376" y="2174037"/>
              <a:chExt cx="6440084" cy="2165102"/>
            </a:xfrm>
          </p:grpSpPr>
          <p:sp>
            <p:nvSpPr>
              <p:cNvPr id="76" name="Rectangle 75">
                <a:extLst>
                  <a:ext uri="{FF2B5EF4-FFF2-40B4-BE49-F238E27FC236}">
                    <a16:creationId xmlns:a16="http://schemas.microsoft.com/office/drawing/2014/main" id="{522F3085-3DE9-4D15-8B12-9F3F02225372}"/>
                  </a:ext>
                </a:extLst>
              </p:cNvPr>
              <p:cNvSpPr/>
              <p:nvPr/>
            </p:nvSpPr>
            <p:spPr>
              <a:xfrm>
                <a:off x="807376" y="2174037"/>
                <a:ext cx="6440084" cy="2165102"/>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FINANCE TERMS; LOAN(S)</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285750" indent="-285750">
                  <a:buFont typeface="Arial" panose="020B0604020202020204" pitchFamily="34" charset="0"/>
                  <a:buChar char="•"/>
                </a:pPr>
                <a:r>
                  <a:rPr lang="en-US" sz="1400" b="1" dirty="0">
                    <a:solidFill>
                      <a:srgbClr val="000000"/>
                    </a:solidFill>
                    <a:latin typeface="+mj-lt"/>
                    <a:ea typeface="+mj-ea"/>
                    <a:cs typeface="+mj-cs"/>
                  </a:rPr>
                  <a:t>3.D. (1) </a:t>
                </a:r>
                <a:r>
                  <a:rPr lang="en-US" sz="1400" dirty="0">
                    <a:solidFill>
                      <a:srgbClr val="000000"/>
                    </a:solidFill>
                    <a:latin typeface="+mj-lt"/>
                    <a:ea typeface="+mj-ea"/>
                    <a:cs typeface="+mj-cs"/>
                  </a:rPr>
                  <a:t>and</a:t>
                </a:r>
                <a:r>
                  <a:rPr lang="en-US" sz="1400" b="1" dirty="0">
                    <a:solidFill>
                      <a:srgbClr val="000000"/>
                    </a:solidFill>
                    <a:latin typeface="+mj-lt"/>
                    <a:ea typeface="+mj-ea"/>
                    <a:cs typeface="+mj-cs"/>
                  </a:rPr>
                  <a:t> (2) </a:t>
                </a:r>
                <a:r>
                  <a:rPr lang="en-US" sz="1400" dirty="0">
                    <a:solidFill>
                      <a:srgbClr val="000000"/>
                    </a:solidFill>
                    <a:latin typeface="+mj-lt"/>
                    <a:ea typeface="+mj-ea"/>
                    <a:cs typeface="+mj-cs"/>
                  </a:rPr>
                  <a:t>Here is where the buyer will show the seller how much money the buyer needs to borrow and the terms on which they are willing to borrow. </a:t>
                </a: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sp>
            <p:nvSpPr>
              <p:cNvPr id="77" name="Rectangle 2">
                <a:extLst>
                  <a:ext uri="{FF2B5EF4-FFF2-40B4-BE49-F238E27FC236}">
                    <a16:creationId xmlns:a16="http://schemas.microsoft.com/office/drawing/2014/main" id="{E1ED313C-1B08-47E3-B390-2791DD7BA05E}"/>
                  </a:ext>
                </a:extLst>
              </p:cNvPr>
              <p:cNvSpPr txBox="1"/>
              <p:nvPr/>
            </p:nvSpPr>
            <p:spPr>
              <a:xfrm>
                <a:off x="890227" y="2568355"/>
                <a:ext cx="2063118" cy="276995"/>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b="1" cap="all">
                    <a:solidFill>
                      <a:srgbClr val="FFFFFF"/>
                    </a:solidFill>
                    <a:latin typeface="+mn-lt"/>
                    <a:ea typeface="+mn-ea"/>
                    <a:cs typeface="+mn-cs"/>
                    <a:sym typeface="Helvetica"/>
                  </a:defRPr>
                </a:lvl1pPr>
              </a:lstStyle>
              <a:p>
                <a:r>
                  <a:rPr sz="1200" dirty="0"/>
                  <a:t>Paragraph 3.D. (1)&amp;(2)</a:t>
                </a:r>
              </a:p>
            </p:txBody>
          </p:sp>
          <p:pic>
            <p:nvPicPr>
              <p:cNvPr id="70" name="Screen Shot 2018-05-22 at 8.24.25 PM.png" descr="Screen Shot 2018-05-22 at 8.24.25 PM.png">
                <a:extLst>
                  <a:ext uri="{FF2B5EF4-FFF2-40B4-BE49-F238E27FC236}">
                    <a16:creationId xmlns:a16="http://schemas.microsoft.com/office/drawing/2014/main" id="{C221013D-D7D9-4B47-A9DC-7A952ADD2BBD}"/>
                  </a:ext>
                </a:extLst>
              </p:cNvPr>
              <p:cNvPicPr>
                <a:picLocks noChangeAspect="1"/>
              </p:cNvPicPr>
              <p:nvPr/>
            </p:nvPicPr>
            <p:blipFill rotWithShape="1">
              <a:blip r:embed="rId18"/>
              <a:srcRect t="54025"/>
              <a:stretch/>
            </p:blipFill>
            <p:spPr>
              <a:xfrm>
                <a:off x="922170" y="3061739"/>
                <a:ext cx="6155379" cy="606133"/>
              </a:xfrm>
              <a:prstGeom prst="rect">
                <a:avLst/>
              </a:prstGeom>
              <a:ln w="38100">
                <a:noFill/>
                <a:miter lim="400000"/>
              </a:ln>
            </p:spPr>
          </p:pic>
        </p:grpSp>
        <p:sp>
          <p:nvSpPr>
            <p:cNvPr id="91" name="TextBox 90">
              <a:extLst>
                <a:ext uri="{FF2B5EF4-FFF2-40B4-BE49-F238E27FC236}">
                  <a16:creationId xmlns:a16="http://schemas.microsoft.com/office/drawing/2014/main" id="{153FE6BC-1592-496C-8EB5-76597D5994D0}"/>
                </a:ext>
              </a:extLst>
            </p:cNvPr>
            <p:cNvSpPr txBox="1"/>
            <p:nvPr/>
          </p:nvSpPr>
          <p:spPr>
            <a:xfrm>
              <a:off x="11610321" y="2876699"/>
              <a:ext cx="22382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6" name="Group 95">
            <a:extLst>
              <a:ext uri="{FF2B5EF4-FFF2-40B4-BE49-F238E27FC236}">
                <a16:creationId xmlns:a16="http://schemas.microsoft.com/office/drawing/2014/main" id="{3BA8B371-B5A4-4B59-813E-2FBEA862D374}"/>
              </a:ext>
            </a:extLst>
          </p:cNvPr>
          <p:cNvGrpSpPr/>
          <p:nvPr/>
        </p:nvGrpSpPr>
        <p:grpSpPr>
          <a:xfrm>
            <a:off x="5365011" y="2385885"/>
            <a:ext cx="6440084" cy="2165102"/>
            <a:chOff x="5365011" y="2385885"/>
            <a:chExt cx="6440084" cy="2165102"/>
          </a:xfrm>
        </p:grpSpPr>
        <p:grpSp>
          <p:nvGrpSpPr>
            <p:cNvPr id="64" name="FINANCE TERMS; LOAN(S) P 3D,1,2 (part 2)">
              <a:extLst>
                <a:ext uri="{FF2B5EF4-FFF2-40B4-BE49-F238E27FC236}">
                  <a16:creationId xmlns:a16="http://schemas.microsoft.com/office/drawing/2014/main" id="{510EDD5C-AD22-4854-9309-741E1C3175C2}"/>
                </a:ext>
              </a:extLst>
            </p:cNvPr>
            <p:cNvGrpSpPr/>
            <p:nvPr/>
          </p:nvGrpSpPr>
          <p:grpSpPr>
            <a:xfrm>
              <a:off x="5365011" y="2385885"/>
              <a:ext cx="6440084" cy="2165102"/>
              <a:chOff x="5619082" y="629015"/>
              <a:chExt cx="6440084" cy="2165102"/>
            </a:xfrm>
          </p:grpSpPr>
          <p:sp>
            <p:nvSpPr>
              <p:cNvPr id="59" name="Rectangle 58">
                <a:extLst>
                  <a:ext uri="{FF2B5EF4-FFF2-40B4-BE49-F238E27FC236}">
                    <a16:creationId xmlns:a16="http://schemas.microsoft.com/office/drawing/2014/main" id="{D4C05D4B-B0E9-476F-AA4B-2DCE0B3FBAF9}"/>
                  </a:ext>
                </a:extLst>
              </p:cNvPr>
              <p:cNvSpPr/>
              <p:nvPr/>
            </p:nvSpPr>
            <p:spPr>
              <a:xfrm>
                <a:off x="5619082" y="629015"/>
                <a:ext cx="6440084" cy="2165102"/>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FINANCE TERMS; LOAN(S)</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285750" indent="-285750">
                  <a:buFont typeface="Arial" panose="020B0604020202020204" pitchFamily="34" charset="0"/>
                  <a:buChar char="•"/>
                </a:pPr>
                <a:r>
                  <a:rPr lang="en-US" sz="1400" b="1" dirty="0">
                    <a:solidFill>
                      <a:srgbClr val="000000"/>
                    </a:solidFill>
                    <a:latin typeface="+mj-lt"/>
                    <a:ea typeface="+mj-ea"/>
                    <a:cs typeface="+mj-cs"/>
                  </a:rPr>
                  <a:t>3.D. (1) </a:t>
                </a:r>
                <a:r>
                  <a:rPr lang="en-US" sz="1400" dirty="0">
                    <a:solidFill>
                      <a:srgbClr val="000000"/>
                    </a:solidFill>
                    <a:latin typeface="+mj-lt"/>
                    <a:ea typeface="+mj-ea"/>
                    <a:cs typeface="+mj-cs"/>
                  </a:rPr>
                  <a:t>and</a:t>
                </a:r>
                <a:r>
                  <a:rPr lang="en-US" sz="1400" b="1" dirty="0">
                    <a:solidFill>
                      <a:srgbClr val="000000"/>
                    </a:solidFill>
                    <a:latin typeface="+mj-lt"/>
                    <a:ea typeface="+mj-ea"/>
                    <a:cs typeface="+mj-cs"/>
                  </a:rPr>
                  <a:t> (2) </a:t>
                </a:r>
                <a:r>
                  <a:rPr lang="en-US" sz="1400" dirty="0">
                    <a:solidFill>
                      <a:srgbClr val="000000"/>
                    </a:solidFill>
                    <a:latin typeface="+mj-lt"/>
                    <a:ea typeface="+mj-ea"/>
                    <a:cs typeface="+mj-cs"/>
                  </a:rPr>
                  <a:t>Here is where the buyer will show the seller how much money the buyer needs to borrow and the terms on which they are willing to borrow. </a:t>
                </a: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sp>
            <p:nvSpPr>
              <p:cNvPr id="69" name="Rectangle 2">
                <a:extLst>
                  <a:ext uri="{FF2B5EF4-FFF2-40B4-BE49-F238E27FC236}">
                    <a16:creationId xmlns:a16="http://schemas.microsoft.com/office/drawing/2014/main" id="{D2514E3D-617F-4721-BF92-310D7B4FF09F}"/>
                  </a:ext>
                </a:extLst>
              </p:cNvPr>
              <p:cNvSpPr txBox="1"/>
              <p:nvPr/>
            </p:nvSpPr>
            <p:spPr>
              <a:xfrm>
                <a:off x="5701933" y="1023333"/>
                <a:ext cx="2063118" cy="276995"/>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b="1" cap="all">
                    <a:solidFill>
                      <a:srgbClr val="FFFFFF"/>
                    </a:solidFill>
                    <a:latin typeface="+mn-lt"/>
                    <a:ea typeface="+mn-ea"/>
                    <a:cs typeface="+mn-cs"/>
                    <a:sym typeface="Helvetica"/>
                  </a:defRPr>
                </a:lvl1pPr>
              </a:lstStyle>
              <a:p>
                <a:r>
                  <a:rPr sz="1200" dirty="0"/>
                  <a:t>Paragraph 3.D. (1)&amp;(2)</a:t>
                </a:r>
              </a:p>
            </p:txBody>
          </p:sp>
          <p:pic>
            <p:nvPicPr>
              <p:cNvPr id="73" name="Screen Shot 2018-05-22 at 8.24.25 PM.png" descr="Screen Shot 2018-05-22 at 8.24.25 PM.png">
                <a:extLst>
                  <a:ext uri="{FF2B5EF4-FFF2-40B4-BE49-F238E27FC236}">
                    <a16:creationId xmlns:a16="http://schemas.microsoft.com/office/drawing/2014/main" id="{40C83DF9-798E-4E09-9C50-A287C06C0811}"/>
                  </a:ext>
                </a:extLst>
              </p:cNvPr>
              <p:cNvPicPr>
                <a:picLocks noChangeAspect="1"/>
              </p:cNvPicPr>
              <p:nvPr/>
            </p:nvPicPr>
            <p:blipFill rotWithShape="1">
              <a:blip r:embed="rId18"/>
              <a:srcRect b="45262"/>
              <a:stretch/>
            </p:blipFill>
            <p:spPr>
              <a:xfrm>
                <a:off x="5758666" y="1408954"/>
                <a:ext cx="6155379" cy="721658"/>
              </a:xfrm>
              <a:prstGeom prst="rect">
                <a:avLst/>
              </a:prstGeom>
              <a:ln w="38100">
                <a:noFill/>
                <a:miter lim="400000"/>
              </a:ln>
            </p:spPr>
          </p:pic>
        </p:grpSp>
        <p:sp>
          <p:nvSpPr>
            <p:cNvPr id="95" name="TextBox 94">
              <a:extLst>
                <a:ext uri="{FF2B5EF4-FFF2-40B4-BE49-F238E27FC236}">
                  <a16:creationId xmlns:a16="http://schemas.microsoft.com/office/drawing/2014/main" id="{539506B6-7FA7-4A6B-812D-782D44B127F2}"/>
                </a:ext>
              </a:extLst>
            </p:cNvPr>
            <p:cNvSpPr txBox="1"/>
            <p:nvPr/>
          </p:nvSpPr>
          <p:spPr>
            <a:xfrm>
              <a:off x="11498807" y="2418142"/>
              <a:ext cx="13639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8" name="Group 97">
            <a:extLst>
              <a:ext uri="{FF2B5EF4-FFF2-40B4-BE49-F238E27FC236}">
                <a16:creationId xmlns:a16="http://schemas.microsoft.com/office/drawing/2014/main" id="{92F0D079-E9C3-47BF-B120-FB2C9BB8D7C2}"/>
              </a:ext>
            </a:extLst>
          </p:cNvPr>
          <p:cNvGrpSpPr/>
          <p:nvPr/>
        </p:nvGrpSpPr>
        <p:grpSpPr>
          <a:xfrm>
            <a:off x="6768781" y="2610587"/>
            <a:ext cx="4904039" cy="3763784"/>
            <a:chOff x="6768781" y="2610587"/>
            <a:chExt cx="4904039" cy="3763784"/>
          </a:xfrm>
        </p:grpSpPr>
        <p:grpSp>
          <p:nvGrpSpPr>
            <p:cNvPr id="58" name="FINANCE TERMS; ALL CASH OFFER P 3C">
              <a:extLst>
                <a:ext uri="{FF2B5EF4-FFF2-40B4-BE49-F238E27FC236}">
                  <a16:creationId xmlns:a16="http://schemas.microsoft.com/office/drawing/2014/main" id="{07BD3E6A-2F39-4ACB-AD7D-776050BC482F}"/>
                </a:ext>
              </a:extLst>
            </p:cNvPr>
            <p:cNvGrpSpPr/>
            <p:nvPr/>
          </p:nvGrpSpPr>
          <p:grpSpPr>
            <a:xfrm>
              <a:off x="6768781" y="2621344"/>
              <a:ext cx="4904039" cy="3753027"/>
              <a:chOff x="6849604" y="1322010"/>
              <a:chExt cx="4904039" cy="3753027"/>
            </a:xfrm>
          </p:grpSpPr>
          <p:sp>
            <p:nvSpPr>
              <p:cNvPr id="55" name="Rectangle 54">
                <a:extLst>
                  <a:ext uri="{FF2B5EF4-FFF2-40B4-BE49-F238E27FC236}">
                    <a16:creationId xmlns:a16="http://schemas.microsoft.com/office/drawing/2014/main" id="{1F3CE7E0-792C-49DD-85EC-1CB2A2513A0E}"/>
                  </a:ext>
                </a:extLst>
              </p:cNvPr>
              <p:cNvSpPr/>
              <p:nvPr/>
            </p:nvSpPr>
            <p:spPr>
              <a:xfrm>
                <a:off x="6849604" y="1322010"/>
                <a:ext cx="4904039" cy="3753027"/>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FINANCE TERMS; ALL CASH OFFER</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285750" indent="-285750">
                  <a:spcBef>
                    <a:spcPts val="600"/>
                  </a:spcBef>
                  <a:buFont typeface="Arial" panose="020B0604020202020204" pitchFamily="34" charset="0"/>
                  <a:buChar char="•"/>
                </a:pPr>
                <a:r>
                  <a:rPr lang="en-US" sz="1400" b="1" dirty="0">
                    <a:solidFill>
                      <a:srgbClr val="000000"/>
                    </a:solidFill>
                    <a:latin typeface="+mj-lt"/>
                    <a:ea typeface="+mj-ea"/>
                    <a:cs typeface="+mj-cs"/>
                  </a:rPr>
                  <a:t>3.C. </a:t>
                </a:r>
                <a:r>
                  <a:rPr lang="en-US" sz="1400" dirty="0">
                    <a:solidFill>
                      <a:srgbClr val="000000"/>
                    </a:solidFill>
                    <a:latin typeface="+mj-lt"/>
                    <a:ea typeface="+mj-ea"/>
                    <a:cs typeface="+mj-cs"/>
                  </a:rPr>
                  <a:t>This paragraph should only be checked when the buyer has enough money to buy the property without getting a loan. Buyer should never bring actual cash to the escrow.</a:t>
                </a:r>
              </a:p>
              <a:p>
                <a:pPr marL="285750" indent="-285750">
                  <a:spcBef>
                    <a:spcPts val="1200"/>
                  </a:spcBef>
                  <a:buFont typeface="Arial" panose="020B0604020202020204" pitchFamily="34" charset="0"/>
                  <a:buChar char="•"/>
                </a:pPr>
                <a:r>
                  <a:rPr lang="en-US" sz="1400" b="1" dirty="0">
                    <a:solidFill>
                      <a:srgbClr val="000000"/>
                    </a:solidFill>
                    <a:latin typeface="+mj-lt"/>
                    <a:ea typeface="+mj-ea"/>
                    <a:cs typeface="+mj-cs"/>
                  </a:rPr>
                  <a:t>3.C. </a:t>
                </a:r>
                <a:r>
                  <a:rPr lang="en-US" sz="1400" dirty="0">
                    <a:solidFill>
                      <a:srgbClr val="000000"/>
                    </a:solidFill>
                    <a:latin typeface="+mj-lt"/>
                    <a:ea typeface="+mj-ea"/>
                    <a:cs typeface="+mj-cs"/>
                  </a:rPr>
                  <a:t>Some buyers think they can “trick” the seller into accepting their offer by checking this paragraph even if they will still apply for a loan. But the buyer still has to prove the full cash amount is available.</a:t>
                </a:r>
              </a:p>
              <a:p>
                <a:pPr marL="285750" indent="-285750">
                  <a:spcBef>
                    <a:spcPts val="1200"/>
                  </a:spcBef>
                  <a:buFont typeface="Arial" panose="020B0604020202020204" pitchFamily="34" charset="0"/>
                  <a:buChar char="•"/>
                </a:pPr>
                <a:r>
                  <a:rPr lang="en-US" sz="1400" dirty="0">
                    <a:solidFill>
                      <a:srgbClr val="000000"/>
                    </a:solidFill>
                    <a:latin typeface="+mj-lt"/>
                    <a:ea typeface="+mj-ea"/>
                    <a:cs typeface="+mj-cs"/>
                  </a:rPr>
                  <a:t>If the buyer really needs a loan but is willing to take the chance the lender won’t approve, the buyer should check paragraph 3.J. (4) instead.</a:t>
                </a:r>
              </a:p>
              <a:p>
                <a:pPr marL="0" marR="0" indent="0"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pic>
            <p:nvPicPr>
              <p:cNvPr id="65" name="Screen Shot 2018-05-22 at 8.21.15 PM.png" descr="Screen Shot 2018-05-22 at 8.21.15 PM.png">
                <a:extLst>
                  <a:ext uri="{FF2B5EF4-FFF2-40B4-BE49-F238E27FC236}">
                    <a16:creationId xmlns:a16="http://schemas.microsoft.com/office/drawing/2014/main" id="{9388DCAD-0476-4FB2-B734-68B531D6FDAA}"/>
                  </a:ext>
                </a:extLst>
              </p:cNvPr>
              <p:cNvPicPr>
                <a:picLocks noChangeAspect="1"/>
              </p:cNvPicPr>
              <p:nvPr/>
            </p:nvPicPr>
            <p:blipFill>
              <a:blip r:embed="rId19"/>
              <a:stretch>
                <a:fillRect/>
              </a:stretch>
            </p:blipFill>
            <p:spPr>
              <a:xfrm>
                <a:off x="6989839" y="2055416"/>
                <a:ext cx="4629200" cy="360221"/>
              </a:xfrm>
              <a:prstGeom prst="rect">
                <a:avLst/>
              </a:prstGeom>
              <a:ln w="38100">
                <a:noFill/>
                <a:miter lim="400000"/>
              </a:ln>
            </p:spPr>
          </p:pic>
          <p:sp>
            <p:nvSpPr>
              <p:cNvPr id="66" name="Rectangle 2">
                <a:extLst>
                  <a:ext uri="{FF2B5EF4-FFF2-40B4-BE49-F238E27FC236}">
                    <a16:creationId xmlns:a16="http://schemas.microsoft.com/office/drawing/2014/main" id="{55D1159E-68BD-45EA-A54D-1E2037E84E4C}"/>
                  </a:ext>
                </a:extLst>
              </p:cNvPr>
              <p:cNvSpPr txBox="1"/>
              <p:nvPr/>
            </p:nvSpPr>
            <p:spPr>
              <a:xfrm>
                <a:off x="6938049" y="1706928"/>
                <a:ext cx="1458080" cy="276995"/>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700" b="1" cap="all">
                    <a:solidFill>
                      <a:srgbClr val="FFFFFF"/>
                    </a:solidFill>
                    <a:latin typeface="+mn-lt"/>
                    <a:ea typeface="+mn-ea"/>
                    <a:cs typeface="+mn-cs"/>
                    <a:sym typeface="Helvetica"/>
                  </a:defRPr>
                </a:lvl1pPr>
              </a:lstStyle>
              <a:p>
                <a:r>
                  <a:rPr sz="1200" dirty="0"/>
                  <a:t>Paragraph 3.c.</a:t>
                </a:r>
              </a:p>
            </p:txBody>
          </p:sp>
        </p:grpSp>
        <p:sp>
          <p:nvSpPr>
            <p:cNvPr id="97" name="TextBox 96">
              <a:extLst>
                <a:ext uri="{FF2B5EF4-FFF2-40B4-BE49-F238E27FC236}">
                  <a16:creationId xmlns:a16="http://schemas.microsoft.com/office/drawing/2014/main" id="{1703C5D6-351D-4540-935C-512E28DF54F9}"/>
                </a:ext>
              </a:extLst>
            </p:cNvPr>
            <p:cNvSpPr txBox="1"/>
            <p:nvPr/>
          </p:nvSpPr>
          <p:spPr>
            <a:xfrm>
              <a:off x="11326559" y="2610587"/>
              <a:ext cx="23268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0" name="Group 99">
            <a:extLst>
              <a:ext uri="{FF2B5EF4-FFF2-40B4-BE49-F238E27FC236}">
                <a16:creationId xmlns:a16="http://schemas.microsoft.com/office/drawing/2014/main" id="{1B8A6BCC-7CC3-4773-8AE2-6796FF87888C}"/>
              </a:ext>
            </a:extLst>
          </p:cNvPr>
          <p:cNvGrpSpPr/>
          <p:nvPr/>
        </p:nvGrpSpPr>
        <p:grpSpPr>
          <a:xfrm>
            <a:off x="5176775" y="1577223"/>
            <a:ext cx="6508448" cy="2303558"/>
            <a:chOff x="5176775" y="1577223"/>
            <a:chExt cx="6508448" cy="2303558"/>
          </a:xfrm>
        </p:grpSpPr>
        <p:grpSp>
          <p:nvGrpSpPr>
            <p:cNvPr id="54" name="FINANCE TERMS; INCREASED DEPOSIT P 3B">
              <a:extLst>
                <a:ext uri="{FF2B5EF4-FFF2-40B4-BE49-F238E27FC236}">
                  <a16:creationId xmlns:a16="http://schemas.microsoft.com/office/drawing/2014/main" id="{D60CF53A-DB68-4986-96B6-C8174F84846E}"/>
                </a:ext>
              </a:extLst>
            </p:cNvPr>
            <p:cNvGrpSpPr/>
            <p:nvPr/>
          </p:nvGrpSpPr>
          <p:grpSpPr>
            <a:xfrm>
              <a:off x="5176775" y="1577223"/>
              <a:ext cx="6508448" cy="2303558"/>
              <a:chOff x="5526534" y="56634"/>
              <a:chExt cx="6508448" cy="2303558"/>
            </a:xfrm>
          </p:grpSpPr>
          <p:sp>
            <p:nvSpPr>
              <p:cNvPr id="50" name="Rectangle 49">
                <a:extLst>
                  <a:ext uri="{FF2B5EF4-FFF2-40B4-BE49-F238E27FC236}">
                    <a16:creationId xmlns:a16="http://schemas.microsoft.com/office/drawing/2014/main" id="{FBA6DE3F-8FBF-475D-8870-AC6491CDB742}"/>
                  </a:ext>
                </a:extLst>
              </p:cNvPr>
              <p:cNvSpPr/>
              <p:nvPr/>
            </p:nvSpPr>
            <p:spPr>
              <a:xfrm>
                <a:off x="5526534" y="56634"/>
                <a:ext cx="6508448" cy="2303558"/>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FINANCE TERMS; INCREASED DEPOSIT</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285750" indent="-285750">
                  <a:spcBef>
                    <a:spcPts val="600"/>
                  </a:spcBef>
                  <a:buFont typeface="Arial" panose="020B0604020202020204" pitchFamily="34" charset="0"/>
                  <a:buChar char="•"/>
                </a:pPr>
                <a:r>
                  <a:rPr lang="en-US" sz="1400" b="1" dirty="0">
                    <a:solidFill>
                      <a:srgbClr val="000000"/>
                    </a:solidFill>
                    <a:latin typeface="+mj-lt"/>
                    <a:ea typeface="+mj-ea"/>
                    <a:cs typeface="+mj-cs"/>
                  </a:rPr>
                  <a:t>3.B. </a:t>
                </a:r>
                <a:r>
                  <a:rPr lang="en-US" sz="1400" dirty="0">
                    <a:solidFill>
                      <a:srgbClr val="000000"/>
                    </a:solidFill>
                    <a:latin typeface="+mj-lt"/>
                    <a:ea typeface="+mj-ea"/>
                    <a:cs typeface="+mj-cs"/>
                  </a:rPr>
                  <a:t>Sometimes, especially if the initial deposit is low, the seller thinks the buyer should put in more money later in the transaction to show the buyer is truly committed to buying the property.</a:t>
                </a:r>
                <a:endParaRPr kumimoji="0" lang="en-US" sz="140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pic>
            <p:nvPicPr>
              <p:cNvPr id="60" name="Screen Shot 2018-07-01 at 12.00.57 PM.png" descr="Screen Shot 2018-07-01 at 12.00.57 PM.png">
                <a:extLst>
                  <a:ext uri="{FF2B5EF4-FFF2-40B4-BE49-F238E27FC236}">
                    <a16:creationId xmlns:a16="http://schemas.microsoft.com/office/drawing/2014/main" id="{2212A00A-FB4A-4213-9388-50174CA8FF0E}"/>
                  </a:ext>
                </a:extLst>
              </p:cNvPr>
              <p:cNvPicPr>
                <a:picLocks noChangeAspect="1"/>
              </p:cNvPicPr>
              <p:nvPr/>
            </p:nvPicPr>
            <p:blipFill>
              <a:blip r:embed="rId20"/>
              <a:stretch>
                <a:fillRect/>
              </a:stretch>
            </p:blipFill>
            <p:spPr>
              <a:xfrm>
                <a:off x="5615709" y="872256"/>
                <a:ext cx="6336522" cy="603863"/>
              </a:xfrm>
              <a:prstGeom prst="rect">
                <a:avLst/>
              </a:prstGeom>
              <a:ln w="38100">
                <a:noFill/>
                <a:miter lim="400000"/>
              </a:ln>
            </p:spPr>
          </p:pic>
          <p:sp>
            <p:nvSpPr>
              <p:cNvPr id="61" name="Rectangle 2">
                <a:extLst>
                  <a:ext uri="{FF2B5EF4-FFF2-40B4-BE49-F238E27FC236}">
                    <a16:creationId xmlns:a16="http://schemas.microsoft.com/office/drawing/2014/main" id="{99F6C483-A963-478E-B6BF-714B2DF80FD3}"/>
                  </a:ext>
                </a:extLst>
              </p:cNvPr>
              <p:cNvSpPr txBox="1"/>
              <p:nvPr/>
            </p:nvSpPr>
            <p:spPr>
              <a:xfrm>
                <a:off x="5600399" y="430437"/>
                <a:ext cx="1555529" cy="367736"/>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oAutofit/>
              </a:bodyPr>
              <a:lstStyle>
                <a:lvl1pPr algn="ctr">
                  <a:defRPr sz="1700" b="1" cap="all">
                    <a:solidFill>
                      <a:srgbClr val="FFFFFF"/>
                    </a:solidFill>
                    <a:latin typeface="+mn-lt"/>
                    <a:ea typeface="+mn-ea"/>
                    <a:cs typeface="+mn-cs"/>
                    <a:sym typeface="Helvetica"/>
                  </a:defRPr>
                </a:lvl1pPr>
              </a:lstStyle>
              <a:p>
                <a:r>
                  <a:rPr sz="1200" dirty="0"/>
                  <a:t>Paragraph 3.b</a:t>
                </a:r>
                <a:r>
                  <a:rPr dirty="0"/>
                  <a:t>.</a:t>
                </a:r>
              </a:p>
            </p:txBody>
          </p:sp>
        </p:grpSp>
        <p:sp>
          <p:nvSpPr>
            <p:cNvPr id="99" name="TextBox 98">
              <a:extLst>
                <a:ext uri="{FF2B5EF4-FFF2-40B4-BE49-F238E27FC236}">
                  <a16:creationId xmlns:a16="http://schemas.microsoft.com/office/drawing/2014/main" id="{66689759-BFB8-48B6-AA1C-07833A239022}"/>
                </a:ext>
              </a:extLst>
            </p:cNvPr>
            <p:cNvSpPr txBox="1"/>
            <p:nvPr/>
          </p:nvSpPr>
          <p:spPr>
            <a:xfrm>
              <a:off x="11303268" y="1581154"/>
              <a:ext cx="20675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2" name="Group 101">
            <a:extLst>
              <a:ext uri="{FF2B5EF4-FFF2-40B4-BE49-F238E27FC236}">
                <a16:creationId xmlns:a16="http://schemas.microsoft.com/office/drawing/2014/main" id="{25650427-9F61-438E-9126-69B40BFB0306}"/>
              </a:ext>
            </a:extLst>
          </p:cNvPr>
          <p:cNvGrpSpPr/>
          <p:nvPr/>
        </p:nvGrpSpPr>
        <p:grpSpPr>
          <a:xfrm>
            <a:off x="6330428" y="2346957"/>
            <a:ext cx="5520817" cy="3915051"/>
            <a:chOff x="6330428" y="2346957"/>
            <a:chExt cx="5520817" cy="3915051"/>
          </a:xfrm>
        </p:grpSpPr>
        <p:grpSp>
          <p:nvGrpSpPr>
            <p:cNvPr id="47" name="FINANCE TERMS; INITIAL DEPOSIT P 3A,1,2">
              <a:extLst>
                <a:ext uri="{FF2B5EF4-FFF2-40B4-BE49-F238E27FC236}">
                  <a16:creationId xmlns:a16="http://schemas.microsoft.com/office/drawing/2014/main" id="{654C3D41-0332-4EB1-BA3D-B7F9A19861F5}"/>
                </a:ext>
              </a:extLst>
            </p:cNvPr>
            <p:cNvGrpSpPr/>
            <p:nvPr/>
          </p:nvGrpSpPr>
          <p:grpSpPr>
            <a:xfrm>
              <a:off x="6330428" y="2346957"/>
              <a:ext cx="5520817" cy="3915051"/>
              <a:chOff x="6394278" y="2346957"/>
              <a:chExt cx="5520817" cy="3915051"/>
            </a:xfrm>
          </p:grpSpPr>
          <p:sp>
            <p:nvSpPr>
              <p:cNvPr id="46" name="Rectangle 45">
                <a:extLst>
                  <a:ext uri="{FF2B5EF4-FFF2-40B4-BE49-F238E27FC236}">
                    <a16:creationId xmlns:a16="http://schemas.microsoft.com/office/drawing/2014/main" id="{E9B743BC-5701-4D0D-8B56-7E7B0F159741}"/>
                  </a:ext>
                </a:extLst>
              </p:cNvPr>
              <p:cNvSpPr/>
              <p:nvPr/>
            </p:nvSpPr>
            <p:spPr>
              <a:xfrm>
                <a:off x="6394278" y="2346957"/>
                <a:ext cx="5520817" cy="3915051"/>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91440" tIns="91440" rIns="91440"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000000"/>
                    </a:solidFill>
                    <a:latin typeface="+mj-lt"/>
                    <a:ea typeface="+mj-ea"/>
                    <a:cs typeface="+mj-cs"/>
                  </a:rPr>
                  <a:t>FINANCE TERMS; INITIAL DEPOSIT</a:t>
                </a: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285750" indent="-285750">
                  <a:spcBef>
                    <a:spcPts val="600"/>
                  </a:spcBef>
                  <a:buFont typeface="Arial" panose="020B0604020202020204" pitchFamily="34" charset="0"/>
                  <a:buChar char="•"/>
                </a:pPr>
                <a:r>
                  <a:rPr lang="en-US" sz="1400" b="1" dirty="0">
                    <a:solidFill>
                      <a:srgbClr val="000000"/>
                    </a:solidFill>
                    <a:latin typeface="+mj-lt"/>
                    <a:ea typeface="+mj-ea"/>
                    <a:cs typeface="+mj-cs"/>
                  </a:rPr>
                  <a:t>3.A. (1) </a:t>
                </a:r>
                <a:r>
                  <a:rPr lang="en-US" sz="1400" dirty="0">
                    <a:solidFill>
                      <a:srgbClr val="000000"/>
                    </a:solidFill>
                    <a:latin typeface="+mj-lt"/>
                    <a:ea typeface="+mj-ea"/>
                    <a:cs typeface="+mj-cs"/>
                  </a:rPr>
                  <a:t>This is the amount of money the buyer gives to an escrow to let the seller know the buyer is serious. Most people use wire transfer rather than cash or check. Before wiring funds, confirm instructions with the escrow officer.</a:t>
                </a:r>
              </a:p>
              <a:p>
                <a:pPr marL="285750" indent="-285750">
                  <a:buFont typeface="Arial" panose="020B0604020202020204" pitchFamily="34" charset="0"/>
                  <a:buChar char="•"/>
                </a:pPr>
                <a:r>
                  <a:rPr lang="en-US" sz="1400" b="1" dirty="0">
                    <a:solidFill>
                      <a:srgbClr val="000000"/>
                    </a:solidFill>
                    <a:latin typeface="+mj-lt"/>
                    <a:ea typeface="+mj-ea"/>
                    <a:cs typeface="+mj-cs"/>
                  </a:rPr>
                  <a:t>3.A. (1)</a:t>
                </a:r>
                <a:r>
                  <a:rPr lang="en-US" sz="1400" dirty="0">
                    <a:solidFill>
                      <a:srgbClr val="000000"/>
                    </a:solidFill>
                    <a:latin typeface="+mj-lt"/>
                    <a:ea typeface="+mj-ea"/>
                    <a:cs typeface="+mj-cs"/>
                  </a:rPr>
                  <a:t> A typical deposit is around 3% of the price. But it could be more or less depending on what the buyer and seller each want.</a:t>
                </a:r>
              </a:p>
              <a:p>
                <a:pPr marL="285750" indent="-285750">
                  <a:buFont typeface="Arial" panose="020B0604020202020204" pitchFamily="34" charset="0"/>
                  <a:buChar char="•"/>
                </a:pPr>
                <a:r>
                  <a:rPr lang="en-US" sz="1400" b="1" dirty="0">
                    <a:solidFill>
                      <a:srgbClr val="000000"/>
                    </a:solidFill>
                    <a:latin typeface="+mj-lt"/>
                    <a:ea typeface="+mj-ea"/>
                    <a:cs typeface="+mj-cs"/>
                  </a:rPr>
                  <a:t>3.A. (2) </a:t>
                </a:r>
                <a:r>
                  <a:rPr lang="en-US" sz="1400" dirty="0">
                    <a:solidFill>
                      <a:srgbClr val="000000"/>
                    </a:solidFill>
                    <a:latin typeface="+mj-lt"/>
                    <a:ea typeface="+mj-ea"/>
                    <a:cs typeface="+mj-cs"/>
                  </a:rPr>
                  <a:t>Sometimes the buyer gives a check to the broker, but this is rare. Usually, the money goes direct from buyer to escrow.</a:t>
                </a:r>
              </a:p>
              <a:p>
                <a:pPr marL="0" marR="0" indent="0"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sp>
            <p:nvSpPr>
              <p:cNvPr id="56" name="Rectangle 2">
                <a:extLst>
                  <a:ext uri="{FF2B5EF4-FFF2-40B4-BE49-F238E27FC236}">
                    <a16:creationId xmlns:a16="http://schemas.microsoft.com/office/drawing/2014/main" id="{02180E19-A5AA-4DF1-976C-DAF91D3737BB}"/>
                  </a:ext>
                </a:extLst>
              </p:cNvPr>
              <p:cNvSpPr txBox="1"/>
              <p:nvPr/>
            </p:nvSpPr>
            <p:spPr>
              <a:xfrm>
                <a:off x="6624938" y="2754718"/>
                <a:ext cx="2696003" cy="276995"/>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b="1" cap="all">
                    <a:solidFill>
                      <a:srgbClr val="FFFFFF"/>
                    </a:solidFill>
                    <a:latin typeface="+mn-lt"/>
                    <a:ea typeface="+mn-ea"/>
                    <a:cs typeface="+mn-cs"/>
                    <a:sym typeface="Helvetica"/>
                  </a:defRPr>
                </a:lvl1pPr>
              </a:lstStyle>
              <a:p>
                <a:r>
                  <a:rPr sz="1200" dirty="0"/>
                  <a:t>Paragraph 3.A. (1)&amp;(2)</a:t>
                </a:r>
              </a:p>
            </p:txBody>
          </p:sp>
          <p:pic>
            <p:nvPicPr>
              <p:cNvPr id="57" name="Screen Shot 2018-07-01 at 11.58.02 AM.png" descr="Screen Shot 2018-07-01 at 11.58.02 AM.png">
                <a:extLst>
                  <a:ext uri="{FF2B5EF4-FFF2-40B4-BE49-F238E27FC236}">
                    <a16:creationId xmlns:a16="http://schemas.microsoft.com/office/drawing/2014/main" id="{5800C36D-A6B2-4514-BB23-23CACC8E2993}"/>
                  </a:ext>
                </a:extLst>
              </p:cNvPr>
              <p:cNvPicPr>
                <a:picLocks noChangeAspect="1"/>
              </p:cNvPicPr>
              <p:nvPr/>
            </p:nvPicPr>
            <p:blipFill>
              <a:blip r:embed="rId21"/>
              <a:stretch>
                <a:fillRect/>
              </a:stretch>
            </p:blipFill>
            <p:spPr>
              <a:xfrm>
                <a:off x="6507291" y="3221632"/>
                <a:ext cx="5305105" cy="1076589"/>
              </a:xfrm>
              <a:prstGeom prst="rect">
                <a:avLst/>
              </a:prstGeom>
              <a:ln w="38100">
                <a:noFill/>
                <a:miter lim="400000"/>
              </a:ln>
            </p:spPr>
          </p:pic>
        </p:grpSp>
        <p:sp>
          <p:nvSpPr>
            <p:cNvPr id="101" name="TextBox 100">
              <a:extLst>
                <a:ext uri="{FF2B5EF4-FFF2-40B4-BE49-F238E27FC236}">
                  <a16:creationId xmlns:a16="http://schemas.microsoft.com/office/drawing/2014/main" id="{E6310B29-E985-4012-9D22-81E4A58FF992}"/>
                </a:ext>
              </a:extLst>
            </p:cNvPr>
            <p:cNvSpPr txBox="1"/>
            <p:nvPr/>
          </p:nvSpPr>
          <p:spPr>
            <a:xfrm>
              <a:off x="11344987" y="2381232"/>
              <a:ext cx="24081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4" name="Group 103">
            <a:extLst>
              <a:ext uri="{FF2B5EF4-FFF2-40B4-BE49-F238E27FC236}">
                <a16:creationId xmlns:a16="http://schemas.microsoft.com/office/drawing/2014/main" id="{4DA55FFD-8C40-4E5F-A010-2BA158DB9AF2}"/>
              </a:ext>
            </a:extLst>
          </p:cNvPr>
          <p:cNvGrpSpPr/>
          <p:nvPr/>
        </p:nvGrpSpPr>
        <p:grpSpPr>
          <a:xfrm>
            <a:off x="3312104" y="3068184"/>
            <a:ext cx="8522625" cy="2764982"/>
            <a:chOff x="3312104" y="3068184"/>
            <a:chExt cx="8522625" cy="2764982"/>
          </a:xfrm>
        </p:grpSpPr>
        <p:grpSp>
          <p:nvGrpSpPr>
            <p:cNvPr id="43" name="AGENCY; POTENTIALLY COMPETING BUYERS &amp; SELLERS 2C">
              <a:extLst>
                <a:ext uri="{FF2B5EF4-FFF2-40B4-BE49-F238E27FC236}">
                  <a16:creationId xmlns:a16="http://schemas.microsoft.com/office/drawing/2014/main" id="{965A6329-F1E9-4B28-8693-FFF7D091DE6C}"/>
                </a:ext>
              </a:extLst>
            </p:cNvPr>
            <p:cNvGrpSpPr/>
            <p:nvPr/>
          </p:nvGrpSpPr>
          <p:grpSpPr>
            <a:xfrm>
              <a:off x="3312104" y="3068184"/>
              <a:ext cx="8522625" cy="2764982"/>
              <a:chOff x="3381375" y="3071238"/>
              <a:chExt cx="8522625" cy="2764982"/>
            </a:xfrm>
          </p:grpSpPr>
          <p:sp>
            <p:nvSpPr>
              <p:cNvPr id="42" name="Rectangle 41">
                <a:extLst>
                  <a:ext uri="{FF2B5EF4-FFF2-40B4-BE49-F238E27FC236}">
                    <a16:creationId xmlns:a16="http://schemas.microsoft.com/office/drawing/2014/main" id="{AFC1A2EF-DF4A-49A7-88F5-289DE35BC31A}"/>
                  </a:ext>
                </a:extLst>
              </p:cNvPr>
              <p:cNvSpPr/>
              <p:nvPr/>
            </p:nvSpPr>
            <p:spPr>
              <a:xfrm>
                <a:off x="3381375" y="3071238"/>
                <a:ext cx="8522625" cy="2764982"/>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91440" tIns="91440" rIns="91440" bIns="45718" numCol="1" spcCol="38100" rtlCol="0" anchor="t" anchorCtr="0">
                <a:noAutofit/>
              </a:bodyPr>
              <a:lstStyle/>
              <a:p>
                <a:pPr algn="ctr"/>
                <a:r>
                  <a:rPr lang="en-US" sz="2000" b="1" dirty="0">
                    <a:solidFill>
                      <a:srgbClr val="000000"/>
                    </a:solidFill>
                  </a:rPr>
                  <a:t>AGENCY; POTENTIALLY COMPETING BUYERS AND SELLERS</a:t>
                </a:r>
              </a:p>
              <a:p>
                <a:pPr algn="ctr"/>
                <a:endParaRPr lang="en-US" sz="2000" b="1" dirty="0">
                  <a:solidFill>
                    <a:srgbClr val="000000"/>
                  </a:solidFill>
                </a:endParaRPr>
              </a:p>
              <a:p>
                <a:pPr algn="ctr"/>
                <a:endParaRPr lang="en-US" sz="2000" b="1" dirty="0">
                  <a:solidFill>
                    <a:srgbClr val="000000"/>
                  </a:solidFill>
                </a:endParaRPr>
              </a:p>
              <a:p>
                <a:pPr algn="ctr"/>
                <a:endParaRPr lang="en-US" sz="2000" b="1" dirty="0">
                  <a:solidFill>
                    <a:srgbClr val="000000"/>
                  </a:solidFill>
                </a:endParaRPr>
              </a:p>
              <a:p>
                <a:pPr algn="ctr"/>
                <a:endParaRPr lang="en-US" sz="2000" b="1" dirty="0">
                  <a:solidFill>
                    <a:srgbClr val="000000"/>
                  </a:solidFill>
                </a:endParaRPr>
              </a:p>
              <a:p>
                <a:pPr marL="285750" indent="-285750">
                  <a:buFont typeface="Arial" panose="020B0604020202020204" pitchFamily="34" charset="0"/>
                  <a:buChar char="•"/>
                </a:pPr>
                <a:r>
                  <a:rPr lang="en-US" sz="1400" b="1" dirty="0">
                    <a:solidFill>
                      <a:srgbClr val="000000"/>
                    </a:solidFill>
                    <a:latin typeface="+mj-lt"/>
                  </a:rPr>
                  <a:t>2.C. </a:t>
                </a:r>
                <a:r>
                  <a:rPr lang="en-US" sz="1400" dirty="0">
                    <a:solidFill>
                      <a:srgbClr val="000000"/>
                    </a:solidFill>
                    <a:latin typeface="+mj-lt"/>
                  </a:rPr>
                  <a:t>All buyers and sellers should have received the form on screen 5.</a:t>
                </a:r>
              </a:p>
              <a:p>
                <a:pPr marL="285750" indent="-285750">
                  <a:buFont typeface="Arial" panose="020B0604020202020204" pitchFamily="34" charset="0"/>
                  <a:buChar char="•"/>
                </a:pPr>
                <a:r>
                  <a:rPr lang="en-US" sz="1400" dirty="0">
                    <a:solidFill>
                      <a:srgbClr val="000000"/>
                    </a:solidFill>
                    <a:latin typeface="+mj-lt"/>
                  </a:rPr>
                  <a:t>This form lets you know that a real estate broker, through its agents, can represent many buyers or sellers at the same time.</a:t>
                </a:r>
              </a:p>
              <a:p>
                <a:pPr marL="285750" indent="-285750">
                  <a:buFont typeface="Arial" panose="020B0604020202020204" pitchFamily="34" charset="0"/>
                  <a:buChar char="•"/>
                </a:pPr>
                <a:r>
                  <a:rPr lang="en-US" sz="1400" dirty="0">
                    <a:solidFill>
                      <a:srgbClr val="000000"/>
                    </a:solidFill>
                    <a:latin typeface="+mj-lt"/>
                  </a:rPr>
                  <a:t>Some of these buyers or sellers may be competing against you.</a:t>
                </a:r>
              </a:p>
              <a:p>
                <a:pPr marL="285750" indent="-285750">
                  <a:buFont typeface="Arial" panose="020B0604020202020204" pitchFamily="34" charset="0"/>
                  <a:buChar char="•"/>
                </a:pPr>
                <a:r>
                  <a:rPr lang="en-US" sz="1400" dirty="0">
                    <a:solidFill>
                      <a:srgbClr val="000000"/>
                    </a:solidFill>
                    <a:latin typeface="+mj-lt"/>
                  </a:rPr>
                  <a:t>If you are writing an offer, the seller and seller’s broker may let others know everything about the offer.</a:t>
                </a:r>
              </a:p>
              <a:p>
                <a:pPr algn="ctr"/>
                <a:endParaRPr lang="en-US" b="1" dirty="0">
                  <a:solidFill>
                    <a:srgbClr val="000000"/>
                  </a:solidFill>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2" name="Screen Shot 2018-05-22 at 8.22.30 PM.png" descr="Screen Shot 2018-05-22 at 8.22.30 PM.png">
                <a:extLst>
                  <a:ext uri="{FF2B5EF4-FFF2-40B4-BE49-F238E27FC236}">
                    <a16:creationId xmlns:a16="http://schemas.microsoft.com/office/drawing/2014/main" id="{B844188A-EE32-43B4-8074-40A7AAA232E3}"/>
                  </a:ext>
                </a:extLst>
              </p:cNvPr>
              <p:cNvPicPr>
                <a:picLocks noChangeAspect="1"/>
              </p:cNvPicPr>
              <p:nvPr/>
            </p:nvPicPr>
            <p:blipFill>
              <a:blip r:embed="rId22"/>
              <a:stretch>
                <a:fillRect/>
              </a:stretch>
            </p:blipFill>
            <p:spPr>
              <a:xfrm>
                <a:off x="3565265" y="4066532"/>
                <a:ext cx="8166363" cy="376912"/>
              </a:xfrm>
              <a:prstGeom prst="rect">
                <a:avLst/>
              </a:prstGeom>
              <a:ln w="38100">
                <a:noFill/>
                <a:miter lim="400000"/>
              </a:ln>
            </p:spPr>
          </p:pic>
          <p:sp>
            <p:nvSpPr>
              <p:cNvPr id="53" name="Rectangle 2">
                <a:extLst>
                  <a:ext uri="{FF2B5EF4-FFF2-40B4-BE49-F238E27FC236}">
                    <a16:creationId xmlns:a16="http://schemas.microsoft.com/office/drawing/2014/main" id="{1F349877-B982-4AE6-88B6-3819B5217004}"/>
                  </a:ext>
                </a:extLst>
              </p:cNvPr>
              <p:cNvSpPr txBox="1"/>
              <p:nvPr/>
            </p:nvSpPr>
            <p:spPr>
              <a:xfrm>
                <a:off x="3538218" y="3614922"/>
                <a:ext cx="2216644" cy="345437"/>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2.c.</a:t>
                </a:r>
              </a:p>
            </p:txBody>
          </p:sp>
        </p:grpSp>
        <p:sp>
          <p:nvSpPr>
            <p:cNvPr id="103" name="TextBox 102">
              <a:extLst>
                <a:ext uri="{FF2B5EF4-FFF2-40B4-BE49-F238E27FC236}">
                  <a16:creationId xmlns:a16="http://schemas.microsoft.com/office/drawing/2014/main" id="{65A07509-EA3A-4885-8816-50CDF3BCB91B}"/>
                </a:ext>
              </a:extLst>
            </p:cNvPr>
            <p:cNvSpPr txBox="1"/>
            <p:nvPr/>
          </p:nvSpPr>
          <p:spPr>
            <a:xfrm>
              <a:off x="11523718" y="3074997"/>
              <a:ext cx="16460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6" name="Group 105">
            <a:extLst>
              <a:ext uri="{FF2B5EF4-FFF2-40B4-BE49-F238E27FC236}">
                <a16:creationId xmlns:a16="http://schemas.microsoft.com/office/drawing/2014/main" id="{8F17BD46-AE0B-4A50-BA57-987AEA74BB92}"/>
              </a:ext>
            </a:extLst>
          </p:cNvPr>
          <p:cNvGrpSpPr/>
          <p:nvPr/>
        </p:nvGrpSpPr>
        <p:grpSpPr>
          <a:xfrm>
            <a:off x="2021319" y="2504370"/>
            <a:ext cx="10001646" cy="3675617"/>
            <a:chOff x="2021319" y="2504370"/>
            <a:chExt cx="10001646" cy="3675617"/>
          </a:xfrm>
        </p:grpSpPr>
        <p:grpSp>
          <p:nvGrpSpPr>
            <p:cNvPr id="39" name="AGENCY; CONFIRMATION P 2B">
              <a:extLst>
                <a:ext uri="{FF2B5EF4-FFF2-40B4-BE49-F238E27FC236}">
                  <a16:creationId xmlns:a16="http://schemas.microsoft.com/office/drawing/2014/main" id="{B283BD92-790C-4BF5-B1BE-38274DEA6D6C}"/>
                </a:ext>
              </a:extLst>
            </p:cNvPr>
            <p:cNvGrpSpPr/>
            <p:nvPr/>
          </p:nvGrpSpPr>
          <p:grpSpPr>
            <a:xfrm>
              <a:off x="2021319" y="2504370"/>
              <a:ext cx="10001646" cy="3675617"/>
              <a:chOff x="2033337" y="979345"/>
              <a:chExt cx="10001646" cy="3675617"/>
            </a:xfrm>
          </p:grpSpPr>
          <p:sp>
            <p:nvSpPr>
              <p:cNvPr id="38" name="Rectangle 37">
                <a:extLst>
                  <a:ext uri="{FF2B5EF4-FFF2-40B4-BE49-F238E27FC236}">
                    <a16:creationId xmlns:a16="http://schemas.microsoft.com/office/drawing/2014/main" id="{CBB6EDF7-C756-45D2-9221-7A4A407039FE}"/>
                  </a:ext>
                </a:extLst>
              </p:cNvPr>
              <p:cNvSpPr/>
              <p:nvPr/>
            </p:nvSpPr>
            <p:spPr>
              <a:xfrm>
                <a:off x="2033337" y="979345"/>
                <a:ext cx="10001646" cy="3675617"/>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AGENCY; CONFIRMATION</a:t>
                </a: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285750" indent="-285750">
                  <a:buFont typeface="Arial" panose="020B0604020202020204" pitchFamily="34" charset="0"/>
                  <a:buChar char="•"/>
                </a:pPr>
                <a:r>
                  <a:rPr lang="en-US" b="1" dirty="0">
                    <a:solidFill>
                      <a:srgbClr val="000000"/>
                    </a:solidFill>
                    <a:latin typeface="+mj-lt"/>
                    <a:ea typeface="+mj-ea"/>
                    <a:cs typeface="+mj-cs"/>
                  </a:rPr>
                  <a:t>2.B. </a:t>
                </a:r>
                <a:r>
                  <a:rPr lang="en-US" dirty="0">
                    <a:solidFill>
                      <a:srgbClr val="000000"/>
                    </a:solidFill>
                    <a:latin typeface="+mj-lt"/>
                    <a:ea typeface="+mj-ea"/>
                    <a:cs typeface="+mj-cs"/>
                  </a:rPr>
                  <a:t>Here is where the brokers and individual real estate agents declare who they are representing; it could be seller only; buyer only or both. Even if you are working with a specific agent only, if the brokerage company represents both buyer and seller, so does “your” agent. No matter who has your back, every agent is required to treat all parties honestly and fairly.</a:t>
                </a:r>
              </a:p>
            </p:txBody>
          </p:sp>
          <p:sp>
            <p:nvSpPr>
              <p:cNvPr id="48" name="Rectangle 2">
                <a:extLst>
                  <a:ext uri="{FF2B5EF4-FFF2-40B4-BE49-F238E27FC236}">
                    <a16:creationId xmlns:a16="http://schemas.microsoft.com/office/drawing/2014/main" id="{713B0609-FA82-470B-9163-A40E323230AF}"/>
                  </a:ext>
                </a:extLst>
              </p:cNvPr>
              <p:cNvSpPr txBox="1"/>
              <p:nvPr/>
            </p:nvSpPr>
            <p:spPr>
              <a:xfrm>
                <a:off x="2159774" y="1073390"/>
                <a:ext cx="2216644" cy="345437"/>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2.b.</a:t>
                </a:r>
              </a:p>
            </p:txBody>
          </p:sp>
          <p:pic>
            <p:nvPicPr>
              <p:cNvPr id="49" name="Picture 48">
                <a:extLst>
                  <a:ext uri="{FF2B5EF4-FFF2-40B4-BE49-F238E27FC236}">
                    <a16:creationId xmlns:a16="http://schemas.microsoft.com/office/drawing/2014/main" id="{BF693B3C-C5E7-469F-AF0D-7CFD558200F0}"/>
                  </a:ext>
                </a:extLst>
              </p:cNvPr>
              <p:cNvPicPr>
                <a:picLocks/>
              </p:cNvPicPr>
              <p:nvPr/>
            </p:nvPicPr>
            <p:blipFill>
              <a:blip r:embed="rId23"/>
              <a:stretch>
                <a:fillRect/>
              </a:stretch>
            </p:blipFill>
            <p:spPr>
              <a:xfrm>
                <a:off x="2199572" y="1596042"/>
                <a:ext cx="9609064" cy="1536421"/>
              </a:xfrm>
              <a:prstGeom prst="rect">
                <a:avLst/>
              </a:prstGeom>
              <a:ln w="38100">
                <a:noFill/>
              </a:ln>
            </p:spPr>
          </p:pic>
        </p:grpSp>
        <p:sp>
          <p:nvSpPr>
            <p:cNvPr id="105" name="TextBox 104">
              <a:extLst>
                <a:ext uri="{FF2B5EF4-FFF2-40B4-BE49-F238E27FC236}">
                  <a16:creationId xmlns:a16="http://schemas.microsoft.com/office/drawing/2014/main" id="{DAE5AEB8-9585-43E7-BCCA-0E6473E1A11D}"/>
                </a:ext>
              </a:extLst>
            </p:cNvPr>
            <p:cNvSpPr txBox="1"/>
            <p:nvPr/>
          </p:nvSpPr>
          <p:spPr>
            <a:xfrm>
              <a:off x="11566459" y="2547740"/>
              <a:ext cx="28140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8" name="Group 107">
            <a:extLst>
              <a:ext uri="{FF2B5EF4-FFF2-40B4-BE49-F238E27FC236}">
                <a16:creationId xmlns:a16="http://schemas.microsoft.com/office/drawing/2014/main" id="{F60BD780-DAB3-49EB-B906-F21BE4ED68A8}"/>
              </a:ext>
            </a:extLst>
          </p:cNvPr>
          <p:cNvGrpSpPr/>
          <p:nvPr/>
        </p:nvGrpSpPr>
        <p:grpSpPr>
          <a:xfrm>
            <a:off x="4364498" y="2051099"/>
            <a:ext cx="7722138" cy="4179930"/>
            <a:chOff x="4364498" y="2051099"/>
            <a:chExt cx="7722138" cy="4179930"/>
          </a:xfrm>
        </p:grpSpPr>
        <p:grpSp>
          <p:nvGrpSpPr>
            <p:cNvPr id="36" name="Agency; Disclosure Paragraph 2A">
              <a:extLst>
                <a:ext uri="{FF2B5EF4-FFF2-40B4-BE49-F238E27FC236}">
                  <a16:creationId xmlns:a16="http://schemas.microsoft.com/office/drawing/2014/main" id="{B975D725-27CB-4090-B65F-F8EA9B083C9F}"/>
                </a:ext>
              </a:extLst>
            </p:cNvPr>
            <p:cNvGrpSpPr/>
            <p:nvPr/>
          </p:nvGrpSpPr>
          <p:grpSpPr>
            <a:xfrm>
              <a:off x="4364498" y="2051099"/>
              <a:ext cx="7722138" cy="4179930"/>
              <a:chOff x="4078705" y="2056517"/>
              <a:chExt cx="7722138" cy="4179930"/>
            </a:xfrm>
          </p:grpSpPr>
          <p:sp>
            <p:nvSpPr>
              <p:cNvPr id="35" name="Rectangle 34">
                <a:extLst>
                  <a:ext uri="{FF2B5EF4-FFF2-40B4-BE49-F238E27FC236}">
                    <a16:creationId xmlns:a16="http://schemas.microsoft.com/office/drawing/2014/main" id="{563F4633-4D27-400F-979A-47696B562B7E}"/>
                  </a:ext>
                </a:extLst>
              </p:cNvPr>
              <p:cNvSpPr/>
              <p:nvPr/>
            </p:nvSpPr>
            <p:spPr>
              <a:xfrm>
                <a:off x="4078705" y="2056517"/>
                <a:ext cx="7722138" cy="4179930"/>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2880" tIns="45718" rIns="0" bIns="45718" numCol="1" spcCol="38100" rtlCol="0" anchor="t" anchorCtr="0">
                <a:noAutofit/>
              </a:bodyPr>
              <a:lstStyle/>
              <a:p>
                <a:pPr algn="ctr"/>
                <a:r>
                  <a:rPr lang="en-US" b="1" dirty="0">
                    <a:solidFill>
                      <a:srgbClr val="000000"/>
                    </a:solidFill>
                  </a:rPr>
                  <a:t>Agency; Disclosure</a:t>
                </a:r>
              </a:p>
              <a:p>
                <a:pPr algn="ctr"/>
                <a:endParaRPr lang="en-US" b="1" dirty="0">
                  <a:solidFill>
                    <a:srgbClr val="000000"/>
                  </a:solidFill>
                </a:endParaRPr>
              </a:p>
              <a:p>
                <a:pPr algn="ctr"/>
                <a:endParaRPr lang="en-US" b="1" dirty="0">
                  <a:solidFill>
                    <a:srgbClr val="000000"/>
                  </a:solidFill>
                </a:endParaRPr>
              </a:p>
              <a:p>
                <a:endParaRPr lang="en-US" b="1" dirty="0">
                  <a:solidFill>
                    <a:srgbClr val="000000"/>
                  </a:solidFill>
                </a:endParaRPr>
              </a:p>
              <a:p>
                <a:pPr marL="285750" indent="-285750">
                  <a:buFont typeface="Arial" panose="020B0604020202020204" pitchFamily="34" charset="0"/>
                  <a:buChar char="•"/>
                </a:pPr>
                <a:r>
                  <a:rPr lang="en-US" b="1" dirty="0">
                    <a:solidFill>
                      <a:srgbClr val="000000"/>
                    </a:solidFill>
                    <a:latin typeface="+mj-lt"/>
                  </a:rPr>
                  <a:t>2.A. </a:t>
                </a:r>
                <a:r>
                  <a:rPr lang="en-US" dirty="0">
                    <a:solidFill>
                      <a:srgbClr val="000000"/>
                    </a:solidFill>
                    <a:latin typeface="+mj-lt"/>
                  </a:rPr>
                  <a:t>All buyers and sellers should have received the form on screens 3 and 4.</a:t>
                </a:r>
              </a:p>
              <a:p>
                <a:pPr marL="285750" indent="-285750">
                  <a:spcBef>
                    <a:spcPts val="1200"/>
                  </a:spcBef>
                  <a:buFont typeface="Arial" panose="020B0604020202020204" pitchFamily="34" charset="0"/>
                  <a:buChar char="•"/>
                </a:pPr>
                <a:r>
                  <a:rPr lang="en-US" dirty="0">
                    <a:solidFill>
                      <a:srgbClr val="000000"/>
                    </a:solidFill>
                    <a:latin typeface="+mj-lt"/>
                  </a:rPr>
                  <a:t>This form lets you know that a real estate broker can represent only a seller, only a buyer or both buyer and seller in the same transaction.</a:t>
                </a:r>
              </a:p>
              <a:p>
                <a:pPr marL="285750" indent="-285750">
                  <a:spcBef>
                    <a:spcPts val="1200"/>
                  </a:spcBef>
                  <a:buFont typeface="Arial" panose="020B0604020202020204" pitchFamily="34" charset="0"/>
                  <a:buChar char="•"/>
                </a:pPr>
                <a:r>
                  <a:rPr lang="en-US" dirty="0">
                    <a:solidFill>
                      <a:srgbClr val="000000"/>
                    </a:solidFill>
                    <a:latin typeface="+mj-lt"/>
                  </a:rPr>
                  <a:t>This form does not tell you specifically who the broker represents; that information comes later in the purchase agreement (paragraph 2B).</a:t>
                </a:r>
              </a:p>
              <a:p>
                <a:pPr marL="285750" indent="-285750">
                  <a:spcBef>
                    <a:spcPts val="1200"/>
                  </a:spcBef>
                  <a:buFont typeface="Arial" panose="020B0604020202020204" pitchFamily="34" charset="0"/>
                  <a:buChar char="•"/>
                </a:pPr>
                <a:r>
                  <a:rPr lang="en-US" dirty="0">
                    <a:solidFill>
                      <a:srgbClr val="000000"/>
                    </a:solidFill>
                    <a:latin typeface="+mj-lt"/>
                  </a:rPr>
                  <a:t>The back or second page of the form is simply a reprint of the entire law.</a:t>
                </a:r>
              </a:p>
              <a:p>
                <a:pPr marL="285750" indent="-285750">
                  <a:spcBef>
                    <a:spcPts val="1200"/>
                  </a:spcBef>
                  <a:buFont typeface="Arial" panose="020B0604020202020204" pitchFamily="34" charset="0"/>
                  <a:buChar char="•"/>
                </a:pPr>
                <a:r>
                  <a:rPr lang="en-US" dirty="0">
                    <a:solidFill>
                      <a:srgbClr val="000000"/>
                    </a:solidFill>
                    <a:latin typeface="+mj-lt"/>
                  </a:rPr>
                  <a:t>No matter who the broker represents, the broker through its agents must treat all parties honestly and fairly.</a:t>
                </a:r>
              </a:p>
              <a:p>
                <a:endParaRPr lang="en-US" b="1" dirty="0">
                  <a:solidFill>
                    <a:srgbClr val="000000"/>
                  </a:solidFill>
                </a:endParaRPr>
              </a:p>
            </p:txBody>
          </p:sp>
          <p:pic>
            <p:nvPicPr>
              <p:cNvPr id="44" name="Screen Shot 2018-05-22 at 8.22.00 PM.png" descr="Screen Shot 2018-05-22 at 8.22.00 PM.png">
                <a:extLst>
                  <a:ext uri="{FF2B5EF4-FFF2-40B4-BE49-F238E27FC236}">
                    <a16:creationId xmlns:a16="http://schemas.microsoft.com/office/drawing/2014/main" id="{09CF1267-6C5D-401F-BB78-8BE5A725B4DF}"/>
                  </a:ext>
                </a:extLst>
              </p:cNvPr>
              <p:cNvPicPr>
                <a:picLocks noChangeAspect="1"/>
              </p:cNvPicPr>
              <p:nvPr/>
            </p:nvPicPr>
            <p:blipFill>
              <a:blip r:embed="rId24"/>
              <a:stretch>
                <a:fillRect/>
              </a:stretch>
            </p:blipFill>
            <p:spPr>
              <a:xfrm>
                <a:off x="4596211" y="2682194"/>
                <a:ext cx="6725500" cy="313037"/>
              </a:xfrm>
              <a:prstGeom prst="rect">
                <a:avLst/>
              </a:prstGeom>
              <a:ln w="38100">
                <a:noFill/>
                <a:miter lim="400000"/>
              </a:ln>
            </p:spPr>
          </p:pic>
          <p:sp>
            <p:nvSpPr>
              <p:cNvPr id="45" name="Rectangle 2">
                <a:extLst>
                  <a:ext uri="{FF2B5EF4-FFF2-40B4-BE49-F238E27FC236}">
                    <a16:creationId xmlns:a16="http://schemas.microsoft.com/office/drawing/2014/main" id="{0AA2398E-E661-4D0E-AAF1-E5941CE89796}"/>
                  </a:ext>
                </a:extLst>
              </p:cNvPr>
              <p:cNvSpPr txBox="1"/>
              <p:nvPr/>
            </p:nvSpPr>
            <p:spPr>
              <a:xfrm>
                <a:off x="4280966" y="2153840"/>
                <a:ext cx="1999025" cy="353939"/>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2.a.</a:t>
                </a:r>
              </a:p>
            </p:txBody>
          </p:sp>
        </p:grpSp>
        <p:sp>
          <p:nvSpPr>
            <p:cNvPr id="107" name="TextBox 106">
              <a:extLst>
                <a:ext uri="{FF2B5EF4-FFF2-40B4-BE49-F238E27FC236}">
                  <a16:creationId xmlns:a16="http://schemas.microsoft.com/office/drawing/2014/main" id="{01ABC02E-467A-48AD-8E1A-7532B85E54CD}"/>
                </a:ext>
              </a:extLst>
            </p:cNvPr>
            <p:cNvSpPr txBox="1"/>
            <p:nvPr/>
          </p:nvSpPr>
          <p:spPr>
            <a:xfrm>
              <a:off x="11631024" y="2070921"/>
              <a:ext cx="23682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10" name="Group 109">
            <a:extLst>
              <a:ext uri="{FF2B5EF4-FFF2-40B4-BE49-F238E27FC236}">
                <a16:creationId xmlns:a16="http://schemas.microsoft.com/office/drawing/2014/main" id="{824ED519-D03A-4F07-829C-CB32488DC557}"/>
              </a:ext>
            </a:extLst>
          </p:cNvPr>
          <p:cNvGrpSpPr/>
          <p:nvPr/>
        </p:nvGrpSpPr>
        <p:grpSpPr>
          <a:xfrm>
            <a:off x="6915966" y="878718"/>
            <a:ext cx="5128706" cy="3228016"/>
            <a:chOff x="6915966" y="878718"/>
            <a:chExt cx="5128706" cy="3228016"/>
          </a:xfrm>
        </p:grpSpPr>
        <p:grpSp>
          <p:nvGrpSpPr>
            <p:cNvPr id="22" name="RPA Title">
              <a:extLst>
                <a:ext uri="{FF2B5EF4-FFF2-40B4-BE49-F238E27FC236}">
                  <a16:creationId xmlns:a16="http://schemas.microsoft.com/office/drawing/2014/main" id="{548E1C22-79BA-4810-B029-96EBF1163E23}"/>
                </a:ext>
              </a:extLst>
            </p:cNvPr>
            <p:cNvGrpSpPr/>
            <p:nvPr/>
          </p:nvGrpSpPr>
          <p:grpSpPr>
            <a:xfrm>
              <a:off x="6915966" y="878718"/>
              <a:ext cx="5128706" cy="3228016"/>
              <a:chOff x="6786390" y="2768262"/>
              <a:chExt cx="5128706" cy="3228016"/>
            </a:xfrm>
          </p:grpSpPr>
          <p:sp>
            <p:nvSpPr>
              <p:cNvPr id="21" name="Rectangle 20">
                <a:extLst>
                  <a:ext uri="{FF2B5EF4-FFF2-40B4-BE49-F238E27FC236}">
                    <a16:creationId xmlns:a16="http://schemas.microsoft.com/office/drawing/2014/main" id="{7F97A3CB-8178-4F3A-8091-0AFDB036EF06}"/>
                  </a:ext>
                </a:extLst>
              </p:cNvPr>
              <p:cNvSpPr/>
              <p:nvPr/>
            </p:nvSpPr>
            <p:spPr>
              <a:xfrm>
                <a:off x="6786390" y="2768262"/>
                <a:ext cx="5128706" cy="3228016"/>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2880" tIns="45718" rIns="45718" bIns="45718" numCol="1" spcCol="38100" rtlCol="0" anchor="t" anchorCtr="0">
                <a:noAutofit/>
              </a:bodyPr>
              <a:lstStyle/>
              <a:p>
                <a:pPr algn="ctr"/>
                <a:r>
                  <a:rPr lang="en-US" sz="2400" b="1" dirty="0">
                    <a:solidFill>
                      <a:srgbClr val="000000"/>
                    </a:solidFill>
                    <a:latin typeface="+mj-lt"/>
                    <a:ea typeface="+mj-ea"/>
                    <a:cs typeface="+mj-cs"/>
                  </a:rPr>
                  <a:t>RPA TITLE</a:t>
                </a:r>
              </a:p>
              <a:p>
                <a:pPr algn="ctr"/>
                <a:endParaRPr lang="en-US" b="1" dirty="0">
                  <a:solidFill>
                    <a:srgbClr val="000000"/>
                  </a:solidFill>
                  <a:latin typeface="+mj-lt"/>
                  <a:ea typeface="+mj-ea"/>
                  <a:cs typeface="+mj-cs"/>
                </a:endParaRPr>
              </a:p>
              <a:p>
                <a:pPr algn="ctr"/>
                <a:endParaRPr lang="en-US" b="1" dirty="0">
                  <a:solidFill>
                    <a:srgbClr val="000000"/>
                  </a:solidFill>
                  <a:latin typeface="+mj-lt"/>
                  <a:ea typeface="+mj-ea"/>
                  <a:cs typeface="+mj-cs"/>
                </a:endParaRPr>
              </a:p>
              <a:p>
                <a:pPr algn="ctr"/>
                <a:endParaRPr lang="en-US" b="1" dirty="0">
                  <a:solidFill>
                    <a:srgbClr val="000000"/>
                  </a:solidFill>
                  <a:latin typeface="+mj-lt"/>
                  <a:ea typeface="+mj-ea"/>
                  <a:cs typeface="+mj-cs"/>
                </a:endParaRPr>
              </a:p>
              <a:p>
                <a:pPr algn="ctr"/>
                <a:endParaRPr lang="en-US" b="1" dirty="0">
                  <a:solidFill>
                    <a:srgbClr val="000000"/>
                  </a:solidFill>
                  <a:latin typeface="+mj-lt"/>
                  <a:ea typeface="+mj-ea"/>
                  <a:cs typeface="+mj-cs"/>
                </a:endParaRPr>
              </a:p>
              <a:p>
                <a:pPr marL="285750" indent="-285750">
                  <a:buFont typeface="Arial" panose="020B0604020202020204" pitchFamily="34" charset="0"/>
                  <a:buChar char="•"/>
                </a:pPr>
                <a:endParaRPr lang="en-US" b="1" dirty="0">
                  <a:solidFill>
                    <a:srgbClr val="000000"/>
                  </a:solidFill>
                  <a:latin typeface="+mj-lt"/>
                  <a:ea typeface="+mj-ea"/>
                  <a:cs typeface="+mj-cs"/>
                </a:endParaRPr>
              </a:p>
              <a:p>
                <a:pPr marL="285750" indent="-285750">
                  <a:buFont typeface="Arial" panose="020B0604020202020204" pitchFamily="34" charset="0"/>
                  <a:buChar char="•"/>
                </a:pPr>
                <a:endParaRPr lang="en-US" b="1" dirty="0">
                  <a:solidFill>
                    <a:srgbClr val="000000"/>
                  </a:solidFill>
                  <a:latin typeface="+mj-lt"/>
                  <a:ea typeface="+mj-ea"/>
                  <a:cs typeface="+mj-cs"/>
                </a:endParaRPr>
              </a:p>
              <a:p>
                <a:r>
                  <a:rPr lang="en-US" b="1" dirty="0">
                    <a:solidFill>
                      <a:srgbClr val="000000"/>
                    </a:solidFill>
                    <a:latin typeface="+mj-lt"/>
                    <a:ea typeface="+mj-ea"/>
                    <a:cs typeface="+mj-cs"/>
                  </a:rPr>
                  <a:t>Title. </a:t>
                </a:r>
                <a:r>
                  <a:rPr lang="en-US" dirty="0">
                    <a:solidFill>
                      <a:srgbClr val="000000"/>
                    </a:solidFill>
                    <a:latin typeface="+mj-lt"/>
                    <a:ea typeface="+mj-ea"/>
                    <a:cs typeface="+mj-cs"/>
                  </a:rPr>
                  <a:t>This form is used by a buyer to make an offer on a seller’s property. Once accepted by the seller, the form creates a binding agreement. It can be used anywhere in California.</a:t>
                </a:r>
              </a:p>
            </p:txBody>
          </p:sp>
          <p:pic>
            <p:nvPicPr>
              <p:cNvPr id="28" name="Picture 27">
                <a:extLst>
                  <a:ext uri="{FF2B5EF4-FFF2-40B4-BE49-F238E27FC236}">
                    <a16:creationId xmlns:a16="http://schemas.microsoft.com/office/drawing/2014/main" id="{4C530200-95E4-4FA7-96E8-61B6D59817B0}"/>
                  </a:ext>
                </a:extLst>
              </p:cNvPr>
              <p:cNvPicPr>
                <a:picLocks noChangeAspect="1"/>
              </p:cNvPicPr>
              <p:nvPr/>
            </p:nvPicPr>
            <p:blipFill>
              <a:blip r:embed="rId25"/>
              <a:stretch>
                <a:fillRect/>
              </a:stretch>
            </p:blipFill>
            <p:spPr>
              <a:xfrm>
                <a:off x="7333543" y="3525374"/>
                <a:ext cx="3759199" cy="911590"/>
              </a:xfrm>
              <a:prstGeom prst="rect">
                <a:avLst/>
              </a:prstGeom>
              <a:ln w="38100">
                <a:noFill/>
              </a:ln>
            </p:spPr>
          </p:pic>
        </p:grpSp>
        <p:sp>
          <p:nvSpPr>
            <p:cNvPr id="109" name="TextBox 108">
              <a:extLst>
                <a:ext uri="{FF2B5EF4-FFF2-40B4-BE49-F238E27FC236}">
                  <a16:creationId xmlns:a16="http://schemas.microsoft.com/office/drawing/2014/main" id="{22E86DD4-103F-427C-BA1C-1769BA11CAD8}"/>
                </a:ext>
              </a:extLst>
            </p:cNvPr>
            <p:cNvSpPr txBox="1"/>
            <p:nvPr/>
          </p:nvSpPr>
          <p:spPr>
            <a:xfrm>
              <a:off x="11667274" y="879970"/>
              <a:ext cx="3090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12" name="Group 111">
            <a:extLst>
              <a:ext uri="{FF2B5EF4-FFF2-40B4-BE49-F238E27FC236}">
                <a16:creationId xmlns:a16="http://schemas.microsoft.com/office/drawing/2014/main" id="{F34E056A-CBCE-4C22-A857-5C9BA0789390}"/>
              </a:ext>
            </a:extLst>
          </p:cNvPr>
          <p:cNvGrpSpPr/>
          <p:nvPr/>
        </p:nvGrpSpPr>
        <p:grpSpPr>
          <a:xfrm>
            <a:off x="4018511" y="1696631"/>
            <a:ext cx="7939303" cy="3923657"/>
            <a:chOff x="4018511" y="1696631"/>
            <a:chExt cx="7939303" cy="3923657"/>
          </a:xfrm>
        </p:grpSpPr>
        <p:grpSp>
          <p:nvGrpSpPr>
            <p:cNvPr id="33" name="OFFER - Paragraph 1B,C,D">
              <a:extLst>
                <a:ext uri="{FF2B5EF4-FFF2-40B4-BE49-F238E27FC236}">
                  <a16:creationId xmlns:a16="http://schemas.microsoft.com/office/drawing/2014/main" id="{C03A1DC5-043A-4B18-B313-B1538AE1A6FA}"/>
                </a:ext>
              </a:extLst>
            </p:cNvPr>
            <p:cNvGrpSpPr/>
            <p:nvPr/>
          </p:nvGrpSpPr>
          <p:grpSpPr>
            <a:xfrm>
              <a:off x="4018511" y="1696631"/>
              <a:ext cx="7939303" cy="3923657"/>
              <a:chOff x="3705726" y="1671014"/>
              <a:chExt cx="7939303" cy="3923657"/>
            </a:xfrm>
          </p:grpSpPr>
          <p:sp>
            <p:nvSpPr>
              <p:cNvPr id="29" name="Rectangle 28">
                <a:extLst>
                  <a:ext uri="{FF2B5EF4-FFF2-40B4-BE49-F238E27FC236}">
                    <a16:creationId xmlns:a16="http://schemas.microsoft.com/office/drawing/2014/main" id="{2A5BB39B-AE64-46B5-AF7E-B303E9B0A5FA}"/>
                  </a:ext>
                </a:extLst>
              </p:cNvPr>
              <p:cNvSpPr/>
              <p:nvPr/>
            </p:nvSpPr>
            <p:spPr>
              <a:xfrm>
                <a:off x="3705726" y="1671014"/>
                <a:ext cx="7939303" cy="3923657"/>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lvl="0" algn="ctr"/>
                <a:r>
                  <a:rPr lang="en-US" sz="2400" b="1" dirty="0">
                    <a:solidFill>
                      <a:srgbClr val="000000"/>
                    </a:solidFill>
                    <a:latin typeface="Calibri"/>
                    <a:ea typeface="+mj-ea"/>
                    <a:cs typeface="Calibri"/>
                  </a:rPr>
                  <a:t>OFFER</a:t>
                </a:r>
              </a:p>
              <a:p>
                <a:pPr lvl="0" algn="ctr"/>
                <a:endParaRPr lang="en-US" sz="2400" b="1" dirty="0">
                  <a:solidFill>
                    <a:srgbClr val="000000"/>
                  </a:solidFill>
                  <a:latin typeface="Calibri"/>
                  <a:ea typeface="+mj-ea"/>
                  <a:cs typeface="Calibri"/>
                </a:endParaRPr>
              </a:p>
              <a:p>
                <a:pPr lvl="0" algn="ctr"/>
                <a:endParaRPr lang="en-US" sz="2400" b="1" dirty="0">
                  <a:solidFill>
                    <a:srgbClr val="000000"/>
                  </a:solidFill>
                  <a:latin typeface="Calibri"/>
                  <a:ea typeface="+mj-ea"/>
                  <a:cs typeface="Calibri"/>
                </a:endParaRPr>
              </a:p>
              <a:p>
                <a:pPr lvl="0" algn="ctr"/>
                <a:endParaRPr lang="en-US" sz="2400" b="1" dirty="0">
                  <a:solidFill>
                    <a:srgbClr val="000000"/>
                  </a:solidFill>
                  <a:latin typeface="Calibri"/>
                  <a:ea typeface="+mj-ea"/>
                  <a:cs typeface="Calibri"/>
                </a:endParaRPr>
              </a:p>
              <a:p>
                <a:pPr lvl="0" algn="ctr"/>
                <a:endParaRPr lang="en-US" sz="2400" b="1" dirty="0">
                  <a:solidFill>
                    <a:srgbClr val="000000"/>
                  </a:solidFill>
                  <a:latin typeface="Calibri"/>
                  <a:ea typeface="+mj-ea"/>
                  <a:cs typeface="Calibri"/>
                </a:endParaRPr>
              </a:p>
              <a:p>
                <a:pPr marL="342900" lvl="0" indent="-342900">
                  <a:buFont typeface="Arial" panose="020B0604020202020204" pitchFamily="34" charset="0"/>
                  <a:buChar char="•"/>
                </a:pPr>
                <a:r>
                  <a:rPr lang="en-US" b="1" dirty="0">
                    <a:solidFill>
                      <a:srgbClr val="000000"/>
                    </a:solidFill>
                    <a:latin typeface="Calibri"/>
                    <a:ea typeface="+mj-ea"/>
                    <a:cs typeface="Calibri"/>
                  </a:rPr>
                  <a:t>1.B. </a:t>
                </a:r>
                <a:r>
                  <a:rPr lang="en-US" dirty="0">
                    <a:solidFill>
                      <a:srgbClr val="000000"/>
                    </a:solidFill>
                    <a:latin typeface="Calibri"/>
                    <a:ea typeface="+mj-ea"/>
                    <a:cs typeface="Calibri"/>
                  </a:rPr>
                  <a:t>This identifies the property by address and legally recorded document.</a:t>
                </a:r>
              </a:p>
              <a:p>
                <a:pPr marL="342900" lvl="0" indent="-342900">
                  <a:spcBef>
                    <a:spcPts val="1200"/>
                  </a:spcBef>
                  <a:buFont typeface="Arial" panose="020B0604020202020204" pitchFamily="34" charset="0"/>
                  <a:buChar char="•"/>
                </a:pPr>
                <a:r>
                  <a:rPr lang="en-US" b="1" dirty="0">
                    <a:solidFill>
                      <a:srgbClr val="000000"/>
                    </a:solidFill>
                    <a:latin typeface="Calibri"/>
                    <a:ea typeface="+mj-ea"/>
                    <a:cs typeface="Calibri"/>
                  </a:rPr>
                  <a:t>1.C. </a:t>
                </a:r>
                <a:r>
                  <a:rPr lang="en-US" dirty="0">
                    <a:solidFill>
                      <a:srgbClr val="000000"/>
                    </a:solidFill>
                    <a:latin typeface="Calibri"/>
                    <a:ea typeface="+mj-ea"/>
                    <a:cs typeface="Calibri"/>
                  </a:rPr>
                  <a:t>The price here should match the price in 3.G. Buyer may have other costs such as escrow or title fees. Seller may use the price to pay off loans, and broker, title and escrow fees. </a:t>
                </a:r>
              </a:p>
              <a:p>
                <a:pPr marL="342900" lvl="0" indent="-342900">
                  <a:spcBef>
                    <a:spcPts val="1200"/>
                  </a:spcBef>
                  <a:buFont typeface="Arial" panose="020B0604020202020204" pitchFamily="34" charset="0"/>
                  <a:buChar char="•"/>
                </a:pPr>
                <a:r>
                  <a:rPr lang="en-US" b="1" dirty="0">
                    <a:solidFill>
                      <a:srgbClr val="000000"/>
                    </a:solidFill>
                    <a:latin typeface="Calibri"/>
                    <a:ea typeface="+mj-ea"/>
                    <a:cs typeface="Calibri"/>
                  </a:rPr>
                  <a:t>1.D. </a:t>
                </a:r>
                <a:r>
                  <a:rPr lang="en-US" dirty="0">
                    <a:solidFill>
                      <a:srgbClr val="000000"/>
                    </a:solidFill>
                    <a:latin typeface="Calibri"/>
                    <a:ea typeface="+mj-ea"/>
                    <a:cs typeface="Calibri"/>
                  </a:rPr>
                  <a:t>Close of escrow date is not just aspirational, it is contractual. If one party is not able to close escrow on time, the other party may have a right to cancel.</a:t>
                </a:r>
              </a:p>
              <a:p>
                <a:pPr lvl="0"/>
                <a:endParaRPr lang="en-US" sz="2400" b="1" dirty="0">
                  <a:solidFill>
                    <a:srgbClr val="000000"/>
                  </a:solidFill>
                  <a:latin typeface="Calibri"/>
                  <a:ea typeface="+mj-ea"/>
                  <a:cs typeface="Calibri"/>
                </a:endParaRPr>
              </a:p>
            </p:txBody>
          </p:sp>
          <p:sp>
            <p:nvSpPr>
              <p:cNvPr id="40" name="Rectangle 2">
                <a:extLst>
                  <a:ext uri="{FF2B5EF4-FFF2-40B4-BE49-F238E27FC236}">
                    <a16:creationId xmlns:a16="http://schemas.microsoft.com/office/drawing/2014/main" id="{7C35BDB9-E992-4ECB-BF57-DC01EB4CA340}"/>
                  </a:ext>
                </a:extLst>
              </p:cNvPr>
              <p:cNvSpPr txBox="1"/>
              <p:nvPr/>
            </p:nvSpPr>
            <p:spPr>
              <a:xfrm>
                <a:off x="3847105" y="1873570"/>
                <a:ext cx="3089577" cy="370837"/>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a:solidFill>
                      <a:srgbClr val="FFFFFF"/>
                    </a:solidFill>
                    <a:latin typeface="+mn-lt"/>
                    <a:ea typeface="+mn-ea"/>
                    <a:cs typeface="+mn-cs"/>
                    <a:sym typeface="Helvetica"/>
                  </a:defRPr>
                </a:lvl1pPr>
              </a:lstStyle>
              <a:p>
                <a:r>
                  <a:rPr dirty="0"/>
                  <a:t>PARAGRAPH 1.B.,C. &amp; D.</a:t>
                </a:r>
              </a:p>
            </p:txBody>
          </p:sp>
          <p:pic>
            <p:nvPicPr>
              <p:cNvPr id="41" name="Screen Shot 2018-07-01 at 11.51.19 AM.png" descr="Screen Shot 2018-07-01 at 11.51.19 AM.png">
                <a:extLst>
                  <a:ext uri="{FF2B5EF4-FFF2-40B4-BE49-F238E27FC236}">
                    <a16:creationId xmlns:a16="http://schemas.microsoft.com/office/drawing/2014/main" id="{6D5884D8-2251-4FBC-9040-58AB53B55995}"/>
                  </a:ext>
                </a:extLst>
              </p:cNvPr>
              <p:cNvPicPr>
                <a:picLocks noChangeAspect="1"/>
              </p:cNvPicPr>
              <p:nvPr/>
            </p:nvPicPr>
            <p:blipFill>
              <a:blip r:embed="rId26"/>
              <a:srcRect t="3154" b="18513"/>
              <a:stretch>
                <a:fillRect/>
              </a:stretch>
            </p:blipFill>
            <p:spPr>
              <a:xfrm>
                <a:off x="3913758" y="2568014"/>
                <a:ext cx="7004065" cy="646690"/>
              </a:xfrm>
              <a:prstGeom prst="rect">
                <a:avLst/>
              </a:prstGeom>
              <a:ln w="38100">
                <a:noFill/>
                <a:miter lim="400000"/>
              </a:ln>
            </p:spPr>
          </p:pic>
        </p:grpSp>
        <p:sp>
          <p:nvSpPr>
            <p:cNvPr id="111" name="TextBox 110">
              <a:extLst>
                <a:ext uri="{FF2B5EF4-FFF2-40B4-BE49-F238E27FC236}">
                  <a16:creationId xmlns:a16="http://schemas.microsoft.com/office/drawing/2014/main" id="{345ED5DC-AD02-444F-BFCC-AD1770098D01}"/>
                </a:ext>
              </a:extLst>
            </p:cNvPr>
            <p:cNvSpPr txBox="1"/>
            <p:nvPr/>
          </p:nvSpPr>
          <p:spPr>
            <a:xfrm>
              <a:off x="11480931" y="1768753"/>
              <a:ext cx="27163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15" name="Group 114">
            <a:extLst>
              <a:ext uri="{FF2B5EF4-FFF2-40B4-BE49-F238E27FC236}">
                <a16:creationId xmlns:a16="http://schemas.microsoft.com/office/drawing/2014/main" id="{94C1B608-DF64-4563-9F36-A7ACA5C15571}"/>
              </a:ext>
            </a:extLst>
          </p:cNvPr>
          <p:cNvGrpSpPr/>
          <p:nvPr/>
        </p:nvGrpSpPr>
        <p:grpSpPr>
          <a:xfrm>
            <a:off x="2685869" y="1399869"/>
            <a:ext cx="9348167" cy="2924173"/>
            <a:chOff x="2685869" y="1399869"/>
            <a:chExt cx="9348167" cy="2924173"/>
          </a:xfrm>
        </p:grpSpPr>
        <p:grpSp>
          <p:nvGrpSpPr>
            <p:cNvPr id="30" name="OFFER - Paragraph 1A">
              <a:extLst>
                <a:ext uri="{FF2B5EF4-FFF2-40B4-BE49-F238E27FC236}">
                  <a16:creationId xmlns:a16="http://schemas.microsoft.com/office/drawing/2014/main" id="{7EECB7B9-30EB-404F-A281-A08ECC8DD67B}"/>
                </a:ext>
              </a:extLst>
            </p:cNvPr>
            <p:cNvGrpSpPr/>
            <p:nvPr/>
          </p:nvGrpSpPr>
          <p:grpSpPr>
            <a:xfrm>
              <a:off x="2685869" y="1399869"/>
              <a:ext cx="9348167" cy="2924173"/>
              <a:chOff x="5773592" y="-2933093"/>
              <a:chExt cx="9348167" cy="2924173"/>
            </a:xfrm>
          </p:grpSpPr>
          <p:grpSp>
            <p:nvGrpSpPr>
              <p:cNvPr id="27" name="Group 26">
                <a:extLst>
                  <a:ext uri="{FF2B5EF4-FFF2-40B4-BE49-F238E27FC236}">
                    <a16:creationId xmlns:a16="http://schemas.microsoft.com/office/drawing/2014/main" id="{3FC91079-6B0E-497F-8965-7FFF5B169FF8}"/>
                  </a:ext>
                </a:extLst>
              </p:cNvPr>
              <p:cNvGrpSpPr/>
              <p:nvPr/>
            </p:nvGrpSpPr>
            <p:grpSpPr>
              <a:xfrm>
                <a:off x="5773592" y="-2933093"/>
                <a:ext cx="9348167" cy="2924173"/>
                <a:chOff x="2467778" y="1189838"/>
                <a:chExt cx="9348167" cy="2924173"/>
              </a:xfrm>
            </p:grpSpPr>
            <p:sp>
              <p:nvSpPr>
                <p:cNvPr id="26" name="Rectangle 25">
                  <a:extLst>
                    <a:ext uri="{FF2B5EF4-FFF2-40B4-BE49-F238E27FC236}">
                      <a16:creationId xmlns:a16="http://schemas.microsoft.com/office/drawing/2014/main" id="{A40DE216-4011-4F6D-9506-EB49BDC193A1}"/>
                    </a:ext>
                  </a:extLst>
                </p:cNvPr>
                <p:cNvSpPr/>
                <p:nvPr/>
              </p:nvSpPr>
              <p:spPr>
                <a:xfrm>
                  <a:off x="2467778" y="1189838"/>
                  <a:ext cx="9348167" cy="2924173"/>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j-lt"/>
                      <a:ea typeface="+mj-ea"/>
                      <a:cs typeface="+mj-cs"/>
                      <a:sym typeface="Calibri"/>
                    </a:rPr>
                    <a:t>OFFER</a:t>
                  </a:r>
                </a:p>
                <a:p>
                  <a:pPr marL="0" marR="0" indent="0" algn="l" defTabSz="914400" rtl="0" fontAlgn="auto" latinLnBrk="0" hangingPunct="0">
                    <a:lnSpc>
                      <a:spcPct val="100000"/>
                    </a:lnSpc>
                    <a:spcBef>
                      <a:spcPts val="0"/>
                    </a:spcBef>
                    <a:spcAft>
                      <a:spcPts val="0"/>
                    </a:spcAft>
                    <a:buClrTx/>
                    <a:buSzTx/>
                    <a:buFontTx/>
                    <a:buNone/>
                    <a:tabLst/>
                  </a:pPr>
                  <a:endParaRPr lang="en-US" b="1" dirty="0">
                    <a:solidFill>
                      <a:srgbClr val="000000"/>
                    </a:solidFill>
                    <a:latin typeface="+mj-lt"/>
                    <a:ea typeface="+mj-ea"/>
                    <a:cs typeface="+mj-cs"/>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285750" indent="-285750">
                    <a:buFont typeface="Arial" panose="020B0604020202020204" pitchFamily="34" charset="0"/>
                    <a:buChar char="•"/>
                  </a:pPr>
                  <a:r>
                    <a:rPr lang="en-US" b="1" dirty="0">
                      <a:solidFill>
                        <a:srgbClr val="000000"/>
                      </a:solidFill>
                      <a:latin typeface="+mj-lt"/>
                      <a:ea typeface="+mj-ea"/>
                      <a:cs typeface="+mj-cs"/>
                    </a:rPr>
                    <a:t>1.A. </a:t>
                  </a:r>
                  <a:r>
                    <a:rPr lang="en-US" dirty="0">
                      <a:solidFill>
                        <a:srgbClr val="000000"/>
                      </a:solidFill>
                      <a:latin typeface="+mj-lt"/>
                      <a:ea typeface="+mj-ea"/>
                      <a:cs typeface="+mj-cs"/>
                    </a:rPr>
                    <a:t>All buyers should be listed here.  If there is not room, use an addendum.  If the buyer is a corporation, LLC, or trust, enter the entity or trust name here.  When you get to the signature page make sure to check the box to add the form RCSD so everyone knows who will actually sign on behalf of the entity or trust.</a:t>
                  </a:r>
                </a:p>
                <a:p>
                  <a:pPr marL="285750" indent="-285750">
                    <a:spcBef>
                      <a:spcPts val="1200"/>
                    </a:spcBef>
                    <a:buFont typeface="Arial" panose="020B0604020202020204" pitchFamily="34" charset="0"/>
                    <a:buChar char="•"/>
                  </a:pPr>
                  <a:r>
                    <a:rPr lang="en-US" b="1" dirty="0">
                      <a:solidFill>
                        <a:srgbClr val="000000"/>
                      </a:solidFill>
                      <a:latin typeface="+mj-lt"/>
                      <a:ea typeface="+mj-ea"/>
                      <a:cs typeface="+mj-cs"/>
                    </a:rPr>
                    <a:t>1.A. </a:t>
                  </a:r>
                  <a:r>
                    <a:rPr lang="en-US" dirty="0">
                      <a:solidFill>
                        <a:srgbClr val="000000"/>
                      </a:solidFill>
                      <a:latin typeface="+mj-lt"/>
                      <a:ea typeface="+mj-ea"/>
                      <a:cs typeface="+mj-cs"/>
                    </a:rPr>
                    <a:t>Make sure all buyers listed here are also listed on the signature page.  If there are more than two buyers, use an Additional Signature Addendum form for the others. </a:t>
                  </a:r>
                  <a:endParaRPr kumimoji="0" lang="en-US" sz="1800" i="0" u="none" strike="noStrike" cap="none" spc="0" normalizeH="0" baseline="0" dirty="0">
                    <a:ln>
                      <a:noFill/>
                    </a:ln>
                    <a:solidFill>
                      <a:srgbClr val="000000"/>
                    </a:solidFill>
                    <a:effectLst/>
                    <a:uFillTx/>
                    <a:latin typeface="+mj-lt"/>
                    <a:ea typeface="+mj-ea"/>
                    <a:cs typeface="+mj-cs"/>
                    <a:sym typeface="Calibri"/>
                  </a:endParaRPr>
                </a:p>
              </p:txBody>
            </p:sp>
            <p:pic>
              <p:nvPicPr>
                <p:cNvPr id="34" name="Picture 6" descr="Picture 6">
                  <a:extLst>
                    <a:ext uri="{FF2B5EF4-FFF2-40B4-BE49-F238E27FC236}">
                      <a16:creationId xmlns:a16="http://schemas.microsoft.com/office/drawing/2014/main" id="{EAFE561A-CE32-4308-9EC7-7DDE99752831}"/>
                    </a:ext>
                  </a:extLst>
                </p:cNvPr>
                <p:cNvPicPr>
                  <a:picLocks noChangeAspect="1"/>
                </p:cNvPicPr>
                <p:nvPr/>
              </p:nvPicPr>
              <p:blipFill>
                <a:blip r:embed="rId27"/>
                <a:stretch>
                  <a:fillRect/>
                </a:stretch>
              </p:blipFill>
              <p:spPr>
                <a:xfrm>
                  <a:off x="2672234" y="1711235"/>
                  <a:ext cx="8929842" cy="156869"/>
                </a:xfrm>
                <a:prstGeom prst="rect">
                  <a:avLst/>
                </a:prstGeom>
                <a:ln w="38100">
                  <a:noFill/>
                  <a:miter lim="400000"/>
                </a:ln>
              </p:spPr>
            </p:pic>
          </p:grpSp>
          <p:sp>
            <p:nvSpPr>
              <p:cNvPr id="37" name="Rectangle 2">
                <a:extLst>
                  <a:ext uri="{FF2B5EF4-FFF2-40B4-BE49-F238E27FC236}">
                    <a16:creationId xmlns:a16="http://schemas.microsoft.com/office/drawing/2014/main" id="{46F3C2E5-02CF-4CC3-B6B9-1964206D2C21}"/>
                  </a:ext>
                </a:extLst>
              </p:cNvPr>
              <p:cNvSpPr txBox="1"/>
              <p:nvPr/>
            </p:nvSpPr>
            <p:spPr>
              <a:xfrm>
                <a:off x="5974192" y="-2844303"/>
                <a:ext cx="2216644" cy="345437"/>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1.a.</a:t>
                </a:r>
              </a:p>
            </p:txBody>
          </p:sp>
        </p:grpSp>
        <p:sp>
          <p:nvSpPr>
            <p:cNvPr id="113" name="TextBox 112">
              <a:extLst>
                <a:ext uri="{FF2B5EF4-FFF2-40B4-BE49-F238E27FC236}">
                  <a16:creationId xmlns:a16="http://schemas.microsoft.com/office/drawing/2014/main" id="{B2030BF3-5AA7-4DC0-AE5B-45366F11BA3D}"/>
                </a:ext>
              </a:extLst>
            </p:cNvPr>
            <p:cNvSpPr txBox="1"/>
            <p:nvPr/>
          </p:nvSpPr>
          <p:spPr>
            <a:xfrm>
              <a:off x="11585799" y="1470187"/>
              <a:ext cx="20451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17" name="Group 116">
            <a:extLst>
              <a:ext uri="{FF2B5EF4-FFF2-40B4-BE49-F238E27FC236}">
                <a16:creationId xmlns:a16="http://schemas.microsoft.com/office/drawing/2014/main" id="{C00A8AE9-6807-445B-A6D9-F1221F5AAC56}"/>
              </a:ext>
            </a:extLst>
          </p:cNvPr>
          <p:cNvGrpSpPr/>
          <p:nvPr/>
        </p:nvGrpSpPr>
        <p:grpSpPr>
          <a:xfrm>
            <a:off x="6786390" y="839038"/>
            <a:ext cx="5128706" cy="4414482"/>
            <a:chOff x="6786390" y="839038"/>
            <a:chExt cx="5128706" cy="4414482"/>
          </a:xfrm>
        </p:grpSpPr>
        <p:grpSp>
          <p:nvGrpSpPr>
            <p:cNvPr id="24" name="DATE PREPARED">
              <a:extLst>
                <a:ext uri="{FF2B5EF4-FFF2-40B4-BE49-F238E27FC236}">
                  <a16:creationId xmlns:a16="http://schemas.microsoft.com/office/drawing/2014/main" id="{9FA638B9-8124-4E1D-A8A6-B9E599BB70F1}"/>
                </a:ext>
              </a:extLst>
            </p:cNvPr>
            <p:cNvGrpSpPr/>
            <p:nvPr/>
          </p:nvGrpSpPr>
          <p:grpSpPr>
            <a:xfrm>
              <a:off x="6786390" y="839038"/>
              <a:ext cx="5128706" cy="4414482"/>
              <a:chOff x="6786390" y="839038"/>
              <a:chExt cx="5128706" cy="4414482"/>
            </a:xfrm>
          </p:grpSpPr>
          <p:sp>
            <p:nvSpPr>
              <p:cNvPr id="23" name="Rectangle 22">
                <a:extLst>
                  <a:ext uri="{FF2B5EF4-FFF2-40B4-BE49-F238E27FC236}">
                    <a16:creationId xmlns:a16="http://schemas.microsoft.com/office/drawing/2014/main" id="{62EC4AF6-8A9E-459F-8E99-806958B1905C}"/>
                  </a:ext>
                </a:extLst>
              </p:cNvPr>
              <p:cNvSpPr/>
              <p:nvPr/>
            </p:nvSpPr>
            <p:spPr>
              <a:xfrm>
                <a:off x="6786390" y="839038"/>
                <a:ext cx="5128706" cy="4414482"/>
              </a:xfrm>
              <a:prstGeom prst="rect">
                <a:avLst/>
              </a:prstGeom>
              <a:ln>
                <a:solidFill>
                  <a:srgbClr val="EB6C1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182880"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j-lt"/>
                    <a:ea typeface="+mj-ea"/>
                    <a:cs typeface="+mj-cs"/>
                    <a:sym typeface="Calibri"/>
                  </a:rPr>
                  <a:t>Date Prepared</a:t>
                </a:r>
              </a:p>
              <a:p>
                <a:pPr marL="0" marR="0" indent="0" algn="ctr" defTabSz="914400" rtl="0" fontAlgn="auto" latinLnBrk="0" hangingPunct="0">
                  <a:lnSpc>
                    <a:spcPct val="100000"/>
                  </a:lnSpc>
                  <a:spcBef>
                    <a:spcPts val="0"/>
                  </a:spcBef>
                  <a:spcAft>
                    <a:spcPts val="0"/>
                  </a:spcAft>
                  <a:buClrTx/>
                  <a:buSzTx/>
                  <a:buFontTx/>
                  <a:buNone/>
                  <a:tabLst/>
                </a:pPr>
                <a:endParaRPr lang="en-US" sz="2000" b="1" dirty="0">
                  <a:solidFill>
                    <a:srgbClr val="000000"/>
                  </a:solidFill>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mj-lt"/>
                  <a:ea typeface="+mj-ea"/>
                  <a:cs typeface="+mj-cs"/>
                  <a:sym typeface="Calibri"/>
                </a:endParaRPr>
              </a:p>
              <a:p>
                <a:pPr marL="514350" indent="-285750">
                  <a:lnSpc>
                    <a:spcPct val="90000"/>
                  </a:lnSpc>
                  <a:spcBef>
                    <a:spcPts val="1000"/>
                  </a:spcBef>
                  <a:buSzPct val="100000"/>
                  <a:buFont typeface="Arial" panose="020B0604020202020204" pitchFamily="34" charset="0"/>
                  <a:buChar char="•"/>
                  <a:defRPr sz="1700">
                    <a:solidFill>
                      <a:srgbClr val="44546A"/>
                    </a:solidFill>
                    <a:latin typeface="+mn-lt"/>
                    <a:ea typeface="+mn-ea"/>
                    <a:cs typeface="+mn-cs"/>
                    <a:sym typeface="Helvetica"/>
                  </a:defRPr>
                </a:pPr>
                <a:r>
                  <a:rPr lang="en-US" b="1" dirty="0">
                    <a:solidFill>
                      <a:schemeClr val="tx1"/>
                    </a:solidFill>
                  </a:rPr>
                  <a:t>Date Prepared. </a:t>
                </a:r>
                <a:r>
                  <a:rPr lang="en-US" dirty="0">
                    <a:solidFill>
                      <a:schemeClr val="tx1"/>
                    </a:solidFill>
                  </a:rPr>
                  <a:t>This blank line should be filled in with the date that a real estate agent prepares the offer for the buyer’s signature, not the date the buyer (or seller) actually signs.</a:t>
                </a:r>
              </a:p>
              <a:p>
                <a:pPr marL="4572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lang="en-US" dirty="0">
                    <a:solidFill>
                      <a:schemeClr val="tx1"/>
                    </a:solidFill>
                  </a:rPr>
                  <a:t>The purpose of this line is to be able to easily reference this document, as opposed to any other offers received, in any counter offers, addenda or other relevant documents.</a:t>
                </a:r>
              </a:p>
              <a:p>
                <a:pPr marL="457200" indent="-228600">
                  <a:lnSpc>
                    <a:spcPct val="90000"/>
                  </a:lnSpc>
                  <a:spcBef>
                    <a:spcPts val="1000"/>
                  </a:spcBef>
                  <a:buSzPct val="100000"/>
                  <a:buFont typeface="Arial"/>
                  <a:buChar char="•"/>
                  <a:defRPr sz="1700">
                    <a:solidFill>
                      <a:srgbClr val="44546A"/>
                    </a:solidFill>
                    <a:latin typeface="+mn-lt"/>
                    <a:ea typeface="+mn-ea"/>
                    <a:cs typeface="+mn-cs"/>
                    <a:sym typeface="Helvetica"/>
                  </a:defRPr>
                </a:pPr>
                <a:r>
                  <a:rPr lang="en-US" dirty="0">
                    <a:solidFill>
                      <a:schemeClr val="tx1"/>
                    </a:solidFill>
                  </a:rPr>
                  <a:t>Other paragraphs identify when an offer has been accepted and the parties have formed a binding contract (paragraphs </a:t>
                </a:r>
                <a:r>
                  <a:rPr lang="en-US" dirty="0">
                    <a:solidFill>
                      <a:schemeClr val="tx1"/>
                    </a:solidFill>
                    <a:uFill>
                      <a:solidFill>
                        <a:srgbClr val="0000FF"/>
                      </a:solidFill>
                    </a:uFill>
                  </a:rPr>
                  <a:t>30.A</a:t>
                </a:r>
                <a:r>
                  <a:rPr lang="en-US" dirty="0">
                    <a:solidFill>
                      <a:schemeClr val="tx1"/>
                    </a:solidFill>
                  </a:rPr>
                  <a:t>. and </a:t>
                </a:r>
                <a:r>
                  <a:rPr lang="en-US" dirty="0">
                    <a:solidFill>
                      <a:schemeClr val="tx1"/>
                    </a:solidFill>
                    <a:uFill>
                      <a:solidFill>
                        <a:srgbClr val="0000FF"/>
                      </a:solidFill>
                    </a:uFill>
                  </a:rPr>
                  <a:t>32</a:t>
                </a:r>
                <a:r>
                  <a:rPr lang="en-US" dirty="0">
                    <a:solidFill>
                      <a:schemeClr val="tx1"/>
                    </a:solidFill>
                  </a:rPr>
                  <a:t>).</a:t>
                </a:r>
              </a:p>
            </p:txBody>
          </p:sp>
          <p:pic>
            <p:nvPicPr>
              <p:cNvPr id="31" name="Screen Shot 2018-06-12 at 9.02.35 PM.png" descr="Screen Shot 2018-06-12 at 9.02.35 PM.png">
                <a:extLst>
                  <a:ext uri="{FF2B5EF4-FFF2-40B4-BE49-F238E27FC236}">
                    <a16:creationId xmlns:a16="http://schemas.microsoft.com/office/drawing/2014/main" id="{E6290A55-A1B7-40BA-8BDA-E05F610794B7}"/>
                  </a:ext>
                </a:extLst>
              </p:cNvPr>
              <p:cNvPicPr>
                <a:picLocks noChangeAspect="1"/>
              </p:cNvPicPr>
              <p:nvPr/>
            </p:nvPicPr>
            <p:blipFill>
              <a:blip r:embed="rId28"/>
              <a:srcRect t="8915" b="8915"/>
              <a:stretch>
                <a:fillRect/>
              </a:stretch>
            </p:blipFill>
            <p:spPr>
              <a:xfrm>
                <a:off x="6938049" y="1418827"/>
                <a:ext cx="4825388" cy="364137"/>
              </a:xfrm>
              <a:prstGeom prst="rect">
                <a:avLst/>
              </a:prstGeom>
              <a:ln w="38100">
                <a:noFill/>
                <a:miter lim="400000"/>
              </a:ln>
            </p:spPr>
          </p:pic>
        </p:grpSp>
        <p:sp>
          <p:nvSpPr>
            <p:cNvPr id="116" name="TextBox 115">
              <a:extLst>
                <a:ext uri="{FF2B5EF4-FFF2-40B4-BE49-F238E27FC236}">
                  <a16:creationId xmlns:a16="http://schemas.microsoft.com/office/drawing/2014/main" id="{996CD0A2-0AE0-4E89-AA53-25098DABA760}"/>
                </a:ext>
              </a:extLst>
            </p:cNvPr>
            <p:cNvSpPr txBox="1"/>
            <p:nvPr/>
          </p:nvSpPr>
          <p:spPr>
            <a:xfrm>
              <a:off x="11387643" y="863169"/>
              <a:ext cx="26819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7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8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9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9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9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00"/>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2" restart="whenNotActive" fill="hold" evtFilter="cancelBubble" nodeType="interactiveSeq">
                <p:stCondLst>
                  <p:cond evt="onClick" delay="0">
                    <p:tgtEl>
                      <p:spTgt spid="12"/>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02"/>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04"/>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102" restart="whenNotActive" fill="hold" evtFilter="cancelBubble" nodeType="interactiveSeq">
                <p:stCondLst>
                  <p:cond evt="onClick" delay="0">
                    <p:tgtEl>
                      <p:spTgt spid="10"/>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07" restart="whenNotActive" fill="hold" evtFilter="cancelBubble" nodeType="interactiveSeq">
                <p:stCondLst>
                  <p:cond evt="onClick" delay="0">
                    <p:tgtEl>
                      <p:spTgt spid="10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17" restart="whenNotActive" fill="hold" evtFilter="cancelBubble" nodeType="interactiveSeq">
                <p:stCondLst>
                  <p:cond evt="onClick" delay="0">
                    <p:tgtEl>
                      <p:spTgt spid="108"/>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22" restart="whenNotActive" fill="hold" evtFilter="cancelBubble" nodeType="interactiveSeq">
                <p:stCondLst>
                  <p:cond evt="onClick" delay="0">
                    <p:tgtEl>
                      <p:spTgt spid="5"/>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7" restart="whenNotActive" fill="hold" evtFilter="cancelBubble" nodeType="interactiveSeq">
                <p:stCondLst>
                  <p:cond evt="onClick" delay="0">
                    <p:tgtEl>
                      <p:spTgt spid="110"/>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32" restart="whenNotActive" fill="hold" evtFilter="cancelBubble" nodeType="interactiveSeq">
                <p:stCondLst>
                  <p:cond evt="onClick" delay="0">
                    <p:tgtEl>
                      <p:spTgt spid="8"/>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37" restart="whenNotActive" fill="hold" evtFilter="cancelBubble" nodeType="interactiveSeq">
                <p:stCondLst>
                  <p:cond evt="onClick" delay="0">
                    <p:tgtEl>
                      <p:spTgt spid="112"/>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2" restart="whenNotActive" fill="hold" evtFilter="cancelBubble" nodeType="interactiveSeq">
                <p:stCondLst>
                  <p:cond evt="onClick" delay="0">
                    <p:tgtEl>
                      <p:spTgt spid="7"/>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1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47" restart="whenNotActive" fill="hold" evtFilter="cancelBubble" nodeType="interactiveSeq">
                <p:stCondLst>
                  <p:cond evt="onClick" delay="0">
                    <p:tgtEl>
                      <p:spTgt spid="115"/>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52" restart="whenNotActive" fill="hold" evtFilter="cancelBubble" nodeType="interactiveSeq">
                <p:stCondLst>
                  <p:cond evt="onClick" delay="0">
                    <p:tgtEl>
                      <p:spTgt spid="6"/>
                    </p:tgtEl>
                  </p:cond>
                </p:stCondLst>
                <p:endSync evt="end" delay="0">
                  <p:rtn val="all"/>
                </p:endSync>
                <p:childTnLst>
                  <p:par>
                    <p:cTn id="153" fill="hold">
                      <p:stCondLst>
                        <p:cond delay="0"/>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57" restart="whenNotActive" fill="hold" evtFilter="cancelBubble" nodeType="interactiveSeq">
                <p:stCondLst>
                  <p:cond evt="onClick" delay="0">
                    <p:tgtEl>
                      <p:spTgt spid="117"/>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sp>
        <p:nvSpPr>
          <p:cNvPr id="1035" name="TextBox 15"/>
          <p:cNvSpPr txBox="1"/>
          <p:nvPr/>
        </p:nvSpPr>
        <p:spPr>
          <a:xfrm>
            <a:off x="1003298" y="3901182"/>
            <a:ext cx="10336887" cy="1908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200" b="1">
                <a:solidFill>
                  <a:srgbClr val="44546A"/>
                </a:solidFill>
                <a:latin typeface="+mn-lt"/>
                <a:ea typeface="+mn-ea"/>
                <a:cs typeface="+mn-cs"/>
                <a:sym typeface="Helvetica"/>
              </a:defRPr>
            </a:pPr>
            <a:r>
              <a:rPr dirty="0">
                <a:solidFill>
                  <a:schemeClr val="tx1"/>
                </a:solidFill>
              </a:rPr>
              <a:t>13.D. </a:t>
            </a:r>
            <a:r>
              <a:rPr b="0" dirty="0">
                <a:solidFill>
                  <a:schemeClr val="tx1"/>
                </a:solidFill>
              </a:rPr>
              <a:t>Title will be transferred to the buyer through a grant deed including rights to the Property’s oil, mineral, and water rights if the seller currently owns them. For example, a previous owner may have sold the oil rights to a gas or energy company years or decades earlier. The current owner may or may not be due royalty fees.</a:t>
            </a:r>
          </a:p>
          <a:p>
            <a:pPr marL="285750" indent="-285750">
              <a:spcBef>
                <a:spcPts val="600"/>
              </a:spcBef>
              <a:buClr>
                <a:srgbClr val="000000"/>
              </a:buClr>
              <a:buSzPct val="100000"/>
              <a:buFont typeface="Arial"/>
              <a:buChar char="•"/>
              <a:defRPr sz="1200">
                <a:solidFill>
                  <a:srgbClr val="44546A"/>
                </a:solidFill>
                <a:latin typeface="+mn-lt"/>
                <a:ea typeface="+mn-ea"/>
                <a:cs typeface="+mn-cs"/>
                <a:sym typeface="Helvetica"/>
              </a:defRPr>
            </a:pPr>
            <a:r>
              <a:rPr dirty="0">
                <a:solidFill>
                  <a:schemeClr val="tx1"/>
                </a:solidFill>
              </a:rPr>
              <a:t>Of course, the way the buyer takes title can make a big difference. For example, the buyer can choose to take title solely, with a friend as a joint tenant, or with a business partner as a tenant-in-common, or a spouse as community property. How the buyer chooses to take title can have serious tax and legal consequences, so make sure to check with escrow, a tax consultant, or an attorney to make sure they’re transferring title in a way that best suits their needs!</a:t>
            </a:r>
          </a:p>
          <a:p>
            <a:pPr marL="285750" indent="-285750">
              <a:spcBef>
                <a:spcPts val="600"/>
              </a:spcBef>
              <a:buClr>
                <a:srgbClr val="000000"/>
              </a:buClr>
              <a:buSzPct val="100000"/>
              <a:buFont typeface="Arial"/>
              <a:buChar char="•"/>
              <a:defRPr sz="1200" b="1">
                <a:solidFill>
                  <a:srgbClr val="44546A"/>
                </a:solidFill>
                <a:latin typeface="+mn-lt"/>
                <a:ea typeface="+mn-ea"/>
                <a:cs typeface="+mn-cs"/>
                <a:sym typeface="Helvetica"/>
              </a:defRPr>
            </a:pPr>
            <a:r>
              <a:rPr dirty="0">
                <a:solidFill>
                  <a:schemeClr val="tx1"/>
                </a:solidFill>
              </a:rPr>
              <a:t>13.E. </a:t>
            </a:r>
            <a:r>
              <a:rPr b="0" dirty="0">
                <a:solidFill>
                  <a:schemeClr val="tx1"/>
                </a:solidFill>
              </a:rPr>
              <a:t>The CLTA/ALTA Homeowners policy is the type of title insurance that is standard in the real estate industry and provides greater protection to the buyer than other types of title coverage. The buyer will get the Homeowners policy if it’s available to them, depending on the type of situation.</a:t>
            </a:r>
          </a:p>
        </p:txBody>
      </p:sp>
      <p:pic>
        <p:nvPicPr>
          <p:cNvPr id="1038" name="Picture 3" descr="Picture 3"/>
          <p:cNvPicPr>
            <a:picLocks noChangeAspect="1"/>
          </p:cNvPicPr>
          <p:nvPr/>
        </p:nvPicPr>
        <p:blipFill>
          <a:blip r:embed="rId2"/>
          <a:stretch>
            <a:fillRect/>
          </a:stretch>
        </p:blipFill>
        <p:spPr>
          <a:xfrm>
            <a:off x="762000" y="2345468"/>
            <a:ext cx="6872183" cy="1219529"/>
          </a:xfrm>
          <a:prstGeom prst="rect">
            <a:avLst/>
          </a:prstGeom>
          <a:ln w="38100">
            <a:solidFill>
              <a:schemeClr val="tx1"/>
            </a:solidFill>
            <a:miter lim="400000"/>
          </a:ln>
        </p:spPr>
      </p:pic>
      <p:sp>
        <p:nvSpPr>
          <p:cNvPr id="1040" name="Rectangle 2"/>
          <p:cNvSpPr txBox="1"/>
          <p:nvPr/>
        </p:nvSpPr>
        <p:spPr>
          <a:xfrm>
            <a:off x="732669" y="411761"/>
            <a:ext cx="2630058"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13.D.&amp;E.</a:t>
            </a:r>
          </a:p>
        </p:txBody>
      </p:sp>
      <p:sp>
        <p:nvSpPr>
          <p:cNvPr id="1041" name="TextBox 14"/>
          <p:cNvSpPr txBox="1"/>
          <p:nvPr/>
        </p:nvSpPr>
        <p:spPr>
          <a:xfrm>
            <a:off x="700586" y="1186785"/>
            <a:ext cx="9647643"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000" b="1" cap="all">
                <a:solidFill>
                  <a:srgbClr val="2B2027"/>
                </a:solidFill>
                <a:latin typeface="+mn-lt"/>
                <a:ea typeface="+mn-ea"/>
                <a:cs typeface="+mn-cs"/>
                <a:sym typeface="Helvetica"/>
              </a:defRPr>
            </a:lvl1pPr>
          </a:lstStyle>
          <a:p>
            <a:r>
              <a:t>TITLE AND VESTING</a:t>
            </a:r>
          </a:p>
        </p:txBody>
      </p:sp>
      <p:sp>
        <p:nvSpPr>
          <p:cNvPr id="10" name="TextBox 14">
            <a:extLst>
              <a:ext uri="{FF2B5EF4-FFF2-40B4-BE49-F238E27FC236}">
                <a16:creationId xmlns:a16="http://schemas.microsoft.com/office/drawing/2014/main" id="{F7DE925A-769E-43AC-9028-9768732CF2F1}"/>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sp>
        <p:nvSpPr>
          <p:cNvPr id="1044" name="TextBox 15"/>
          <p:cNvSpPr txBox="1"/>
          <p:nvPr/>
        </p:nvSpPr>
        <p:spPr>
          <a:xfrm>
            <a:off x="1016000" y="3720193"/>
            <a:ext cx="8766241"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285750" indent="-285750">
              <a:spcBef>
                <a:spcPts val="600"/>
              </a:spcBef>
              <a:buClr>
                <a:srgbClr val="000000"/>
              </a:buClr>
              <a:buSzPct val="100000"/>
              <a:buFont typeface="Arial"/>
              <a:buChar char="•"/>
              <a:defRPr sz="1600">
                <a:solidFill>
                  <a:srgbClr val="44546A"/>
                </a:solidFill>
                <a:latin typeface="+mn-lt"/>
                <a:ea typeface="+mn-ea"/>
                <a:cs typeface="+mn-cs"/>
                <a:sym typeface="Helvetica"/>
              </a:defRPr>
            </a:lvl1pPr>
          </a:lstStyle>
          <a:p>
            <a:r>
              <a:rPr dirty="0">
                <a:solidFill>
                  <a:schemeClr val="tx1"/>
                </a:solidFill>
              </a:rPr>
              <a:t>A contingency is the legal or contractual right to get out of the obligations of a contract, without consequences. Contingencies in the C.A.R. Residential Purchase Agreement can only be taken advantage of in writing, and within the time specified. Putting things in writing, prevents misunderstandings. Also, any cancellation right given must be exercised in good faith. A contingency does not give a buyer a right to cancel for any reason at all, but rather only for a reason given in the agreement. A contingency for one thing, such as an inspection, does not give the buyer a right to cancel for another reason, such as failure to get a loan. </a:t>
            </a:r>
          </a:p>
        </p:txBody>
      </p:sp>
      <p:sp>
        <p:nvSpPr>
          <p:cNvPr id="1048" name="TextBox 14"/>
          <p:cNvSpPr txBox="1"/>
          <p:nvPr/>
        </p:nvSpPr>
        <p:spPr>
          <a:xfrm>
            <a:off x="700586" y="1016000"/>
            <a:ext cx="9647643" cy="1280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027"/>
                </a:solidFill>
                <a:latin typeface="+mn-lt"/>
                <a:ea typeface="+mn-ea"/>
                <a:cs typeface="+mn-cs"/>
                <a:sym typeface="Helvetica"/>
              </a:defRPr>
            </a:pPr>
            <a:r>
              <a:t>TIME PERIODS;</a:t>
            </a:r>
          </a:p>
          <a:p>
            <a:pPr>
              <a:lnSpc>
                <a:spcPct val="80000"/>
              </a:lnSpc>
              <a:defRPr sz="3000" b="1" cap="all">
                <a:solidFill>
                  <a:srgbClr val="2B2027"/>
                </a:solidFill>
                <a:latin typeface="+mn-lt"/>
                <a:ea typeface="+mn-ea"/>
                <a:cs typeface="+mn-cs"/>
                <a:sym typeface="Helvetica"/>
              </a:defRPr>
            </a:pPr>
            <a:r>
              <a:t>REMOVAL OF CONTINGENCIES; </a:t>
            </a:r>
          </a:p>
          <a:p>
            <a:pPr>
              <a:lnSpc>
                <a:spcPct val="80000"/>
              </a:lnSpc>
              <a:defRPr sz="3000" b="1" cap="all">
                <a:solidFill>
                  <a:srgbClr val="2B2027"/>
                </a:solidFill>
                <a:latin typeface="+mn-lt"/>
                <a:ea typeface="+mn-ea"/>
                <a:cs typeface="+mn-cs"/>
                <a:sym typeface="Helvetica"/>
              </a:defRPr>
            </a:pPr>
            <a:r>
              <a:t>CANCELLATION RIGHTS</a:t>
            </a:r>
          </a:p>
        </p:txBody>
      </p:sp>
      <p:pic>
        <p:nvPicPr>
          <p:cNvPr id="1049" name="Screen Shot 2018-05-28 at 10.34.09 AM.png" descr="Screen Shot 2018-05-28 at 10.34.09 AM.png"/>
          <p:cNvPicPr>
            <a:picLocks noChangeAspect="1"/>
          </p:cNvPicPr>
          <p:nvPr/>
        </p:nvPicPr>
        <p:blipFill>
          <a:blip r:embed="rId2"/>
          <a:stretch>
            <a:fillRect/>
          </a:stretch>
        </p:blipFill>
        <p:spPr>
          <a:xfrm>
            <a:off x="762000" y="2549419"/>
            <a:ext cx="8407400" cy="520703"/>
          </a:xfrm>
          <a:prstGeom prst="rect">
            <a:avLst/>
          </a:prstGeom>
          <a:ln w="38100">
            <a:solidFill>
              <a:schemeClr val="tx1"/>
            </a:solidFill>
            <a:miter lim="400000"/>
          </a:ln>
        </p:spPr>
      </p:pic>
      <p:sp>
        <p:nvSpPr>
          <p:cNvPr id="1050"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a:t>
            </a:r>
          </a:p>
        </p:txBody>
      </p:sp>
      <p:sp>
        <p:nvSpPr>
          <p:cNvPr id="11" name="TextBox 14">
            <a:extLst>
              <a:ext uri="{FF2B5EF4-FFF2-40B4-BE49-F238E27FC236}">
                <a16:creationId xmlns:a16="http://schemas.microsoft.com/office/drawing/2014/main" id="{22F3BCBE-0B2E-4FBD-9AC6-F10143C6172E}"/>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
        <p:nvSpPr>
          <p:cNvPr id="1053" name="TextBox 15"/>
          <p:cNvSpPr txBox="1"/>
          <p:nvPr/>
        </p:nvSpPr>
        <p:spPr>
          <a:xfrm>
            <a:off x="1015999" y="3945825"/>
            <a:ext cx="7601996"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14.A. </a:t>
            </a:r>
            <a:r>
              <a:rPr b="0" dirty="0">
                <a:solidFill>
                  <a:schemeClr val="tx1"/>
                </a:solidFill>
              </a:rPr>
              <a:t>Sellers have many responsibilities, such as giving the buyer disclosures (</a:t>
            </a:r>
            <a:r>
              <a:rPr b="0" i="1" dirty="0">
                <a:solidFill>
                  <a:schemeClr val="tx1"/>
                </a:solidFill>
              </a:rPr>
              <a:t>see </a:t>
            </a:r>
            <a:r>
              <a:rPr b="0" dirty="0">
                <a:solidFill>
                  <a:schemeClr val="tx1"/>
                </a:solidFill>
                <a:uFill>
                  <a:solidFill>
                    <a:srgbClr val="0000FF"/>
                  </a:solidFill>
                </a:uFill>
              </a:rPr>
              <a:t>paragraph 10</a:t>
            </a:r>
            <a:r>
              <a:rPr lang="en-US" b="0" dirty="0">
                <a:solidFill>
                  <a:schemeClr val="tx1"/>
                </a:solidFill>
                <a:uFill>
                  <a:solidFill>
                    <a:srgbClr val="0000FF"/>
                  </a:solidFill>
                </a:uFill>
              </a:rPr>
              <a:t>A(1)</a:t>
            </a:r>
            <a:r>
              <a:rPr b="0" dirty="0">
                <a:solidFill>
                  <a:schemeClr val="tx1"/>
                </a:solidFill>
              </a:rPr>
              <a:t>), ordering reports, and paying for others to create or provide documents.  Sometimes a seller will not do everything on time.  This could give a buyer a reason to cancel but before doing so, the buyer must first give the seller one last chance to do what was promised.  The buyer does this by giving a seller a form called the Notice to Seller to Perform (</a:t>
            </a:r>
            <a:r>
              <a:rPr b="0" dirty="0">
                <a:solidFill>
                  <a:schemeClr val="tx1"/>
                </a:solidFill>
                <a:uFill>
                  <a:solidFill>
                    <a:srgbClr val="0000FF"/>
                  </a:solidFill>
                </a:uFill>
              </a:rPr>
              <a:t>C.A.R. Form NSP</a:t>
            </a:r>
            <a:r>
              <a:rPr b="0" dirty="0">
                <a:solidFill>
                  <a:schemeClr val="tx1"/>
                </a:solidFill>
              </a:rPr>
              <a:t>).        </a:t>
            </a:r>
          </a:p>
        </p:txBody>
      </p:sp>
      <p:pic>
        <p:nvPicPr>
          <p:cNvPr id="1057" name="Screen Shot 2018-05-28 at 10.35.04 AM.png" descr="Screen Shot 2018-05-28 at 10.35.04 AM.png"/>
          <p:cNvPicPr>
            <a:picLocks noChangeAspect="1"/>
          </p:cNvPicPr>
          <p:nvPr/>
        </p:nvPicPr>
        <p:blipFill>
          <a:blip r:embed="rId2"/>
          <a:stretch>
            <a:fillRect/>
          </a:stretch>
        </p:blipFill>
        <p:spPr>
          <a:xfrm>
            <a:off x="762000" y="2579445"/>
            <a:ext cx="8216900" cy="660403"/>
          </a:xfrm>
          <a:prstGeom prst="rect">
            <a:avLst/>
          </a:prstGeom>
          <a:ln w="38100">
            <a:solidFill>
              <a:schemeClr val="tx1"/>
            </a:solidFill>
            <a:miter lim="400000"/>
          </a:ln>
        </p:spPr>
      </p:pic>
      <p:pic>
        <p:nvPicPr>
          <p:cNvPr id="1058" name="alarm-clock (1).png" descr="alarm-clock (1).png"/>
          <p:cNvPicPr>
            <a:picLocks noChangeAspect="1"/>
          </p:cNvPicPr>
          <p:nvPr/>
        </p:nvPicPr>
        <p:blipFill>
          <a:blip r:embed="rId3"/>
          <a:stretch>
            <a:fillRect/>
          </a:stretch>
        </p:blipFill>
        <p:spPr>
          <a:xfrm>
            <a:off x="9570255" y="3788831"/>
            <a:ext cx="1684858" cy="1654501"/>
          </a:xfrm>
          <a:prstGeom prst="rect">
            <a:avLst/>
          </a:prstGeom>
          <a:ln w="12700">
            <a:miter lim="400000"/>
          </a:ln>
        </p:spPr>
      </p:pic>
      <p:sp>
        <p:nvSpPr>
          <p:cNvPr id="1059"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14.a.</a:t>
            </a:r>
          </a:p>
        </p:txBody>
      </p:sp>
      <p:sp>
        <p:nvSpPr>
          <p:cNvPr id="1060"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 </a:t>
            </a:r>
            <a:endParaRPr sz="2500"/>
          </a:p>
          <a:p>
            <a:pPr>
              <a:lnSpc>
                <a:spcPct val="80000"/>
              </a:lnSpc>
              <a:defRPr sz="2500" b="1" cap="all">
                <a:solidFill>
                  <a:srgbClr val="FFFFFF"/>
                </a:solidFill>
                <a:latin typeface="+mn-lt"/>
                <a:ea typeface="+mn-ea"/>
                <a:cs typeface="+mn-cs"/>
                <a:sym typeface="Helvetica"/>
              </a:defRPr>
            </a:pPr>
            <a:r>
              <a:t>SELLER HAS</a:t>
            </a:r>
          </a:p>
        </p:txBody>
      </p:sp>
      <p:sp>
        <p:nvSpPr>
          <p:cNvPr id="11" name="TextBox 14">
            <a:extLst>
              <a:ext uri="{FF2B5EF4-FFF2-40B4-BE49-F238E27FC236}">
                <a16:creationId xmlns:a16="http://schemas.microsoft.com/office/drawing/2014/main" id="{E18FB50C-9372-4C17-B4C8-6D0700421957}"/>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
        <p:nvSpPr>
          <p:cNvPr id="1063" name="TextBox 15"/>
          <p:cNvSpPr txBox="1"/>
          <p:nvPr/>
        </p:nvSpPr>
        <p:spPr>
          <a:xfrm>
            <a:off x="1016000" y="4303698"/>
            <a:ext cx="10388273" cy="153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14.B.(1-3)</a:t>
            </a:r>
            <a:r>
              <a:rPr b="0" dirty="0">
                <a:solidFill>
                  <a:schemeClr val="tx1"/>
                </a:solidFill>
              </a:rPr>
              <a:t> A buyer has a set period of time to do a lot of things, including inspecting the property (</a:t>
            </a:r>
            <a:r>
              <a:rPr b="0" i="1" dirty="0">
                <a:solidFill>
                  <a:schemeClr val="tx1"/>
                </a:solidFill>
              </a:rPr>
              <a:t>see </a:t>
            </a:r>
            <a:r>
              <a:rPr b="0" dirty="0">
                <a:solidFill>
                  <a:schemeClr val="tx1"/>
                </a:solidFill>
                <a:uFill>
                  <a:solidFill>
                    <a:srgbClr val="0000FF"/>
                  </a:solidFill>
                </a:uFill>
              </a:rPr>
              <a:t>paragraph 12</a:t>
            </a:r>
            <a:r>
              <a:rPr b="0" dirty="0">
                <a:solidFill>
                  <a:schemeClr val="tx1"/>
                </a:solidFill>
              </a:rPr>
              <a:t>), reviewing documents that the seller provided (</a:t>
            </a:r>
            <a:r>
              <a:rPr b="0" i="1" dirty="0">
                <a:solidFill>
                  <a:schemeClr val="tx1"/>
                </a:solidFill>
              </a:rPr>
              <a:t>see </a:t>
            </a:r>
            <a:r>
              <a:rPr b="0" dirty="0">
                <a:solidFill>
                  <a:schemeClr val="tx1"/>
                </a:solidFill>
                <a:uFill>
                  <a:solidFill>
                    <a:srgbClr val="0000FF"/>
                  </a:solidFill>
                </a:uFill>
              </a:rPr>
              <a:t>paragraph 14A</a:t>
            </a:r>
            <a:r>
              <a:rPr b="0" dirty="0">
                <a:solidFill>
                  <a:schemeClr val="tx1"/>
                </a:solidFill>
              </a:rPr>
              <a:t>), reviewing documents provided by persons hired by the buyer, and negotiating with the seller to correct or compensate for defects that have been discovered. It is a very busy time, for the buyer and real estate agents.</a:t>
            </a:r>
          </a:p>
          <a:p>
            <a:pPr marL="285750" indent="-285750">
              <a:spcBef>
                <a:spcPts val="600"/>
              </a:spcBef>
              <a:buClr>
                <a:srgbClr val="000000"/>
              </a:buClr>
              <a:buSzPct val="100000"/>
              <a:buFont typeface="Arial"/>
              <a:buChar char="•"/>
              <a:defRPr sz="1500">
                <a:solidFill>
                  <a:srgbClr val="44546A"/>
                </a:solidFill>
                <a:latin typeface="+mn-lt"/>
                <a:ea typeface="+mn-ea"/>
                <a:cs typeface="+mn-cs"/>
                <a:sym typeface="Helvetica"/>
              </a:defRPr>
            </a:pPr>
            <a:r>
              <a:rPr dirty="0">
                <a:solidFill>
                  <a:schemeClr val="tx1"/>
                </a:solidFill>
              </a:rPr>
              <a:t>By the end of this time, the buyer must decide whether to remove contingencies and go forward with the purchase or cancel the transaction.</a:t>
            </a:r>
          </a:p>
        </p:txBody>
      </p:sp>
      <p:sp>
        <p:nvSpPr>
          <p:cNvPr id="1065" name="Rectangle 2"/>
          <p:cNvSpPr txBox="1"/>
          <p:nvPr/>
        </p:nvSpPr>
        <p:spPr>
          <a:xfrm>
            <a:off x="732670" y="411759"/>
            <a:ext cx="278819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14.B. (1-3)</a:t>
            </a:r>
          </a:p>
        </p:txBody>
      </p:sp>
      <p:pic>
        <p:nvPicPr>
          <p:cNvPr id="1068" name="Screen Shot 2018-05-28 at 10.37.16 AM.png" descr="Screen Shot 2018-05-28 at 10.37.16 AM.png"/>
          <p:cNvPicPr>
            <a:picLocks noChangeAspect="1"/>
          </p:cNvPicPr>
          <p:nvPr/>
        </p:nvPicPr>
        <p:blipFill>
          <a:blip r:embed="rId2"/>
          <a:stretch>
            <a:fillRect/>
          </a:stretch>
        </p:blipFill>
        <p:spPr>
          <a:xfrm>
            <a:off x="762000" y="2575093"/>
            <a:ext cx="6481177" cy="1472100"/>
          </a:xfrm>
          <a:prstGeom prst="rect">
            <a:avLst/>
          </a:prstGeom>
          <a:ln w="38100">
            <a:solidFill>
              <a:schemeClr val="tx1"/>
            </a:solidFill>
            <a:miter lim="400000"/>
          </a:ln>
        </p:spPr>
      </p:pic>
      <p:sp>
        <p:nvSpPr>
          <p:cNvPr id="1069"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 </a:t>
            </a:r>
            <a:endParaRPr sz="2500"/>
          </a:p>
          <a:p>
            <a:pPr>
              <a:lnSpc>
                <a:spcPct val="80000"/>
              </a:lnSpc>
              <a:defRPr sz="2500" b="1" cap="all">
                <a:solidFill>
                  <a:srgbClr val="FFFFFF"/>
                </a:solidFill>
                <a:latin typeface="+mn-lt"/>
                <a:ea typeface="+mn-ea"/>
                <a:cs typeface="+mn-cs"/>
                <a:sym typeface="Helvetica"/>
              </a:defRPr>
            </a:pPr>
            <a:r>
              <a:t>BUYER HAS</a:t>
            </a:r>
          </a:p>
        </p:txBody>
      </p:sp>
      <p:sp>
        <p:nvSpPr>
          <p:cNvPr id="11" name="TextBox 14">
            <a:extLst>
              <a:ext uri="{FF2B5EF4-FFF2-40B4-BE49-F238E27FC236}">
                <a16:creationId xmlns:a16="http://schemas.microsoft.com/office/drawing/2014/main" id="{84D547AE-D2DD-4D41-871A-0DF8FCD9FD1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
        <p:nvSpPr>
          <p:cNvPr id="1072" name="TextBox 15"/>
          <p:cNvSpPr txBox="1"/>
          <p:nvPr/>
        </p:nvSpPr>
        <p:spPr>
          <a:xfrm>
            <a:off x="1016000" y="4064000"/>
            <a:ext cx="7531100"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14.B. (4) </a:t>
            </a:r>
            <a:r>
              <a:rPr b="0" dirty="0">
                <a:solidFill>
                  <a:schemeClr val="tx1"/>
                </a:solidFill>
              </a:rPr>
              <a:t>Sometimes buyers cannot figure out what to do by the end of the time provided. Instead, they try to negotiate for more time to make a decision or just do nothing at all. In that case, the contingencies do not go away. However, the seller may have the </a:t>
            </a:r>
            <a:r>
              <a:rPr b="0" dirty="0">
                <a:solidFill>
                  <a:schemeClr val="tx1"/>
                </a:solidFill>
                <a:uFill>
                  <a:solidFill>
                    <a:srgbClr val="0000FF"/>
                  </a:solidFill>
                </a:uFill>
              </a:rPr>
              <a:t>right to cancel</a:t>
            </a:r>
            <a:r>
              <a:rPr b="0" dirty="0">
                <a:solidFill>
                  <a:schemeClr val="tx1"/>
                </a:solidFill>
              </a:rPr>
              <a:t>.</a:t>
            </a:r>
          </a:p>
        </p:txBody>
      </p:sp>
      <p:sp>
        <p:nvSpPr>
          <p:cNvPr id="1074" name="Rectangle 2"/>
          <p:cNvSpPr txBox="1"/>
          <p:nvPr/>
        </p:nvSpPr>
        <p:spPr>
          <a:xfrm>
            <a:off x="732670" y="411759"/>
            <a:ext cx="279997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14.B. (4)</a:t>
            </a:r>
          </a:p>
        </p:txBody>
      </p:sp>
      <p:pic>
        <p:nvPicPr>
          <p:cNvPr id="1077" name="Screen Shot 2018-05-28 at 10.38.25 AM.png" descr="Screen Shot 2018-05-28 at 10.38.25 AM.png"/>
          <p:cNvPicPr>
            <a:picLocks noChangeAspect="1"/>
          </p:cNvPicPr>
          <p:nvPr/>
        </p:nvPicPr>
        <p:blipFill>
          <a:blip r:embed="rId2"/>
          <a:stretch>
            <a:fillRect/>
          </a:stretch>
        </p:blipFill>
        <p:spPr>
          <a:xfrm>
            <a:off x="762000" y="2587585"/>
            <a:ext cx="8039100" cy="673103"/>
          </a:xfrm>
          <a:prstGeom prst="rect">
            <a:avLst/>
          </a:prstGeom>
          <a:ln w="38100">
            <a:solidFill>
              <a:schemeClr val="tx1"/>
            </a:solidFill>
            <a:miter lim="400000"/>
          </a:ln>
        </p:spPr>
      </p:pic>
      <p:pic>
        <p:nvPicPr>
          <p:cNvPr id="1078" name="question.png" descr="question.png"/>
          <p:cNvPicPr>
            <a:picLocks noChangeAspect="1"/>
          </p:cNvPicPr>
          <p:nvPr/>
        </p:nvPicPr>
        <p:blipFill>
          <a:blip r:embed="rId3"/>
          <a:stretch>
            <a:fillRect/>
          </a:stretch>
        </p:blipFill>
        <p:spPr>
          <a:xfrm>
            <a:off x="9361968" y="3766637"/>
            <a:ext cx="1607575" cy="1607576"/>
          </a:xfrm>
          <a:prstGeom prst="rect">
            <a:avLst/>
          </a:prstGeom>
          <a:ln w="12700">
            <a:miter lim="400000"/>
          </a:ln>
        </p:spPr>
      </p:pic>
      <p:sp>
        <p:nvSpPr>
          <p:cNvPr id="1079"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BUYER HAS: CONTINUATION OF CONTINGENCY</a:t>
            </a:r>
          </a:p>
        </p:txBody>
      </p:sp>
      <p:sp>
        <p:nvSpPr>
          <p:cNvPr id="11" name="TextBox 14">
            <a:extLst>
              <a:ext uri="{FF2B5EF4-FFF2-40B4-BE49-F238E27FC236}">
                <a16:creationId xmlns:a16="http://schemas.microsoft.com/office/drawing/2014/main" id="{85741A26-3D7E-4949-AEED-FCF8C6DB40F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
        <p:nvSpPr>
          <p:cNvPr id="1082" name="TextBox 15"/>
          <p:cNvSpPr txBox="1"/>
          <p:nvPr/>
        </p:nvSpPr>
        <p:spPr>
          <a:xfrm>
            <a:off x="1015999" y="3615785"/>
            <a:ext cx="8730517"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14.B. (5)</a:t>
            </a:r>
            <a:r>
              <a:rPr b="0" dirty="0">
                <a:solidFill>
                  <a:schemeClr val="tx1"/>
                </a:solidFill>
              </a:rPr>
              <a:t> It is common for a buyer to have a right to inspect the property and potentially cancel if the buyer discovers defects that affect the property’s value. That is called an inspection contingency. Even if there is no such contingency, or it has expired, this paragraph gives the buyer the right to enter the property but only for a limited period of time. This paragraph only allows entry, it does not create a right to cancel. This right is still important as a buyer may want to measure the rooms in preparation for buying furniture or discuss remodeling with a contractor.</a:t>
            </a:r>
          </a:p>
        </p:txBody>
      </p:sp>
      <p:pic>
        <p:nvPicPr>
          <p:cNvPr id="1086" name="Screen Shot 2018-05-28 at 10.40.02 AM.png" descr="Screen Shot 2018-05-28 at 10.40.02 AM.png"/>
          <p:cNvPicPr>
            <a:picLocks noChangeAspect="1"/>
          </p:cNvPicPr>
          <p:nvPr/>
        </p:nvPicPr>
        <p:blipFill>
          <a:blip r:embed="rId2"/>
          <a:stretch>
            <a:fillRect/>
          </a:stretch>
        </p:blipFill>
        <p:spPr>
          <a:xfrm>
            <a:off x="762000" y="2591772"/>
            <a:ext cx="8378891" cy="338954"/>
          </a:xfrm>
          <a:prstGeom prst="rect">
            <a:avLst/>
          </a:prstGeom>
          <a:ln w="38100">
            <a:solidFill>
              <a:schemeClr val="tx1"/>
            </a:solidFill>
            <a:miter lim="400000"/>
          </a:ln>
        </p:spPr>
      </p:pic>
      <p:sp>
        <p:nvSpPr>
          <p:cNvPr id="1087" name="Rectangle 2"/>
          <p:cNvSpPr txBox="1"/>
          <p:nvPr/>
        </p:nvSpPr>
        <p:spPr>
          <a:xfrm>
            <a:off x="732670" y="411759"/>
            <a:ext cx="279458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14.B. (5)</a:t>
            </a:r>
          </a:p>
        </p:txBody>
      </p:sp>
      <p:sp>
        <p:nvSpPr>
          <p:cNvPr id="1088"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ACCESS TO PROPERTY</a:t>
            </a:r>
          </a:p>
        </p:txBody>
      </p:sp>
      <p:sp>
        <p:nvSpPr>
          <p:cNvPr id="10" name="TextBox 14">
            <a:extLst>
              <a:ext uri="{FF2B5EF4-FFF2-40B4-BE49-F238E27FC236}">
                <a16:creationId xmlns:a16="http://schemas.microsoft.com/office/drawing/2014/main" id="{5914D05D-CAF3-4003-826C-0104E5D4263F}"/>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
        <p:nvSpPr>
          <p:cNvPr id="1091" name="TextBox 15"/>
          <p:cNvSpPr txBox="1"/>
          <p:nvPr/>
        </p:nvSpPr>
        <p:spPr>
          <a:xfrm>
            <a:off x="1015999" y="3605789"/>
            <a:ext cx="9474367" cy="2062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latin typeface="+mn-lt"/>
                <a:ea typeface="+mn-ea"/>
                <a:cs typeface="+mn-cs"/>
                <a:sym typeface="Helvetica"/>
              </a:defRPr>
            </a:pPr>
            <a:r>
              <a:rPr dirty="0">
                <a:solidFill>
                  <a:schemeClr val="tx1"/>
                </a:solidFill>
              </a:rPr>
              <a:t>14.C.</a:t>
            </a:r>
            <a:r>
              <a:rPr b="0" dirty="0">
                <a:solidFill>
                  <a:schemeClr val="tx1"/>
                </a:solidFill>
              </a:rPr>
              <a:t> In some real estate markets where many buyers are competing for the same property, a seller may insist that the buyer make an offer without contingencies. If that is the case, the buyer may not have a legal excuse to cancel even if the buyer cannot get a loan or finds significant defects. In some cases, the buyer wants to make such an offer so the buyer’s offer will be competitive with others. By attaching the Contingency Removal form to the offer, and checking the applicable boxes in that form, it is clear which contingencies affect the buyer’s right to cancel and which do not. When a buyer makes an offer with no contingencies at all, it is best if the buyer has at least reviewed the seller’s disclosures first.</a:t>
            </a:r>
          </a:p>
        </p:txBody>
      </p:sp>
      <p:pic>
        <p:nvPicPr>
          <p:cNvPr id="1095" name="Screen Shot 2018-05-28 at 10.41.09 AM.png" descr="Screen Shot 2018-05-28 at 10.41.09 AM.png"/>
          <p:cNvPicPr>
            <a:picLocks noChangeAspect="1"/>
          </p:cNvPicPr>
          <p:nvPr/>
        </p:nvPicPr>
        <p:blipFill>
          <a:blip r:embed="rId2"/>
          <a:stretch>
            <a:fillRect/>
          </a:stretch>
        </p:blipFill>
        <p:spPr>
          <a:xfrm>
            <a:off x="762000" y="2562119"/>
            <a:ext cx="8318500" cy="495303"/>
          </a:xfrm>
          <a:prstGeom prst="rect">
            <a:avLst/>
          </a:prstGeom>
          <a:ln w="38100">
            <a:solidFill>
              <a:schemeClr val="tx1"/>
            </a:solidFill>
            <a:miter lim="400000"/>
          </a:ln>
        </p:spPr>
      </p:pic>
      <p:sp>
        <p:nvSpPr>
          <p:cNvPr id="109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14.c.</a:t>
            </a:r>
          </a:p>
        </p:txBody>
      </p:sp>
      <p:sp>
        <p:nvSpPr>
          <p:cNvPr id="1097"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REMOVAL OF CONTINGENCIES WITH OFFER</a:t>
            </a:r>
          </a:p>
        </p:txBody>
      </p:sp>
      <p:sp>
        <p:nvSpPr>
          <p:cNvPr id="10" name="TextBox 14">
            <a:extLst>
              <a:ext uri="{FF2B5EF4-FFF2-40B4-BE49-F238E27FC236}">
                <a16:creationId xmlns:a16="http://schemas.microsoft.com/office/drawing/2014/main" id="{D31ED0D1-627A-4170-B9C2-96B0132C399B}"/>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
        <p:nvSpPr>
          <p:cNvPr id="1100" name="TextBox 15"/>
          <p:cNvSpPr txBox="1"/>
          <p:nvPr/>
        </p:nvSpPr>
        <p:spPr>
          <a:xfrm>
            <a:off x="1015999" y="3900651"/>
            <a:ext cx="9376834"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14.D. </a:t>
            </a:r>
            <a:r>
              <a:rPr b="0" dirty="0">
                <a:solidFill>
                  <a:schemeClr val="tx1"/>
                </a:solidFill>
              </a:rPr>
              <a:t>If the buyer does not remove contingencies on time, or cancel, but instead does nothing, then it is up to the seller to take action or the contract will just continue without direction.  The seller can cancel but only after giving the buyer one last chance to do what the buyer promised to do in the first place. The seller does this by giving the buyer a form called the Notice to Buyer to Perform (</a:t>
            </a:r>
            <a:r>
              <a:rPr b="0" dirty="0">
                <a:solidFill>
                  <a:schemeClr val="tx1"/>
                </a:solidFill>
                <a:uFill>
                  <a:solidFill>
                    <a:srgbClr val="0000FF"/>
                  </a:solidFill>
                </a:uFill>
              </a:rPr>
              <a:t>C.A.R. Form NBP</a:t>
            </a:r>
            <a:r>
              <a:rPr b="0" dirty="0">
                <a:solidFill>
                  <a:schemeClr val="tx1"/>
                </a:solidFill>
              </a:rPr>
              <a:t>). The NBP is like a snooze alarm letting the buyer know that he/she has just a little more time.  </a:t>
            </a:r>
          </a:p>
        </p:txBody>
      </p:sp>
      <p:pic>
        <p:nvPicPr>
          <p:cNvPr id="1104" name="Screen Shot 2018-05-28 at 10.42.13 AM.png" descr="Screen Shot 2018-05-28 at 10.42.13 AM.png"/>
          <p:cNvPicPr>
            <a:picLocks noChangeAspect="1"/>
          </p:cNvPicPr>
          <p:nvPr/>
        </p:nvPicPr>
        <p:blipFill>
          <a:blip r:embed="rId2"/>
          <a:stretch>
            <a:fillRect/>
          </a:stretch>
        </p:blipFill>
        <p:spPr>
          <a:xfrm>
            <a:off x="762000" y="2553797"/>
            <a:ext cx="8331200" cy="787403"/>
          </a:xfrm>
          <a:prstGeom prst="rect">
            <a:avLst/>
          </a:prstGeom>
          <a:ln w="38100">
            <a:solidFill>
              <a:schemeClr val="tx1"/>
            </a:solidFill>
            <a:miter lim="400000"/>
          </a:ln>
        </p:spPr>
      </p:pic>
      <p:sp>
        <p:nvSpPr>
          <p:cNvPr id="1105" name="Continued on next screen"/>
          <p:cNvSpPr txBox="1"/>
          <p:nvPr/>
        </p:nvSpPr>
        <p:spPr>
          <a:xfrm>
            <a:off x="8677695" y="5572197"/>
            <a:ext cx="2911184"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22B1E2"/>
                </a:solidFill>
                <a:latin typeface="+mn-lt"/>
                <a:ea typeface="+mn-ea"/>
                <a:cs typeface="+mn-cs"/>
                <a:sym typeface="Helvetica"/>
              </a:defRPr>
            </a:lvl1pPr>
          </a:lstStyle>
          <a:p>
            <a:r>
              <a:t>Continued on next screen</a:t>
            </a:r>
          </a:p>
        </p:txBody>
      </p:sp>
      <p:sp>
        <p:nvSpPr>
          <p:cNvPr id="1106" name="Triangle"/>
          <p:cNvSpPr/>
          <p:nvPr/>
        </p:nvSpPr>
        <p:spPr>
          <a:xfrm rot="5400000">
            <a:off x="11616780" y="5688538"/>
            <a:ext cx="163560" cy="163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EAEE1"/>
          </a:solidFill>
          <a:ln w="12700">
            <a:miter lim="400000"/>
          </a:ln>
        </p:spPr>
        <p:txBody>
          <a:bodyPr lIns="45718" tIns="45718" rIns="45718" bIns="45718" anchor="ctr"/>
          <a:lstStyle/>
          <a:p>
            <a:endParaRPr/>
          </a:p>
        </p:txBody>
      </p:sp>
      <p:sp>
        <p:nvSpPr>
          <p:cNvPr id="110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14.d.</a:t>
            </a:r>
          </a:p>
        </p:txBody>
      </p:sp>
      <p:sp>
        <p:nvSpPr>
          <p:cNvPr id="1108"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SELLER RIGHT TO CANCEL</a:t>
            </a:r>
          </a:p>
        </p:txBody>
      </p:sp>
      <p:sp>
        <p:nvSpPr>
          <p:cNvPr id="13" name="TextBox 14">
            <a:extLst>
              <a:ext uri="{FF2B5EF4-FFF2-40B4-BE49-F238E27FC236}">
                <a16:creationId xmlns:a16="http://schemas.microsoft.com/office/drawing/2014/main" id="{F91ECCA2-25AA-4DF7-A0F6-F343523A3F2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sp>
        <p:nvSpPr>
          <p:cNvPr id="1111" name="TextBox 15"/>
          <p:cNvSpPr txBox="1"/>
          <p:nvPr/>
        </p:nvSpPr>
        <p:spPr>
          <a:xfrm>
            <a:off x="1015999" y="4064000"/>
            <a:ext cx="6350980"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14.D.</a:t>
            </a:r>
            <a:r>
              <a:rPr b="0" dirty="0">
                <a:solidFill>
                  <a:schemeClr val="tx1"/>
                </a:solidFill>
              </a:rPr>
              <a:t> If a seller gives a buyer a Notice to Perform, and the seller later cancels because the buyer does not do what was agreed, the seller is contractually obligated to return the buyer’s deposit. That is the trade-off for having the contractual right to cancel.</a:t>
            </a:r>
          </a:p>
        </p:txBody>
      </p:sp>
      <p:sp>
        <p:nvSpPr>
          <p:cNvPr id="1113" name="Rectangle 2"/>
          <p:cNvSpPr txBox="1"/>
          <p:nvPr/>
        </p:nvSpPr>
        <p:spPr>
          <a:xfrm>
            <a:off x="732670" y="411761"/>
            <a:ext cx="279171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700" b="1" cap="all">
                <a:solidFill>
                  <a:srgbClr val="FFFFFF"/>
                </a:solidFill>
                <a:latin typeface="+mn-lt"/>
                <a:ea typeface="+mn-ea"/>
                <a:cs typeface="+mn-cs"/>
                <a:sym typeface="Helvetica"/>
              </a:defRPr>
            </a:pPr>
            <a:r>
              <a:t>Paragraph 14.D. </a:t>
            </a:r>
            <a:r>
              <a:rPr sz="1200"/>
              <a:t>Cont.</a:t>
            </a:r>
          </a:p>
        </p:txBody>
      </p:sp>
      <p:pic>
        <p:nvPicPr>
          <p:cNvPr id="1116" name="hourglass.png" descr="hourglass.png"/>
          <p:cNvPicPr>
            <a:picLocks noChangeAspect="1"/>
          </p:cNvPicPr>
          <p:nvPr/>
        </p:nvPicPr>
        <p:blipFill>
          <a:blip r:embed="rId2"/>
          <a:srcRect l="29450" t="17303" r="29450" b="17303"/>
          <a:stretch>
            <a:fillRect/>
          </a:stretch>
        </p:blipFill>
        <p:spPr>
          <a:xfrm>
            <a:off x="9687076" y="3007785"/>
            <a:ext cx="1594326" cy="2536745"/>
          </a:xfrm>
          <a:prstGeom prst="rect">
            <a:avLst/>
          </a:prstGeom>
          <a:ln w="12700">
            <a:miter lim="400000"/>
          </a:ln>
        </p:spPr>
      </p:pic>
      <p:pic>
        <p:nvPicPr>
          <p:cNvPr id="1117" name="Screen Shot 2018-05-28 at 10.42.13 AM.png" descr="Screen Shot 2018-05-28 at 10.42.13 AM.png"/>
          <p:cNvPicPr>
            <a:picLocks noChangeAspect="1"/>
          </p:cNvPicPr>
          <p:nvPr/>
        </p:nvPicPr>
        <p:blipFill>
          <a:blip r:embed="rId3"/>
          <a:stretch>
            <a:fillRect/>
          </a:stretch>
        </p:blipFill>
        <p:spPr>
          <a:xfrm>
            <a:off x="762000" y="2553797"/>
            <a:ext cx="8331200" cy="787403"/>
          </a:xfrm>
          <a:prstGeom prst="rect">
            <a:avLst/>
          </a:prstGeom>
          <a:ln w="38100">
            <a:solidFill>
              <a:schemeClr val="tx1"/>
            </a:solidFill>
            <a:miter lim="400000"/>
          </a:ln>
        </p:spPr>
      </p:pic>
      <p:sp>
        <p:nvSpPr>
          <p:cNvPr id="1118"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SELLER RIGHT TO CANCEL</a:t>
            </a:r>
          </a:p>
        </p:txBody>
      </p:sp>
      <p:sp>
        <p:nvSpPr>
          <p:cNvPr id="11" name="TextBox 14">
            <a:extLst>
              <a:ext uri="{FF2B5EF4-FFF2-40B4-BE49-F238E27FC236}">
                <a16:creationId xmlns:a16="http://schemas.microsoft.com/office/drawing/2014/main" id="{D4A338E7-E16B-46D0-9C9A-B85994B07455}"/>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sp>
        <p:nvSpPr>
          <p:cNvPr id="1121" name="TextBox 15"/>
          <p:cNvSpPr txBox="1"/>
          <p:nvPr/>
        </p:nvSpPr>
        <p:spPr>
          <a:xfrm>
            <a:off x="1015999" y="4063998"/>
            <a:ext cx="8275736"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14.E. </a:t>
            </a:r>
            <a:r>
              <a:rPr b="0" dirty="0">
                <a:solidFill>
                  <a:schemeClr val="tx1"/>
                </a:solidFill>
              </a:rPr>
              <a:t>The Notice to Seller to Perform and the Notice to Buyer to Perform can be viewed two ways. First, they can be used as a friendly reminder, in advance of a due date or after, to inform the other side that the buyer or seller expects something from the other. Second, they can be used as a sort of ultimatum, warning the other side that if they don’t do what is promised, the person issuing the notice could cancel.</a:t>
            </a:r>
          </a:p>
        </p:txBody>
      </p:sp>
      <p:pic>
        <p:nvPicPr>
          <p:cNvPr id="1125" name="calendar.png" descr="calendar.png"/>
          <p:cNvPicPr>
            <a:picLocks noChangeAspect="1"/>
          </p:cNvPicPr>
          <p:nvPr/>
        </p:nvPicPr>
        <p:blipFill>
          <a:blip r:embed="rId2"/>
          <a:stretch>
            <a:fillRect/>
          </a:stretch>
        </p:blipFill>
        <p:spPr>
          <a:xfrm>
            <a:off x="9610528" y="3705669"/>
            <a:ext cx="1764540" cy="1805713"/>
          </a:xfrm>
          <a:prstGeom prst="rect">
            <a:avLst/>
          </a:prstGeom>
          <a:ln w="12700">
            <a:miter lim="400000"/>
          </a:ln>
        </p:spPr>
      </p:pic>
      <p:pic>
        <p:nvPicPr>
          <p:cNvPr id="1126" name="Screen Shot 2018-07-01 at 12.26.09 PM.png" descr="Screen Shot 2018-07-01 at 12.26.09 PM.png"/>
          <p:cNvPicPr>
            <a:picLocks noChangeAspect="1"/>
          </p:cNvPicPr>
          <p:nvPr/>
        </p:nvPicPr>
        <p:blipFill>
          <a:blip r:embed="rId3"/>
          <a:srcRect t="754" b="753"/>
          <a:stretch>
            <a:fillRect/>
          </a:stretch>
        </p:blipFill>
        <p:spPr>
          <a:xfrm>
            <a:off x="762000" y="2553797"/>
            <a:ext cx="8331200" cy="787402"/>
          </a:xfrm>
          <a:prstGeom prst="rect">
            <a:avLst/>
          </a:prstGeom>
          <a:ln w="38100">
            <a:solidFill>
              <a:schemeClr val="tx1"/>
            </a:solidFill>
            <a:miter lim="400000"/>
          </a:ln>
        </p:spPr>
      </p:pic>
      <p:sp>
        <p:nvSpPr>
          <p:cNvPr id="112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14.E.</a:t>
            </a:r>
          </a:p>
        </p:txBody>
      </p:sp>
      <p:sp>
        <p:nvSpPr>
          <p:cNvPr id="1128"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NOTICE TO BUYER OR SELLER TO PERFORM</a:t>
            </a:r>
          </a:p>
        </p:txBody>
      </p:sp>
      <p:sp>
        <p:nvSpPr>
          <p:cNvPr id="11" name="TextBox 14">
            <a:extLst>
              <a:ext uri="{FF2B5EF4-FFF2-40B4-BE49-F238E27FC236}">
                <a16:creationId xmlns:a16="http://schemas.microsoft.com/office/drawing/2014/main" id="{810355EF-90B0-4FB2-973D-0A434A9C758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1491F-EA40-4536-AE25-FE2ABFE10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9580" y="0"/>
            <a:ext cx="5014452" cy="6858000"/>
          </a:xfrm>
          <a:prstGeom prst="rect">
            <a:avLst/>
          </a:prstGeom>
        </p:spPr>
      </p:pic>
      <p:sp>
        <p:nvSpPr>
          <p:cNvPr id="209" name="Slide Number Placeholder 1"/>
          <p:cNvSpPr txBox="1">
            <a:spLocks noGrp="1"/>
          </p:cNvSpPr>
          <p:nvPr>
            <p:ph type="sldNum" sz="quarter" idx="4294967295"/>
          </p:nvPr>
        </p:nvSpPr>
        <p:spPr>
          <a:xfrm>
            <a:off x="11169742" y="6404293"/>
            <a:ext cx="18405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grpSp>
        <p:nvGrpSpPr>
          <p:cNvPr id="231" name="Group"/>
          <p:cNvGrpSpPr/>
          <p:nvPr/>
        </p:nvGrpSpPr>
        <p:grpSpPr>
          <a:xfrm>
            <a:off x="-5" y="6334204"/>
            <a:ext cx="12192008" cy="542804"/>
            <a:chOff x="0" y="0"/>
            <a:chExt cx="12192006" cy="542803"/>
          </a:xfrm>
        </p:grpSpPr>
        <p:sp>
          <p:nvSpPr>
            <p:cNvPr id="228" name="Rectangle 11"/>
            <p:cNvSpPr/>
            <p:nvPr/>
          </p:nvSpPr>
          <p:spPr>
            <a:xfrm>
              <a:off x="-1" y="-1"/>
              <a:ext cx="12192008" cy="542804"/>
            </a:xfrm>
            <a:prstGeom prst="rect">
              <a:avLst/>
            </a:prstGeom>
            <a:solidFill>
              <a:srgbClr val="000000"/>
            </a:solidFill>
            <a:ln w="12700" cap="flat">
              <a:noFill/>
              <a:miter lim="400000"/>
            </a:ln>
            <a:effectLst/>
          </p:spPr>
          <p:txBody>
            <a:bodyPr wrap="square" lIns="45718" tIns="45718" rIns="45718" bIns="45718" numCol="1" anchor="ctr">
              <a:noAutofit/>
            </a:bodyPr>
            <a:lstStyle/>
            <a:p>
              <a:pPr algn="ctr">
                <a:defRPr>
                  <a:solidFill>
                    <a:srgbClr val="2F5597"/>
                  </a:solidFill>
                </a:defRPr>
              </a:pPr>
              <a:endParaRPr/>
            </a:p>
          </p:txBody>
        </p:sp>
        <p:pic>
          <p:nvPicPr>
            <p:cNvPr id="229" name="Picture 13" descr="Picture 13"/>
            <p:cNvPicPr>
              <a:picLocks noChangeAspect="1"/>
            </p:cNvPicPr>
            <p:nvPr/>
          </p:nvPicPr>
          <p:blipFill>
            <a:blip r:embed="rId3"/>
            <a:stretch>
              <a:fillRect/>
            </a:stretch>
          </p:blipFill>
          <p:spPr>
            <a:xfrm>
              <a:off x="11065938" y="96772"/>
              <a:ext cx="849161" cy="349253"/>
            </a:xfrm>
            <a:prstGeom prst="rect">
              <a:avLst/>
            </a:prstGeom>
            <a:ln w="12700" cap="flat">
              <a:noFill/>
              <a:miter lim="400000"/>
            </a:ln>
            <a:effectLst/>
          </p:spPr>
        </p:pic>
        <p:sp>
          <p:nvSpPr>
            <p:cNvPr id="230" name="TextBox 9"/>
            <p:cNvSpPr txBox="1"/>
            <p:nvPr/>
          </p:nvSpPr>
          <p:spPr>
            <a:xfrm>
              <a:off x="429049" y="148287"/>
              <a:ext cx="7878378" cy="231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FFFFFF"/>
                  </a:solidFill>
                  <a:latin typeface="+mn-lt"/>
                  <a:ea typeface="+mn-ea"/>
                  <a:cs typeface="+mn-cs"/>
                  <a:sym typeface="Helvetica"/>
                </a:defRPr>
              </a:pPr>
              <a:r>
                <a:t>CALIFORNIA ASSOCIATION OF REALTORS</a:t>
              </a:r>
              <a:r>
                <a:rPr baseline="29776"/>
                <a:t>®</a:t>
              </a:r>
              <a:r>
                <a:t> I Residential Purchase Agreement Summary for Consumers</a:t>
              </a:r>
            </a:p>
          </p:txBody>
        </p:sp>
      </p:grpSp>
      <p:sp>
        <p:nvSpPr>
          <p:cNvPr id="24" name="TextBox 14">
            <a:extLst>
              <a:ext uri="{FF2B5EF4-FFF2-40B4-BE49-F238E27FC236}">
                <a16:creationId xmlns:a16="http://schemas.microsoft.com/office/drawing/2014/main" id="{1D0BE448-2CF1-406D-9A0D-73A5718C6704}"/>
              </a:ext>
            </a:extLst>
          </p:cNvPr>
          <p:cNvSpPr txBox="1"/>
          <p:nvPr/>
        </p:nvSpPr>
        <p:spPr>
          <a:xfrm>
            <a:off x="12280" y="6081410"/>
            <a:ext cx="5761312"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
        <p:nvSpPr>
          <p:cNvPr id="2" name="TextBox 1">
            <a:extLst>
              <a:ext uri="{FF2B5EF4-FFF2-40B4-BE49-F238E27FC236}">
                <a16:creationId xmlns:a16="http://schemas.microsoft.com/office/drawing/2014/main" id="{A2A27DC6-DF1B-42ED-A2BE-53AE3B45CC6D}"/>
              </a:ext>
            </a:extLst>
          </p:cNvPr>
          <p:cNvSpPr txBox="1"/>
          <p:nvPr/>
        </p:nvSpPr>
        <p:spPr>
          <a:xfrm>
            <a:off x="193964" y="212436"/>
            <a:ext cx="5649906"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t>California Residential Purchase Agreement and Joint Escrow Instructions, p.2.</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66D26577-E5E8-4E8F-9AE1-93DC12B875CC}"/>
              </a:ext>
            </a:extLst>
          </p:cNvPr>
          <p:cNvSpPr txBox="1"/>
          <p:nvPr/>
        </p:nvSpPr>
        <p:spPr>
          <a:xfrm>
            <a:off x="193964" y="2767490"/>
            <a:ext cx="5796059"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Paragraphs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3 – Finance Terms, H-K</a:t>
            </a:r>
          </a:p>
          <a:p>
            <a:pPr marL="0" marR="0" indent="0" algn="l" defTabSz="914400" rtl="0" fontAlgn="auto" latinLnBrk="0" hangingPunct="0">
              <a:lnSpc>
                <a:spcPct val="100000"/>
              </a:lnSpc>
              <a:spcBef>
                <a:spcPts val="0"/>
              </a:spcBef>
              <a:spcAft>
                <a:spcPts val="0"/>
              </a:spcAft>
              <a:buClrTx/>
              <a:buSzTx/>
              <a:buFontTx/>
              <a:buNone/>
              <a:tabLst/>
            </a:pPr>
            <a:r>
              <a:rPr lang="en-US" dirty="0"/>
              <a:t>4 – Sale of Buyer’s Property, A-B</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5 – Addenda and Advisories, A-B</a:t>
            </a:r>
          </a:p>
          <a:p>
            <a:pPr marL="0" marR="0" indent="0" algn="l" defTabSz="914400" rtl="0" fontAlgn="auto" latinLnBrk="0" hangingPunct="0">
              <a:lnSpc>
                <a:spcPct val="100000"/>
              </a:lnSpc>
              <a:spcBef>
                <a:spcPts val="0"/>
              </a:spcBef>
              <a:spcAft>
                <a:spcPts val="0"/>
              </a:spcAft>
              <a:buClrTx/>
              <a:buSzTx/>
              <a:buFontTx/>
              <a:buNone/>
              <a:tabLst/>
            </a:pPr>
            <a:r>
              <a:rPr lang="en-US" dirty="0"/>
              <a:t>6 – Other Terms</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7 –</a:t>
            </a:r>
            <a:r>
              <a:rPr lang="en-US" dirty="0"/>
              <a:t> Allocation of Costs, A-B(1)</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Flowchart: Connector 4">
            <a:extLst>
              <a:ext uri="{FF2B5EF4-FFF2-40B4-BE49-F238E27FC236}">
                <a16:creationId xmlns:a16="http://schemas.microsoft.com/office/drawing/2014/main" id="{6BDDC9F1-2599-4182-9A39-42DEAF73D3AF}"/>
              </a:ext>
            </a:extLst>
          </p:cNvPr>
          <p:cNvSpPr/>
          <p:nvPr/>
        </p:nvSpPr>
        <p:spPr>
          <a:xfrm>
            <a:off x="6238602" y="553931"/>
            <a:ext cx="175175" cy="17373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Flowchart: Connector 5">
            <a:extLst>
              <a:ext uri="{FF2B5EF4-FFF2-40B4-BE49-F238E27FC236}">
                <a16:creationId xmlns:a16="http://schemas.microsoft.com/office/drawing/2014/main" id="{3931EDAF-B2D4-4B57-8A28-4B4EA4521702}"/>
              </a:ext>
            </a:extLst>
          </p:cNvPr>
          <p:cNvSpPr/>
          <p:nvPr/>
        </p:nvSpPr>
        <p:spPr>
          <a:xfrm>
            <a:off x="6269299" y="837036"/>
            <a:ext cx="168637" cy="173795"/>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Flowchart: Connector 6">
            <a:extLst>
              <a:ext uri="{FF2B5EF4-FFF2-40B4-BE49-F238E27FC236}">
                <a16:creationId xmlns:a16="http://schemas.microsoft.com/office/drawing/2014/main" id="{15CEB83E-D6B6-4981-9489-1FA6DB2D8450}"/>
              </a:ext>
            </a:extLst>
          </p:cNvPr>
          <p:cNvSpPr/>
          <p:nvPr/>
        </p:nvSpPr>
        <p:spPr>
          <a:xfrm>
            <a:off x="6443905" y="1189760"/>
            <a:ext cx="174108" cy="18994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47" name="Blue dots for J2 and J3">
            <a:extLst>
              <a:ext uri="{FF2B5EF4-FFF2-40B4-BE49-F238E27FC236}">
                <a16:creationId xmlns:a16="http://schemas.microsoft.com/office/drawing/2014/main" id="{B5FDD28A-68D5-4A97-B094-361967A154B7}"/>
              </a:ext>
            </a:extLst>
          </p:cNvPr>
          <p:cNvGrpSpPr/>
          <p:nvPr/>
        </p:nvGrpSpPr>
        <p:grpSpPr>
          <a:xfrm>
            <a:off x="6411674" y="1553183"/>
            <a:ext cx="167373" cy="671940"/>
            <a:chOff x="6411674" y="1553183"/>
            <a:chExt cx="167373" cy="671940"/>
          </a:xfrm>
        </p:grpSpPr>
        <p:cxnSp>
          <p:nvCxnSpPr>
            <p:cNvPr id="39" name="Straight Connector 38">
              <a:extLst>
                <a:ext uri="{FF2B5EF4-FFF2-40B4-BE49-F238E27FC236}">
                  <a16:creationId xmlns:a16="http://schemas.microsoft.com/office/drawing/2014/main" id="{4A5CD186-DD2E-4084-B4DE-C0E776D0FCD0}"/>
                </a:ext>
              </a:extLst>
            </p:cNvPr>
            <p:cNvCxnSpPr>
              <a:cxnSpLocks/>
              <a:stCxn id="8" idx="4"/>
              <a:endCxn id="9" idx="0"/>
            </p:cNvCxnSpPr>
            <p:nvPr/>
          </p:nvCxnSpPr>
          <p:spPr>
            <a:xfrm>
              <a:off x="6495109" y="1717775"/>
              <a:ext cx="1642" cy="342756"/>
            </a:xfrm>
            <a:prstGeom prst="line">
              <a:avLst/>
            </a:prstGeom>
            <a:noFill/>
            <a:ln w="254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8" name="Flowchart: Connector 7">
              <a:extLst>
                <a:ext uri="{FF2B5EF4-FFF2-40B4-BE49-F238E27FC236}">
                  <a16:creationId xmlns:a16="http://schemas.microsoft.com/office/drawing/2014/main" id="{497980F6-7CBA-45D8-B29A-08CF94B83B04}"/>
                </a:ext>
              </a:extLst>
            </p:cNvPr>
            <p:cNvSpPr/>
            <p:nvPr/>
          </p:nvSpPr>
          <p:spPr>
            <a:xfrm>
              <a:off x="6411674" y="1553183"/>
              <a:ext cx="166870" cy="16459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Flowchart: Connector 8">
              <a:extLst>
                <a:ext uri="{FF2B5EF4-FFF2-40B4-BE49-F238E27FC236}">
                  <a16:creationId xmlns:a16="http://schemas.microsoft.com/office/drawing/2014/main" id="{F8E18FA9-4C8A-405B-AFA8-690513AC42A8}"/>
                </a:ext>
              </a:extLst>
            </p:cNvPr>
            <p:cNvSpPr/>
            <p:nvPr/>
          </p:nvSpPr>
          <p:spPr>
            <a:xfrm>
              <a:off x="6414455" y="2060531"/>
              <a:ext cx="164592" cy="164592"/>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
        <p:nvSpPr>
          <p:cNvPr id="10" name="Flowchart: Connector 9">
            <a:extLst>
              <a:ext uri="{FF2B5EF4-FFF2-40B4-BE49-F238E27FC236}">
                <a16:creationId xmlns:a16="http://schemas.microsoft.com/office/drawing/2014/main" id="{03AFB570-B7D9-4827-A692-63F0B7EDE9AB}"/>
              </a:ext>
            </a:extLst>
          </p:cNvPr>
          <p:cNvSpPr/>
          <p:nvPr/>
        </p:nvSpPr>
        <p:spPr>
          <a:xfrm>
            <a:off x="6430741" y="2363588"/>
            <a:ext cx="174109" cy="178693"/>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Flowchart: Connector 10">
            <a:extLst>
              <a:ext uri="{FF2B5EF4-FFF2-40B4-BE49-F238E27FC236}">
                <a16:creationId xmlns:a16="http://schemas.microsoft.com/office/drawing/2014/main" id="{23CDE1AC-E55B-4BA7-838D-3480243473D2}"/>
              </a:ext>
            </a:extLst>
          </p:cNvPr>
          <p:cNvSpPr/>
          <p:nvPr/>
        </p:nvSpPr>
        <p:spPr>
          <a:xfrm>
            <a:off x="6440981" y="2615846"/>
            <a:ext cx="177032" cy="17846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Flowchart: Connector 11">
            <a:extLst>
              <a:ext uri="{FF2B5EF4-FFF2-40B4-BE49-F238E27FC236}">
                <a16:creationId xmlns:a16="http://schemas.microsoft.com/office/drawing/2014/main" id="{EB3FDBCC-41E5-4391-9756-CDEFE12D637C}"/>
              </a:ext>
            </a:extLst>
          </p:cNvPr>
          <p:cNvSpPr/>
          <p:nvPr/>
        </p:nvSpPr>
        <p:spPr>
          <a:xfrm>
            <a:off x="6222058" y="2978607"/>
            <a:ext cx="199347" cy="17846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Flowchart: Connector 12">
            <a:extLst>
              <a:ext uri="{FF2B5EF4-FFF2-40B4-BE49-F238E27FC236}">
                <a16:creationId xmlns:a16="http://schemas.microsoft.com/office/drawing/2014/main" id="{22530AED-940A-4ACE-BF1E-E81CBFF31641}"/>
              </a:ext>
            </a:extLst>
          </p:cNvPr>
          <p:cNvSpPr/>
          <p:nvPr/>
        </p:nvSpPr>
        <p:spPr>
          <a:xfrm>
            <a:off x="6062065" y="3495193"/>
            <a:ext cx="210862" cy="203048"/>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Flowchart: Connector 13">
            <a:extLst>
              <a:ext uri="{FF2B5EF4-FFF2-40B4-BE49-F238E27FC236}">
                <a16:creationId xmlns:a16="http://schemas.microsoft.com/office/drawing/2014/main" id="{99E6B966-23B0-44C2-8D3F-90685A69595B}"/>
              </a:ext>
            </a:extLst>
          </p:cNvPr>
          <p:cNvSpPr/>
          <p:nvPr/>
        </p:nvSpPr>
        <p:spPr>
          <a:xfrm>
            <a:off x="6302859" y="4114018"/>
            <a:ext cx="188733" cy="171269"/>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Flowchart: Connector 15">
            <a:extLst>
              <a:ext uri="{FF2B5EF4-FFF2-40B4-BE49-F238E27FC236}">
                <a16:creationId xmlns:a16="http://schemas.microsoft.com/office/drawing/2014/main" id="{AE095CF3-1058-472F-901B-1F087C5FC1D1}"/>
              </a:ext>
            </a:extLst>
          </p:cNvPr>
          <p:cNvSpPr/>
          <p:nvPr/>
        </p:nvSpPr>
        <p:spPr>
          <a:xfrm>
            <a:off x="6304481" y="4439623"/>
            <a:ext cx="188733" cy="182526"/>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Flowchart: Connector 16">
            <a:extLst>
              <a:ext uri="{FF2B5EF4-FFF2-40B4-BE49-F238E27FC236}">
                <a16:creationId xmlns:a16="http://schemas.microsoft.com/office/drawing/2014/main" id="{4E2A87A0-0114-43CD-9B4D-08C4FB43443C}"/>
              </a:ext>
            </a:extLst>
          </p:cNvPr>
          <p:cNvSpPr/>
          <p:nvPr/>
        </p:nvSpPr>
        <p:spPr>
          <a:xfrm>
            <a:off x="6111668" y="4731643"/>
            <a:ext cx="192813" cy="182527"/>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Flowchart: Connector 17">
            <a:extLst>
              <a:ext uri="{FF2B5EF4-FFF2-40B4-BE49-F238E27FC236}">
                <a16:creationId xmlns:a16="http://schemas.microsoft.com/office/drawing/2014/main" id="{00F2C470-EF40-408F-8568-A4A8FF43C633}"/>
              </a:ext>
            </a:extLst>
          </p:cNvPr>
          <p:cNvSpPr/>
          <p:nvPr/>
        </p:nvSpPr>
        <p:spPr>
          <a:xfrm>
            <a:off x="6197962" y="5180094"/>
            <a:ext cx="207472" cy="18672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Flowchart: Connector 18">
            <a:extLst>
              <a:ext uri="{FF2B5EF4-FFF2-40B4-BE49-F238E27FC236}">
                <a16:creationId xmlns:a16="http://schemas.microsoft.com/office/drawing/2014/main" id="{9BB6DA90-BFF3-4F5F-98FE-E40B034698AC}"/>
              </a:ext>
            </a:extLst>
          </p:cNvPr>
          <p:cNvSpPr/>
          <p:nvPr/>
        </p:nvSpPr>
        <p:spPr>
          <a:xfrm>
            <a:off x="6413777" y="6112732"/>
            <a:ext cx="211258" cy="190150"/>
          </a:xfrm>
          <a:prstGeom prst="flowChartConnecto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21" name="Group 20">
            <a:extLst>
              <a:ext uri="{FF2B5EF4-FFF2-40B4-BE49-F238E27FC236}">
                <a16:creationId xmlns:a16="http://schemas.microsoft.com/office/drawing/2014/main" id="{4B610146-5CDF-4545-94E1-CD90EACBB027}"/>
              </a:ext>
            </a:extLst>
          </p:cNvPr>
          <p:cNvGrpSpPr/>
          <p:nvPr/>
        </p:nvGrpSpPr>
        <p:grpSpPr>
          <a:xfrm>
            <a:off x="0" y="2312123"/>
            <a:ext cx="6029372" cy="3352948"/>
            <a:chOff x="0" y="2312123"/>
            <a:chExt cx="6029372" cy="3352948"/>
          </a:xfrm>
        </p:grpSpPr>
        <p:grpSp>
          <p:nvGrpSpPr>
            <p:cNvPr id="78" name="7B">
              <a:extLst>
                <a:ext uri="{FF2B5EF4-FFF2-40B4-BE49-F238E27FC236}">
                  <a16:creationId xmlns:a16="http://schemas.microsoft.com/office/drawing/2014/main" id="{A490C0B1-4C2E-4EAD-B86B-E88D588A0B4D}"/>
                </a:ext>
              </a:extLst>
            </p:cNvPr>
            <p:cNvGrpSpPr/>
            <p:nvPr/>
          </p:nvGrpSpPr>
          <p:grpSpPr>
            <a:xfrm>
              <a:off x="0" y="2312123"/>
              <a:ext cx="6029372" cy="3352948"/>
              <a:chOff x="0" y="674099"/>
              <a:chExt cx="6029372" cy="3352948"/>
            </a:xfrm>
          </p:grpSpPr>
          <p:sp>
            <p:nvSpPr>
              <p:cNvPr id="77" name="Rectangle 76">
                <a:extLst>
                  <a:ext uri="{FF2B5EF4-FFF2-40B4-BE49-F238E27FC236}">
                    <a16:creationId xmlns:a16="http://schemas.microsoft.com/office/drawing/2014/main" id="{06E7E956-6CA9-4ACE-8381-6645AF59B4C1}"/>
                  </a:ext>
                </a:extLst>
              </p:cNvPr>
              <p:cNvSpPr/>
              <p:nvPr/>
            </p:nvSpPr>
            <p:spPr>
              <a:xfrm>
                <a:off x="0" y="674099"/>
                <a:ext cx="6029372" cy="3352948"/>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tab pos="5430838" algn="l"/>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algn="ctr"/>
                <a:r>
                  <a:rPr lang="en-US" sz="1700" b="1" dirty="0"/>
                  <a:t>ALLOCATION OF COSTS; Government Requirements and Retrofit</a:t>
                </a:r>
              </a:p>
              <a:p>
                <a:pPr algn="ctr"/>
                <a:endParaRPr lang="en-US" sz="1700" b="1" dirty="0"/>
              </a:p>
              <a:p>
                <a:pPr algn="ctr"/>
                <a:endParaRPr lang="en-US" sz="1700" b="1" dirty="0"/>
              </a:p>
              <a:p>
                <a:pPr algn="ctr"/>
                <a:endParaRPr lang="en-US" sz="1700" b="1" dirty="0"/>
              </a:p>
              <a:p>
                <a:pPr algn="ctr"/>
                <a:endParaRPr lang="en-US" sz="1700" b="1" dirty="0"/>
              </a:p>
              <a:p>
                <a:r>
                  <a:rPr lang="en-US" sz="1600" b="1" dirty="0"/>
                  <a:t>7.B. </a:t>
                </a:r>
                <a:r>
                  <a:rPr lang="en-US" sz="1600" dirty="0"/>
                  <a:t>California law requires residential property to have certain safety features whether or not the property is being sold. Local law may require that property be inspected prior to a sale or that safety or environmentally conscious features exist in order to even sell a home.  This paragraph determines who is to pay for what and under what circumstance.</a:t>
                </a:r>
              </a:p>
            </p:txBody>
          </p:sp>
          <p:sp>
            <p:nvSpPr>
              <p:cNvPr id="87" name="Rectangle 2">
                <a:extLst>
                  <a:ext uri="{FF2B5EF4-FFF2-40B4-BE49-F238E27FC236}">
                    <a16:creationId xmlns:a16="http://schemas.microsoft.com/office/drawing/2014/main" id="{FB946145-AFE7-457C-B339-A5B3074260E3}"/>
                  </a:ext>
                </a:extLst>
              </p:cNvPr>
              <p:cNvSpPr txBox="1"/>
              <p:nvPr/>
            </p:nvSpPr>
            <p:spPr>
              <a:xfrm>
                <a:off x="86278" y="793314"/>
                <a:ext cx="2928408" cy="353939"/>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7.b. (1)</a:t>
                </a:r>
              </a:p>
            </p:txBody>
          </p:sp>
          <p:pic>
            <p:nvPicPr>
              <p:cNvPr id="88" name="Screen Shot 2018-05-22 at 8.53.46 PM.png" descr="Screen Shot 2018-05-22 at 8.53.46 PM.png">
                <a:extLst>
                  <a:ext uri="{FF2B5EF4-FFF2-40B4-BE49-F238E27FC236}">
                    <a16:creationId xmlns:a16="http://schemas.microsoft.com/office/drawing/2014/main" id="{0C52EB2F-C227-4338-801A-B81D383AB523}"/>
                  </a:ext>
                </a:extLst>
              </p:cNvPr>
              <p:cNvPicPr>
                <a:picLocks noChangeAspect="1"/>
              </p:cNvPicPr>
              <p:nvPr/>
            </p:nvPicPr>
            <p:blipFill>
              <a:blip r:embed="rId14"/>
              <a:stretch>
                <a:fillRect/>
              </a:stretch>
            </p:blipFill>
            <p:spPr>
              <a:xfrm>
                <a:off x="177402" y="1695514"/>
                <a:ext cx="5714000" cy="495651"/>
              </a:xfrm>
              <a:prstGeom prst="rect">
                <a:avLst/>
              </a:prstGeom>
              <a:ln w="38100">
                <a:solidFill>
                  <a:schemeClr val="tx1"/>
                </a:solidFill>
                <a:miter lim="400000"/>
              </a:ln>
            </p:spPr>
          </p:pic>
        </p:grpSp>
        <p:sp>
          <p:nvSpPr>
            <p:cNvPr id="15" name="TextBox 14">
              <a:extLst>
                <a:ext uri="{FF2B5EF4-FFF2-40B4-BE49-F238E27FC236}">
                  <a16:creationId xmlns:a16="http://schemas.microsoft.com/office/drawing/2014/main" id="{11C4BD1B-4A82-4D37-9EC2-D2890F945FC7}"/>
                </a:ext>
              </a:extLst>
            </p:cNvPr>
            <p:cNvSpPr txBox="1"/>
            <p:nvPr/>
          </p:nvSpPr>
          <p:spPr>
            <a:xfrm>
              <a:off x="5605573" y="2386996"/>
              <a:ext cx="27431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29" name="Group 28">
            <a:extLst>
              <a:ext uri="{FF2B5EF4-FFF2-40B4-BE49-F238E27FC236}">
                <a16:creationId xmlns:a16="http://schemas.microsoft.com/office/drawing/2014/main" id="{D2446117-E2EC-46D0-84B9-CC8A8285C6E9}"/>
              </a:ext>
            </a:extLst>
          </p:cNvPr>
          <p:cNvGrpSpPr/>
          <p:nvPr/>
        </p:nvGrpSpPr>
        <p:grpSpPr>
          <a:xfrm>
            <a:off x="12280" y="1565634"/>
            <a:ext cx="6008168" cy="4496701"/>
            <a:chOff x="12280" y="1565634"/>
            <a:chExt cx="6008168" cy="4496701"/>
          </a:xfrm>
        </p:grpSpPr>
        <p:grpSp>
          <p:nvGrpSpPr>
            <p:cNvPr id="74" name="7A">
              <a:extLst>
                <a:ext uri="{FF2B5EF4-FFF2-40B4-BE49-F238E27FC236}">
                  <a16:creationId xmlns:a16="http://schemas.microsoft.com/office/drawing/2014/main" id="{3215FE0A-A190-427A-B314-2EB9827127C9}"/>
                </a:ext>
              </a:extLst>
            </p:cNvPr>
            <p:cNvGrpSpPr/>
            <p:nvPr/>
          </p:nvGrpSpPr>
          <p:grpSpPr>
            <a:xfrm>
              <a:off x="12280" y="1565634"/>
              <a:ext cx="6008168" cy="4496701"/>
              <a:chOff x="12280" y="1565634"/>
              <a:chExt cx="6008168" cy="4496701"/>
            </a:xfrm>
          </p:grpSpPr>
          <p:sp>
            <p:nvSpPr>
              <p:cNvPr id="73" name="Rectangle 72">
                <a:extLst>
                  <a:ext uri="{FF2B5EF4-FFF2-40B4-BE49-F238E27FC236}">
                    <a16:creationId xmlns:a16="http://schemas.microsoft.com/office/drawing/2014/main" id="{BF199CE4-8360-4795-B7D0-BB82F346A424}"/>
                  </a:ext>
                </a:extLst>
              </p:cNvPr>
              <p:cNvSpPr/>
              <p:nvPr/>
            </p:nvSpPr>
            <p:spPr>
              <a:xfrm>
                <a:off x="12280" y="1565634"/>
                <a:ext cx="6008168" cy="4496701"/>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endParaRPr lang="en-US" b="1" dirty="0"/>
              </a:p>
              <a:p>
                <a:pPr algn="ctr"/>
                <a:endParaRPr lang="en-US" b="1" dirty="0"/>
              </a:p>
              <a:p>
                <a:pPr algn="ctr"/>
                <a:r>
                  <a:rPr lang="en-US" b="1" dirty="0"/>
                  <a:t>ALLOCATION OF COSTS; Inspections, Reports  and Certificates</a:t>
                </a:r>
              </a:p>
              <a:p>
                <a:pPr algn="ctr"/>
                <a:endParaRPr lang="en-US" b="1" dirty="0"/>
              </a:p>
              <a:p>
                <a:pPr algn="ctr"/>
                <a:endParaRPr lang="en-US" b="1" dirty="0"/>
              </a:p>
              <a:p>
                <a:pPr algn="ctr"/>
                <a:endParaRPr lang="en-US" b="1" dirty="0"/>
              </a:p>
              <a:p>
                <a:pPr algn="ctr"/>
                <a:endParaRPr lang="en-US" b="1" dirty="0"/>
              </a:p>
              <a:p>
                <a:pPr algn="ctr"/>
                <a:endParaRPr lang="en-US" b="1" dirty="0"/>
              </a:p>
              <a:p>
                <a:r>
                  <a:rPr lang="en-US" b="1" dirty="0"/>
                  <a:t>7.A. </a:t>
                </a:r>
                <a:r>
                  <a:rPr lang="en-US" dirty="0"/>
                  <a:t>In most transactions, one of the parties pays for a natural hazard disclosure report. The NHD report is prepared by a professional company that examines public documents to determine if the property is in a flood, fire or earthquake zone designated by the State or Federal government. Many such reports also indicate what tax zones affect the property and if there are other environmental concerns.  Knowing these things can affect the availability, and cost, of certain insurance. </a:t>
                </a:r>
              </a:p>
            </p:txBody>
          </p:sp>
          <p:pic>
            <p:nvPicPr>
              <p:cNvPr id="83" name="Screen Shot 2018-05-22 at 8.51.44 PM.png" descr="Screen Shot 2018-05-22 at 8.51.44 PM.png">
                <a:extLst>
                  <a:ext uri="{FF2B5EF4-FFF2-40B4-BE49-F238E27FC236}">
                    <a16:creationId xmlns:a16="http://schemas.microsoft.com/office/drawing/2014/main" id="{36007A8C-7A26-48C9-BA81-4D364AE1722E}"/>
                  </a:ext>
                </a:extLst>
              </p:cNvPr>
              <p:cNvPicPr>
                <a:picLocks noChangeAspect="1"/>
              </p:cNvPicPr>
              <p:nvPr/>
            </p:nvPicPr>
            <p:blipFill>
              <a:blip r:embed="rId15"/>
              <a:stretch>
                <a:fillRect/>
              </a:stretch>
            </p:blipFill>
            <p:spPr>
              <a:xfrm>
                <a:off x="149454" y="2574159"/>
                <a:ext cx="5756720" cy="1154984"/>
              </a:xfrm>
              <a:prstGeom prst="rect">
                <a:avLst/>
              </a:prstGeom>
              <a:ln w="38100">
                <a:solidFill>
                  <a:schemeClr val="tx1"/>
                </a:solidFill>
                <a:miter lim="400000"/>
              </a:ln>
            </p:spPr>
          </p:pic>
          <p:sp>
            <p:nvSpPr>
              <p:cNvPr id="84" name="Rectangle 2">
                <a:extLst>
                  <a:ext uri="{FF2B5EF4-FFF2-40B4-BE49-F238E27FC236}">
                    <a16:creationId xmlns:a16="http://schemas.microsoft.com/office/drawing/2014/main" id="{12CDF23E-7B97-443E-B9A4-02C1BB8E830C}"/>
                  </a:ext>
                </a:extLst>
              </p:cNvPr>
              <p:cNvSpPr txBox="1"/>
              <p:nvPr/>
            </p:nvSpPr>
            <p:spPr>
              <a:xfrm>
                <a:off x="133678" y="1695555"/>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7.a.</a:t>
                </a:r>
              </a:p>
            </p:txBody>
          </p:sp>
        </p:grpSp>
        <p:sp>
          <p:nvSpPr>
            <p:cNvPr id="23" name="TextBox 22">
              <a:extLst>
                <a:ext uri="{FF2B5EF4-FFF2-40B4-BE49-F238E27FC236}">
                  <a16:creationId xmlns:a16="http://schemas.microsoft.com/office/drawing/2014/main" id="{2B5AD145-52CC-40C9-80FA-155990CD9111}"/>
                </a:ext>
              </a:extLst>
            </p:cNvPr>
            <p:cNvSpPr txBox="1"/>
            <p:nvPr/>
          </p:nvSpPr>
          <p:spPr>
            <a:xfrm>
              <a:off x="5563925" y="1661021"/>
              <a:ext cx="19362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0" name="Group 39">
            <a:extLst>
              <a:ext uri="{FF2B5EF4-FFF2-40B4-BE49-F238E27FC236}">
                <a16:creationId xmlns:a16="http://schemas.microsoft.com/office/drawing/2014/main" id="{EF0B6C16-9AB6-4619-A23C-A32510AC3A1B}"/>
              </a:ext>
            </a:extLst>
          </p:cNvPr>
          <p:cNvGrpSpPr/>
          <p:nvPr/>
        </p:nvGrpSpPr>
        <p:grpSpPr>
          <a:xfrm>
            <a:off x="179146" y="2617777"/>
            <a:ext cx="5782519" cy="3622740"/>
            <a:chOff x="179146" y="2617777"/>
            <a:chExt cx="5782519" cy="3622740"/>
          </a:xfrm>
        </p:grpSpPr>
        <p:grpSp>
          <p:nvGrpSpPr>
            <p:cNvPr id="72" name="6">
              <a:extLst>
                <a:ext uri="{FF2B5EF4-FFF2-40B4-BE49-F238E27FC236}">
                  <a16:creationId xmlns:a16="http://schemas.microsoft.com/office/drawing/2014/main" id="{5FC6A6AB-DAF5-46DE-B384-067D0276945C}"/>
                </a:ext>
              </a:extLst>
            </p:cNvPr>
            <p:cNvGrpSpPr/>
            <p:nvPr/>
          </p:nvGrpSpPr>
          <p:grpSpPr>
            <a:xfrm>
              <a:off x="179146" y="2617777"/>
              <a:ext cx="5782519" cy="3622740"/>
              <a:chOff x="193963" y="135560"/>
              <a:chExt cx="5782519" cy="3622740"/>
            </a:xfrm>
          </p:grpSpPr>
          <p:sp>
            <p:nvSpPr>
              <p:cNvPr id="69" name="Rectangle 68">
                <a:extLst>
                  <a:ext uri="{FF2B5EF4-FFF2-40B4-BE49-F238E27FC236}">
                    <a16:creationId xmlns:a16="http://schemas.microsoft.com/office/drawing/2014/main" id="{B9BC8F68-1E0E-4D2D-B7A0-026A13D886A6}"/>
                  </a:ext>
                </a:extLst>
              </p:cNvPr>
              <p:cNvSpPr/>
              <p:nvPr/>
            </p:nvSpPr>
            <p:spPr>
              <a:xfrm>
                <a:off x="193963" y="135560"/>
                <a:ext cx="5782519" cy="3622740"/>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OTHER TERMS</a:t>
                </a:r>
              </a:p>
              <a:p>
                <a:pPr marL="0" marR="0" indent="0" algn="ctr"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p>
              <a:p>
                <a:r>
                  <a:rPr lang="en-US" b="1" dirty="0"/>
                  <a:t>6. </a:t>
                </a:r>
                <a:r>
                  <a:rPr lang="en-US" dirty="0"/>
                  <a:t>The contract is created to cover most situations that are legally required or likely to occur in residential purchase and sale transactions throughout California.  But, not every scenario can be anticipated. This paragraph allows a buyer, seller or real estate licensee to insert language that may be unique or that one or more of the parties want to emphasize or clarify. </a:t>
                </a:r>
                <a:endParaRPr kumimoji="0" lang="en-US" sz="1800" i="0" u="none" strike="noStrike" cap="none" spc="0" normalizeH="0" baseline="0" dirty="0">
                  <a:ln>
                    <a:noFill/>
                  </a:ln>
                  <a:solidFill>
                    <a:srgbClr val="000000"/>
                  </a:solidFill>
                  <a:effectLst/>
                  <a:uFillTx/>
                  <a:latin typeface="+mj-lt"/>
                  <a:ea typeface="+mj-ea"/>
                  <a:cs typeface="+mj-cs"/>
                  <a:sym typeface="Calibri"/>
                </a:endParaRPr>
              </a:p>
            </p:txBody>
          </p:sp>
          <p:pic>
            <p:nvPicPr>
              <p:cNvPr id="79" name="Screen Shot 2018-05-22 at 8.49.53 PM.png" descr="Screen Shot 2018-05-22 at 8.49.53 PM.png">
                <a:extLst>
                  <a:ext uri="{FF2B5EF4-FFF2-40B4-BE49-F238E27FC236}">
                    <a16:creationId xmlns:a16="http://schemas.microsoft.com/office/drawing/2014/main" id="{6EACDB05-8048-472F-A251-A97BB06F0B19}"/>
                  </a:ext>
                </a:extLst>
              </p:cNvPr>
              <p:cNvPicPr>
                <a:picLocks noChangeAspect="1"/>
              </p:cNvPicPr>
              <p:nvPr/>
            </p:nvPicPr>
            <p:blipFill>
              <a:blip r:embed="rId16"/>
              <a:stretch>
                <a:fillRect/>
              </a:stretch>
            </p:blipFill>
            <p:spPr>
              <a:xfrm>
                <a:off x="329476" y="1127353"/>
                <a:ext cx="5561167" cy="526568"/>
              </a:xfrm>
              <a:prstGeom prst="rect">
                <a:avLst/>
              </a:prstGeom>
              <a:ln w="38100">
                <a:solidFill>
                  <a:schemeClr val="tx1"/>
                </a:solidFill>
                <a:miter lim="400000"/>
              </a:ln>
            </p:spPr>
          </p:pic>
          <p:sp>
            <p:nvSpPr>
              <p:cNvPr id="80" name="Rectangle 2">
                <a:extLst>
                  <a:ext uri="{FF2B5EF4-FFF2-40B4-BE49-F238E27FC236}">
                    <a16:creationId xmlns:a16="http://schemas.microsoft.com/office/drawing/2014/main" id="{AE5A79AD-3A78-4DDB-816E-8DA82752FB08}"/>
                  </a:ext>
                </a:extLst>
              </p:cNvPr>
              <p:cNvSpPr txBox="1"/>
              <p:nvPr/>
            </p:nvSpPr>
            <p:spPr>
              <a:xfrm>
                <a:off x="280867" y="23318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6.</a:t>
                </a:r>
              </a:p>
            </p:txBody>
          </p:sp>
        </p:grpSp>
        <p:sp>
          <p:nvSpPr>
            <p:cNvPr id="38" name="TextBox 37">
              <a:extLst>
                <a:ext uri="{FF2B5EF4-FFF2-40B4-BE49-F238E27FC236}">
                  <a16:creationId xmlns:a16="http://schemas.microsoft.com/office/drawing/2014/main" id="{EDFF0BAC-94A0-45F5-A41B-95CA8771D705}"/>
                </a:ext>
              </a:extLst>
            </p:cNvPr>
            <p:cNvSpPr txBox="1"/>
            <p:nvPr/>
          </p:nvSpPr>
          <p:spPr>
            <a:xfrm>
              <a:off x="5527707" y="2696670"/>
              <a:ext cx="20866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4" name="Group 43">
            <a:extLst>
              <a:ext uri="{FF2B5EF4-FFF2-40B4-BE49-F238E27FC236}">
                <a16:creationId xmlns:a16="http://schemas.microsoft.com/office/drawing/2014/main" id="{CE7277D6-A387-45C6-B583-7D23C1556905}"/>
              </a:ext>
            </a:extLst>
          </p:cNvPr>
          <p:cNvGrpSpPr/>
          <p:nvPr/>
        </p:nvGrpSpPr>
        <p:grpSpPr>
          <a:xfrm>
            <a:off x="179146" y="135560"/>
            <a:ext cx="5823477" cy="6207456"/>
            <a:chOff x="179146" y="135560"/>
            <a:chExt cx="5823477" cy="6207456"/>
          </a:xfrm>
        </p:grpSpPr>
        <p:grpSp>
          <p:nvGrpSpPr>
            <p:cNvPr id="68" name="5B">
              <a:extLst>
                <a:ext uri="{FF2B5EF4-FFF2-40B4-BE49-F238E27FC236}">
                  <a16:creationId xmlns:a16="http://schemas.microsoft.com/office/drawing/2014/main" id="{9A81B836-491E-47A5-90E1-2D466325D62F}"/>
                </a:ext>
              </a:extLst>
            </p:cNvPr>
            <p:cNvGrpSpPr/>
            <p:nvPr/>
          </p:nvGrpSpPr>
          <p:grpSpPr>
            <a:xfrm>
              <a:off x="179146" y="135560"/>
              <a:ext cx="5823477" cy="6207456"/>
              <a:chOff x="179146" y="135560"/>
              <a:chExt cx="5823477" cy="6207456"/>
            </a:xfrm>
          </p:grpSpPr>
          <p:sp>
            <p:nvSpPr>
              <p:cNvPr id="65" name="Rectangle 64">
                <a:extLst>
                  <a:ext uri="{FF2B5EF4-FFF2-40B4-BE49-F238E27FC236}">
                    <a16:creationId xmlns:a16="http://schemas.microsoft.com/office/drawing/2014/main" id="{03A72BE2-4BFC-4041-8168-08891D073558}"/>
                  </a:ext>
                </a:extLst>
              </p:cNvPr>
              <p:cNvSpPr/>
              <p:nvPr/>
            </p:nvSpPr>
            <p:spPr>
              <a:xfrm>
                <a:off x="179146" y="135560"/>
                <a:ext cx="5823477" cy="6207456"/>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BUYER AND SELLER ADVISORIES</a:t>
                </a:r>
              </a:p>
              <a:p>
                <a:pPr marL="0" marR="0" indent="0" algn="ctr"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p>
              <a:p>
                <a:r>
                  <a:rPr lang="en-US" b="1" dirty="0"/>
                  <a:t>5.B. </a:t>
                </a:r>
                <a:r>
                  <a:rPr lang="en-US" dirty="0"/>
                  <a:t>There are other forms that give both buyer and seller advice but don’t actually require either one to act. They should be read carefully.</a:t>
                </a:r>
              </a:p>
              <a:p>
                <a:r>
                  <a:rPr lang="en-US" sz="1400" b="1" dirty="0"/>
                  <a:t>Probate Advisory (C.A.R. Form PA): </a:t>
                </a:r>
                <a:r>
                  <a:rPr lang="en-US" sz="1400" dirty="0"/>
                  <a:t>When the owner has died, the sale may go through an estate, which is a court process. This form says what laws do or do not apply. </a:t>
                </a:r>
              </a:p>
              <a:p>
                <a:r>
                  <a:rPr lang="en-US" sz="1400" b="1" dirty="0"/>
                  <a:t>Trust Advisory (C.A.R. Form TA): </a:t>
                </a:r>
                <a:r>
                  <a:rPr lang="en-US" sz="1400" dirty="0"/>
                  <a:t>If the owner put the property in trust, usually for some tax or planning purpose, the trustee is the actual seller and may not have lived there. This form says what laws do or do not apply. </a:t>
                </a:r>
              </a:p>
              <a:p>
                <a:r>
                  <a:rPr lang="en-US" sz="1400" b="1" dirty="0"/>
                  <a:t>Short Sale (C.A.R. Form SSIA): </a:t>
                </a:r>
                <a:r>
                  <a:rPr lang="en-US" sz="1400" dirty="0"/>
                  <a:t>There are a lot of considerations, such as taxes, credit, and right of lender to approve or disapprove a sale that should be considered by both buyer and seller in this kind of sale.</a:t>
                </a:r>
              </a:p>
              <a:p>
                <a:r>
                  <a:rPr lang="en-US" sz="1400" b="1" dirty="0"/>
                  <a:t>Buyer Inspection Advisory (C.A.R. Form BIA): </a:t>
                </a:r>
                <a:r>
                  <a:rPr lang="en-US" sz="1400" dirty="0"/>
                  <a:t>This one-page form mentions many things that the buyer should probably look into, like the size and condition of the property, and the neighborhood.</a:t>
                </a:r>
              </a:p>
              <a:p>
                <a:r>
                  <a:rPr lang="en-US" sz="1400" b="1" dirty="0"/>
                  <a:t>Statewide Advisory (C.A.R. Form SBSA): </a:t>
                </a:r>
                <a:r>
                  <a:rPr lang="en-US" sz="1400" dirty="0"/>
                  <a:t>This multi-page form mentions lots of things that the buyer should think about and also the seller.</a:t>
                </a:r>
              </a:p>
              <a:p>
                <a:r>
                  <a:rPr lang="en-US" sz="1400" b="1" dirty="0"/>
                  <a:t>REO Advisory (C.A.R. Form REO): </a:t>
                </a:r>
                <a:r>
                  <a:rPr lang="en-US" sz="1400" dirty="0"/>
                  <a:t>If the former owner does not make payments, the lender, or bank, could become the owner through a foreclosure or similar process. This form says what laws do or do not apply. </a:t>
                </a:r>
              </a:p>
            </p:txBody>
          </p:sp>
          <p:pic>
            <p:nvPicPr>
              <p:cNvPr id="75" name="Screen Shot 2018-05-22 at 8.47.27 PM.png" descr="Screen Shot 2018-05-22 at 8.47.27 PM.png">
                <a:extLst>
                  <a:ext uri="{FF2B5EF4-FFF2-40B4-BE49-F238E27FC236}">
                    <a16:creationId xmlns:a16="http://schemas.microsoft.com/office/drawing/2014/main" id="{D434BFF3-E66D-4430-988F-6C8EE6D939C3}"/>
                  </a:ext>
                </a:extLst>
              </p:cNvPr>
              <p:cNvPicPr>
                <a:picLocks noChangeAspect="1"/>
              </p:cNvPicPr>
              <p:nvPr/>
            </p:nvPicPr>
            <p:blipFill>
              <a:blip r:embed="rId17"/>
              <a:srcRect t="4851" r="1167" b="4850"/>
              <a:stretch>
                <a:fillRect/>
              </a:stretch>
            </p:blipFill>
            <p:spPr>
              <a:xfrm>
                <a:off x="348772" y="1151320"/>
                <a:ext cx="5489605" cy="479604"/>
              </a:xfrm>
              <a:prstGeom prst="rect">
                <a:avLst/>
              </a:prstGeom>
              <a:ln w="38100">
                <a:solidFill>
                  <a:schemeClr val="tx1"/>
                </a:solidFill>
                <a:miter lim="400000"/>
              </a:ln>
            </p:spPr>
          </p:pic>
          <p:sp>
            <p:nvSpPr>
              <p:cNvPr id="76" name="Rectangle 2">
                <a:extLst>
                  <a:ext uri="{FF2B5EF4-FFF2-40B4-BE49-F238E27FC236}">
                    <a16:creationId xmlns:a16="http://schemas.microsoft.com/office/drawing/2014/main" id="{AA04CB86-54E6-44E3-9105-ECD34F31600E}"/>
                  </a:ext>
                </a:extLst>
              </p:cNvPr>
              <p:cNvSpPr txBox="1"/>
              <p:nvPr/>
            </p:nvSpPr>
            <p:spPr>
              <a:xfrm>
                <a:off x="355125" y="248118"/>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5.b.</a:t>
                </a:r>
              </a:p>
            </p:txBody>
          </p:sp>
        </p:grpSp>
        <p:sp>
          <p:nvSpPr>
            <p:cNvPr id="41" name="TextBox 40">
              <a:extLst>
                <a:ext uri="{FF2B5EF4-FFF2-40B4-BE49-F238E27FC236}">
                  <a16:creationId xmlns:a16="http://schemas.microsoft.com/office/drawing/2014/main" id="{7D3E657B-72D1-4EBD-811D-D8B47CABDEFD}"/>
                </a:ext>
              </a:extLst>
            </p:cNvPr>
            <p:cNvSpPr txBox="1"/>
            <p:nvPr/>
          </p:nvSpPr>
          <p:spPr>
            <a:xfrm>
              <a:off x="5573175" y="249341"/>
              <a:ext cx="28799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46" name="Group 45">
            <a:extLst>
              <a:ext uri="{FF2B5EF4-FFF2-40B4-BE49-F238E27FC236}">
                <a16:creationId xmlns:a16="http://schemas.microsoft.com/office/drawing/2014/main" id="{EC9ABDB0-5371-4A69-8386-1A91E586D398}"/>
              </a:ext>
            </a:extLst>
          </p:cNvPr>
          <p:cNvGrpSpPr/>
          <p:nvPr/>
        </p:nvGrpSpPr>
        <p:grpSpPr>
          <a:xfrm>
            <a:off x="381739" y="135560"/>
            <a:ext cx="5581670" cy="6198643"/>
            <a:chOff x="381739" y="135560"/>
            <a:chExt cx="5581670" cy="6198643"/>
          </a:xfrm>
        </p:grpSpPr>
        <p:grpSp>
          <p:nvGrpSpPr>
            <p:cNvPr id="64" name="5A">
              <a:extLst>
                <a:ext uri="{FF2B5EF4-FFF2-40B4-BE49-F238E27FC236}">
                  <a16:creationId xmlns:a16="http://schemas.microsoft.com/office/drawing/2014/main" id="{E95F5711-78DB-4A93-8391-B734B3A0BA3E}"/>
                </a:ext>
              </a:extLst>
            </p:cNvPr>
            <p:cNvGrpSpPr/>
            <p:nvPr/>
          </p:nvGrpSpPr>
          <p:grpSpPr>
            <a:xfrm>
              <a:off x="381739" y="135560"/>
              <a:ext cx="5581670" cy="6198643"/>
              <a:chOff x="504668" y="144372"/>
              <a:chExt cx="5581670" cy="6198643"/>
            </a:xfrm>
          </p:grpSpPr>
          <p:sp>
            <p:nvSpPr>
              <p:cNvPr id="60" name="Rectangle 59">
                <a:extLst>
                  <a:ext uri="{FF2B5EF4-FFF2-40B4-BE49-F238E27FC236}">
                    <a16:creationId xmlns:a16="http://schemas.microsoft.com/office/drawing/2014/main" id="{74462982-8AB6-4519-9B5F-AAD6E7BCE3AD}"/>
                  </a:ext>
                </a:extLst>
              </p:cNvPr>
              <p:cNvSpPr/>
              <p:nvPr/>
            </p:nvSpPr>
            <p:spPr>
              <a:xfrm>
                <a:off x="504668" y="144372"/>
                <a:ext cx="5581670" cy="6198643"/>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ADDENDA</a:t>
                </a:r>
              </a:p>
              <a:p>
                <a:pPr marL="0" marR="0" indent="0" algn="ctr" defTabSz="914400" rtl="0" fontAlgn="auto" latinLnBrk="0" hangingPunct="0">
                  <a:lnSpc>
                    <a:spcPct val="100000"/>
                  </a:lnSpc>
                  <a:spcBef>
                    <a:spcPts val="0"/>
                  </a:spcBef>
                  <a:spcAft>
                    <a:spcPts val="0"/>
                  </a:spcAft>
                  <a:buClrTx/>
                  <a:buSzTx/>
                  <a:buFontTx/>
                  <a:buNone/>
                  <a:tabLst/>
                </a:pPr>
                <a:endParaRPr lang="en-US" b="1" dirty="0"/>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b="1" dirty="0"/>
              </a:p>
              <a:p>
                <a:r>
                  <a:rPr lang="en-US" b="1" dirty="0">
                    <a:solidFill>
                      <a:schemeClr val="tx1"/>
                    </a:solidFill>
                  </a:rPr>
                  <a:t>5.A. </a:t>
                </a:r>
                <a:r>
                  <a:rPr lang="en-US" dirty="0">
                    <a:solidFill>
                      <a:schemeClr val="tx1"/>
                    </a:solidFill>
                  </a:rPr>
                  <a:t>Many other forms may be attached to this agreement. Most of these boxes will not be checked. A few are named here.</a:t>
                </a:r>
              </a:p>
              <a:p>
                <a:r>
                  <a:rPr lang="en-US" sz="1400" b="1" dirty="0">
                    <a:solidFill>
                      <a:schemeClr val="tx1"/>
                    </a:solidFill>
                  </a:rPr>
                  <a:t>Addendum (C.A.R. Form ADM): </a:t>
                </a:r>
                <a:r>
                  <a:rPr lang="en-US" sz="1400" dirty="0">
                    <a:solidFill>
                      <a:schemeClr val="tx1"/>
                    </a:solidFill>
                  </a:rPr>
                  <a:t>This form will include language to be added that is usually unique to the buyer’s situation.</a:t>
                </a:r>
              </a:p>
              <a:p>
                <a:r>
                  <a:rPr lang="en-US" sz="1400" b="1" dirty="0">
                    <a:solidFill>
                      <a:schemeClr val="tx1"/>
                    </a:solidFill>
                  </a:rPr>
                  <a:t>Back-Up Offer (C.A.R. Form BUO): </a:t>
                </a:r>
                <a:r>
                  <a:rPr lang="en-US" sz="1400" dirty="0">
                    <a:solidFill>
                      <a:schemeClr val="tx1"/>
                    </a:solidFill>
                  </a:rPr>
                  <a:t>This form is used when the seller is already in a contract with another buyer and the buyer writing this offer wants to be next in line.</a:t>
                </a:r>
              </a:p>
              <a:p>
                <a:r>
                  <a:rPr lang="en-US" sz="1400" b="1" dirty="0">
                    <a:solidFill>
                      <a:schemeClr val="tx1"/>
                    </a:solidFill>
                  </a:rPr>
                  <a:t>Court Confirmation (C.A.R. Form CCA): </a:t>
                </a:r>
                <a:r>
                  <a:rPr lang="en-US" sz="1400" dirty="0">
                    <a:solidFill>
                      <a:schemeClr val="tx1"/>
                    </a:solidFill>
                  </a:rPr>
                  <a:t>This form is used when the seller needs to go to court to get permission to sell the property. That can happen, for example, if the seller is going through a bankruptcy, or a divorce, or a business break-up with a partner.</a:t>
                </a:r>
              </a:p>
              <a:p>
                <a:r>
                  <a:rPr lang="en-US" sz="1400" b="1" dirty="0">
                    <a:solidFill>
                      <a:schemeClr val="tx1"/>
                    </a:solidFill>
                  </a:rPr>
                  <a:t>Septic, Well … (C.A.R. Form SWPI): </a:t>
                </a:r>
                <a:r>
                  <a:rPr lang="en-US" sz="1400" dirty="0">
                    <a:solidFill>
                      <a:schemeClr val="tx1"/>
                    </a:solidFill>
                  </a:rPr>
                  <a:t>In most cities, water arrives through a water line and waste goes through a sewer line.  In more rural, and sometimes suburban, areas, water may come from a well and waste goes into a septic system on the property. Certain inspections and reports are unique to these items and should be addressed in an addendum.  </a:t>
                </a:r>
              </a:p>
              <a:p>
                <a:r>
                  <a:rPr lang="en-US" sz="1400" b="1" dirty="0">
                    <a:solidFill>
                      <a:schemeClr val="tx1"/>
                    </a:solidFill>
                  </a:rPr>
                  <a:t>Short Sale (C.A.R. Form SSA): </a:t>
                </a:r>
                <a:r>
                  <a:rPr lang="en-US" sz="1400" dirty="0">
                    <a:solidFill>
                      <a:schemeClr val="tx1"/>
                    </a:solidFill>
                  </a:rPr>
                  <a:t>Some sellers owe more on their house than it is worth (the house is “upside down” or “under water”).  The seller’s lender needs to approve the sale and this form gives the time to do so. </a:t>
                </a:r>
              </a:p>
              <a:p>
                <a:endParaRPr lang="en-US" dirty="0">
                  <a:solidFill>
                    <a:schemeClr val="tx1"/>
                  </a:solidFill>
                </a:endParaRPr>
              </a:p>
              <a:p>
                <a:pPr marL="0" marR="0" indent="0"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sp>
            <p:nvSpPr>
              <p:cNvPr id="70" name="Rectangle 2">
                <a:extLst>
                  <a:ext uri="{FF2B5EF4-FFF2-40B4-BE49-F238E27FC236}">
                    <a16:creationId xmlns:a16="http://schemas.microsoft.com/office/drawing/2014/main" id="{2C7B2EDC-D922-4F1D-84A2-0E9E57DCECA6}"/>
                  </a:ext>
                </a:extLst>
              </p:cNvPr>
              <p:cNvSpPr txBox="1"/>
              <p:nvPr/>
            </p:nvSpPr>
            <p:spPr>
              <a:xfrm>
                <a:off x="665736" y="303072"/>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5.a.</a:t>
                </a:r>
              </a:p>
            </p:txBody>
          </p:sp>
          <p:pic>
            <p:nvPicPr>
              <p:cNvPr id="71" name="Screen Shot 2018-05-22 at 8.42.53 PM.png" descr="Screen Shot 2018-05-22 at 8.42.53 PM.png">
                <a:extLst>
                  <a:ext uri="{FF2B5EF4-FFF2-40B4-BE49-F238E27FC236}">
                    <a16:creationId xmlns:a16="http://schemas.microsoft.com/office/drawing/2014/main" id="{A8778F32-8F33-42F4-AA99-8A2BE942F7FD}"/>
                  </a:ext>
                </a:extLst>
              </p:cNvPr>
              <p:cNvPicPr>
                <a:picLocks noChangeAspect="1"/>
              </p:cNvPicPr>
              <p:nvPr/>
            </p:nvPicPr>
            <p:blipFill>
              <a:blip r:embed="rId18"/>
              <a:stretch>
                <a:fillRect/>
              </a:stretch>
            </p:blipFill>
            <p:spPr>
              <a:xfrm>
                <a:off x="688250" y="1111949"/>
                <a:ext cx="5273056" cy="557249"/>
              </a:xfrm>
              <a:prstGeom prst="rect">
                <a:avLst/>
              </a:prstGeom>
              <a:ln w="38100">
                <a:solidFill>
                  <a:schemeClr val="tx1"/>
                </a:solidFill>
                <a:miter lim="400000"/>
              </a:ln>
            </p:spPr>
          </p:pic>
        </p:grpSp>
        <p:sp>
          <p:nvSpPr>
            <p:cNvPr id="45" name="TextBox 44">
              <a:extLst>
                <a:ext uri="{FF2B5EF4-FFF2-40B4-BE49-F238E27FC236}">
                  <a16:creationId xmlns:a16="http://schemas.microsoft.com/office/drawing/2014/main" id="{AC0C8B52-391A-4434-993C-7EF0DF75A6D7}"/>
                </a:ext>
              </a:extLst>
            </p:cNvPr>
            <p:cNvSpPr txBox="1"/>
            <p:nvPr/>
          </p:nvSpPr>
          <p:spPr>
            <a:xfrm>
              <a:off x="5533200" y="214957"/>
              <a:ext cx="387307" cy="3795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81" name="Group 80">
            <a:extLst>
              <a:ext uri="{FF2B5EF4-FFF2-40B4-BE49-F238E27FC236}">
                <a16:creationId xmlns:a16="http://schemas.microsoft.com/office/drawing/2014/main" id="{4C8F1DE9-6706-4C54-BAAA-7FCE28968A0B}"/>
              </a:ext>
            </a:extLst>
          </p:cNvPr>
          <p:cNvGrpSpPr/>
          <p:nvPr/>
        </p:nvGrpSpPr>
        <p:grpSpPr>
          <a:xfrm>
            <a:off x="504667" y="3819870"/>
            <a:ext cx="11410429" cy="2484199"/>
            <a:chOff x="504667" y="3819870"/>
            <a:chExt cx="11410429" cy="2484199"/>
          </a:xfrm>
        </p:grpSpPr>
        <p:grpSp>
          <p:nvGrpSpPr>
            <p:cNvPr id="57" name="4 A\B">
              <a:extLst>
                <a:ext uri="{FF2B5EF4-FFF2-40B4-BE49-F238E27FC236}">
                  <a16:creationId xmlns:a16="http://schemas.microsoft.com/office/drawing/2014/main" id="{0BA93426-C8E9-449D-936A-DAE4B479BB2E}"/>
                </a:ext>
              </a:extLst>
            </p:cNvPr>
            <p:cNvGrpSpPr/>
            <p:nvPr/>
          </p:nvGrpSpPr>
          <p:grpSpPr>
            <a:xfrm>
              <a:off x="504667" y="3819870"/>
              <a:ext cx="11410429" cy="2484199"/>
              <a:chOff x="504667" y="3819870"/>
              <a:chExt cx="11410429" cy="2484199"/>
            </a:xfrm>
          </p:grpSpPr>
          <p:sp>
            <p:nvSpPr>
              <p:cNvPr id="56" name="Rectangle 55">
                <a:extLst>
                  <a:ext uri="{FF2B5EF4-FFF2-40B4-BE49-F238E27FC236}">
                    <a16:creationId xmlns:a16="http://schemas.microsoft.com/office/drawing/2014/main" id="{A83A8CB2-5EA0-43B7-B865-79250844EFA6}"/>
                  </a:ext>
                </a:extLst>
              </p:cNvPr>
              <p:cNvSpPr/>
              <p:nvPr/>
            </p:nvSpPr>
            <p:spPr>
              <a:xfrm>
                <a:off x="504667" y="3819870"/>
                <a:ext cx="11410429" cy="2484199"/>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r>
                  <a:rPr lang="en-US" b="1" dirty="0"/>
                  <a:t>SALE OF BUYER’S PROPERTY</a:t>
                </a:r>
              </a:p>
              <a:p>
                <a:pPr algn="ctr"/>
                <a:endParaRPr lang="en-US" b="1" dirty="0"/>
              </a:p>
              <a:p>
                <a:pPr algn="ctr"/>
                <a:endParaRPr lang="en-US" b="1" dirty="0"/>
              </a:p>
              <a:p>
                <a:pPr algn="ctr"/>
                <a:endParaRPr lang="en-US" b="1" dirty="0"/>
              </a:p>
              <a:p>
                <a:pPr algn="ctr"/>
                <a:endParaRPr lang="en-US" b="1" dirty="0"/>
              </a:p>
              <a:p>
                <a:r>
                  <a:rPr lang="en-US" b="1" dirty="0"/>
                  <a:t>4.A. </a:t>
                </a:r>
                <a:r>
                  <a:rPr lang="en-US" dirty="0"/>
                  <a:t>The buyer says that it is not necessary to sell an existing home in order to purchase the one from the seller.  </a:t>
                </a:r>
              </a:p>
              <a:p>
                <a:r>
                  <a:rPr lang="en-US" b="1" dirty="0"/>
                  <a:t>4.B. </a:t>
                </a:r>
                <a:r>
                  <a:rPr lang="en-US" dirty="0"/>
                  <a:t>Here is where the buyer declares that in order to buy from the seller, the buyer first has to sell a house that the buyer owns. If the buyer cannot sell that house within the identified period, the buyer can get out of the contract.  If this paragraph is checked, an additional form, (C.A.R. Form COP) should be attached to the agreement. </a:t>
                </a:r>
              </a:p>
            </p:txBody>
          </p:sp>
          <p:pic>
            <p:nvPicPr>
              <p:cNvPr id="66" name="Screen Shot 2018-05-22 at 8.41.23 PM.png" descr="Screen Shot 2018-05-22 at 8.41.23 PM.png">
                <a:extLst>
                  <a:ext uri="{FF2B5EF4-FFF2-40B4-BE49-F238E27FC236}">
                    <a16:creationId xmlns:a16="http://schemas.microsoft.com/office/drawing/2014/main" id="{45FAED52-AFFD-4157-BEA3-8D2147CC13E2}"/>
                  </a:ext>
                </a:extLst>
              </p:cNvPr>
              <p:cNvPicPr>
                <a:picLocks noChangeAspect="1"/>
              </p:cNvPicPr>
              <p:nvPr/>
            </p:nvPicPr>
            <p:blipFill>
              <a:blip r:embed="rId19"/>
              <a:stretch>
                <a:fillRect/>
              </a:stretch>
            </p:blipFill>
            <p:spPr>
              <a:xfrm>
                <a:off x="1691192" y="4486496"/>
                <a:ext cx="8013700" cy="635003"/>
              </a:xfrm>
              <a:prstGeom prst="rect">
                <a:avLst/>
              </a:prstGeom>
              <a:ln w="38100">
                <a:solidFill>
                  <a:schemeClr val="tx1"/>
                </a:solidFill>
                <a:miter lim="400000"/>
              </a:ln>
            </p:spPr>
          </p:pic>
          <p:sp>
            <p:nvSpPr>
              <p:cNvPr id="67" name="Rectangle 2">
                <a:extLst>
                  <a:ext uri="{FF2B5EF4-FFF2-40B4-BE49-F238E27FC236}">
                    <a16:creationId xmlns:a16="http://schemas.microsoft.com/office/drawing/2014/main" id="{C4B7D880-7777-4A45-AFD5-9D7120857716}"/>
                  </a:ext>
                </a:extLst>
              </p:cNvPr>
              <p:cNvSpPr txBox="1"/>
              <p:nvPr/>
            </p:nvSpPr>
            <p:spPr>
              <a:xfrm>
                <a:off x="653869" y="4028269"/>
                <a:ext cx="2614311"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4.A.&amp;B.</a:t>
                </a:r>
              </a:p>
            </p:txBody>
          </p:sp>
        </p:grpSp>
        <p:sp>
          <p:nvSpPr>
            <p:cNvPr id="61" name="TextBox 60">
              <a:extLst>
                <a:ext uri="{FF2B5EF4-FFF2-40B4-BE49-F238E27FC236}">
                  <a16:creationId xmlns:a16="http://schemas.microsoft.com/office/drawing/2014/main" id="{8C32A944-E8C7-463D-837D-5102FE1BBF04}"/>
                </a:ext>
              </a:extLst>
            </p:cNvPr>
            <p:cNvSpPr txBox="1"/>
            <p:nvPr/>
          </p:nvSpPr>
          <p:spPr>
            <a:xfrm>
              <a:off x="11393891" y="3948785"/>
              <a:ext cx="27662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85" name="Group 84">
            <a:extLst>
              <a:ext uri="{FF2B5EF4-FFF2-40B4-BE49-F238E27FC236}">
                <a16:creationId xmlns:a16="http://schemas.microsoft.com/office/drawing/2014/main" id="{DE4ABE9D-C856-4A6E-B7A6-4B51B0B91E02}"/>
              </a:ext>
            </a:extLst>
          </p:cNvPr>
          <p:cNvGrpSpPr/>
          <p:nvPr/>
        </p:nvGrpSpPr>
        <p:grpSpPr>
          <a:xfrm>
            <a:off x="429044" y="3318770"/>
            <a:ext cx="11568992" cy="2988164"/>
            <a:chOff x="429044" y="3318770"/>
            <a:chExt cx="11568992" cy="2988164"/>
          </a:xfrm>
        </p:grpSpPr>
        <p:grpSp>
          <p:nvGrpSpPr>
            <p:cNvPr id="53" name="3K">
              <a:extLst>
                <a:ext uri="{FF2B5EF4-FFF2-40B4-BE49-F238E27FC236}">
                  <a16:creationId xmlns:a16="http://schemas.microsoft.com/office/drawing/2014/main" id="{74E6C322-0122-49B0-B15E-79511AF3B572}"/>
                </a:ext>
              </a:extLst>
            </p:cNvPr>
            <p:cNvGrpSpPr/>
            <p:nvPr/>
          </p:nvGrpSpPr>
          <p:grpSpPr>
            <a:xfrm>
              <a:off x="429044" y="3318770"/>
              <a:ext cx="11568992" cy="2988164"/>
              <a:chOff x="429044" y="3223234"/>
              <a:chExt cx="11568992" cy="2988164"/>
            </a:xfrm>
          </p:grpSpPr>
          <p:sp>
            <p:nvSpPr>
              <p:cNvPr id="52" name="Rectangle 51">
                <a:extLst>
                  <a:ext uri="{FF2B5EF4-FFF2-40B4-BE49-F238E27FC236}">
                    <a16:creationId xmlns:a16="http://schemas.microsoft.com/office/drawing/2014/main" id="{E225F212-4AA7-426E-9C5F-421FC74AB717}"/>
                  </a:ext>
                </a:extLst>
              </p:cNvPr>
              <p:cNvSpPr/>
              <p:nvPr/>
            </p:nvSpPr>
            <p:spPr>
              <a:xfrm>
                <a:off x="429044" y="3223234"/>
                <a:ext cx="11568992" cy="2988164"/>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r>
                  <a:rPr lang="en-US" b="1" dirty="0"/>
                  <a:t>FINANCE TERMS; BUYER STATED FINANCING</a:t>
                </a:r>
              </a:p>
              <a:p>
                <a:pPr algn="ctr"/>
                <a:endParaRPr lang="en-US" b="1" dirty="0"/>
              </a:p>
              <a:p>
                <a:pPr algn="ctr"/>
                <a:endParaRPr lang="en-US" b="1" dirty="0"/>
              </a:p>
              <a:p>
                <a:pPr algn="ctr"/>
                <a:endParaRPr lang="en-US" b="1" dirty="0"/>
              </a:p>
              <a:p>
                <a:pPr algn="ctr"/>
                <a:endParaRPr lang="en-US" b="1" dirty="0"/>
              </a:p>
              <a:p>
                <a:pPr>
                  <a:spcBef>
                    <a:spcPts val="600"/>
                  </a:spcBef>
                </a:pPr>
                <a:r>
                  <a:rPr lang="en-US" sz="1600" b="1" dirty="0"/>
                  <a:t>3.K. </a:t>
                </a:r>
                <a:r>
                  <a:rPr lang="en-US" sz="1600" dirty="0"/>
                  <a:t>This paragraph tells the buyer that it is important to be honest in how you write your offer.  Buyers are expected to pursue the financing they specified. For example, if buyer’s offer says the buyer has 20% down payment then the buyer needs to try and get a 80% loan.  The buyer can try to get something different but the buyer should still try to get what was promised in the offer and the seller does not have cooperate with anything else.  </a:t>
                </a:r>
              </a:p>
              <a:p>
                <a:r>
                  <a:rPr lang="en-US" sz="1600" b="1" dirty="0"/>
                  <a:t>3.K. </a:t>
                </a:r>
                <a:r>
                  <a:rPr lang="en-US" sz="1600" dirty="0"/>
                  <a:t>If the buyer says, for example, that the buyer has all cash or a 20% down payment and really doesn’t, then that is like breaking a promise and could cause the buyer to lose the deposit or suffer some other consequences. </a:t>
                </a:r>
              </a:p>
            </p:txBody>
          </p:sp>
          <p:sp>
            <p:nvSpPr>
              <p:cNvPr id="62" name="Rectangle 2">
                <a:extLst>
                  <a:ext uri="{FF2B5EF4-FFF2-40B4-BE49-F238E27FC236}">
                    <a16:creationId xmlns:a16="http://schemas.microsoft.com/office/drawing/2014/main" id="{F0A6DB4D-BC4F-4D1C-80C1-CDE466E6EADA}"/>
                  </a:ext>
                </a:extLst>
              </p:cNvPr>
              <p:cNvSpPr txBox="1"/>
              <p:nvPr/>
            </p:nvSpPr>
            <p:spPr>
              <a:xfrm>
                <a:off x="504667" y="3282124"/>
                <a:ext cx="218156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3.K.</a:t>
                </a:r>
              </a:p>
            </p:txBody>
          </p:sp>
          <p:pic>
            <p:nvPicPr>
              <p:cNvPr id="63" name="Screen Shot 2018-05-22 at 8.39.17 PM.png" descr="Screen Shot 2018-05-22 at 8.39.17 PM.png">
                <a:extLst>
                  <a:ext uri="{FF2B5EF4-FFF2-40B4-BE49-F238E27FC236}">
                    <a16:creationId xmlns:a16="http://schemas.microsoft.com/office/drawing/2014/main" id="{B22C28FF-3EF2-4CC4-B228-0AFE5B319DA5}"/>
                  </a:ext>
                </a:extLst>
              </p:cNvPr>
              <p:cNvPicPr>
                <a:picLocks noChangeAspect="1"/>
              </p:cNvPicPr>
              <p:nvPr/>
            </p:nvPicPr>
            <p:blipFill>
              <a:blip r:embed="rId20"/>
              <a:stretch>
                <a:fillRect/>
              </a:stretch>
            </p:blipFill>
            <p:spPr>
              <a:xfrm>
                <a:off x="2824913" y="3671577"/>
                <a:ext cx="7759700" cy="927104"/>
              </a:xfrm>
              <a:prstGeom prst="rect">
                <a:avLst/>
              </a:prstGeom>
              <a:ln w="38100">
                <a:solidFill>
                  <a:schemeClr val="tx1"/>
                </a:solidFill>
                <a:miter lim="400000"/>
              </a:ln>
            </p:spPr>
          </p:pic>
        </p:grpSp>
        <p:sp>
          <p:nvSpPr>
            <p:cNvPr id="82" name="TextBox 81">
              <a:extLst>
                <a:ext uri="{FF2B5EF4-FFF2-40B4-BE49-F238E27FC236}">
                  <a16:creationId xmlns:a16="http://schemas.microsoft.com/office/drawing/2014/main" id="{B4EFC89B-05A9-4468-841C-911830436A22}"/>
                </a:ext>
              </a:extLst>
            </p:cNvPr>
            <p:cNvSpPr txBox="1"/>
            <p:nvPr/>
          </p:nvSpPr>
          <p:spPr>
            <a:xfrm>
              <a:off x="11562360" y="3336711"/>
              <a:ext cx="21630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89" name="Group 88">
            <a:extLst>
              <a:ext uri="{FF2B5EF4-FFF2-40B4-BE49-F238E27FC236}">
                <a16:creationId xmlns:a16="http://schemas.microsoft.com/office/drawing/2014/main" id="{FB96D1A1-51AC-4431-8FC2-6B42747BB88B}"/>
              </a:ext>
            </a:extLst>
          </p:cNvPr>
          <p:cNvGrpSpPr/>
          <p:nvPr/>
        </p:nvGrpSpPr>
        <p:grpSpPr>
          <a:xfrm>
            <a:off x="2780531" y="2918388"/>
            <a:ext cx="8147299" cy="3116679"/>
            <a:chOff x="2780531" y="2918388"/>
            <a:chExt cx="8147299" cy="3116679"/>
          </a:xfrm>
        </p:grpSpPr>
        <p:grpSp>
          <p:nvGrpSpPr>
            <p:cNvPr id="51" name="3J5">
              <a:extLst>
                <a:ext uri="{FF2B5EF4-FFF2-40B4-BE49-F238E27FC236}">
                  <a16:creationId xmlns:a16="http://schemas.microsoft.com/office/drawing/2014/main" id="{513F4DF3-3CCB-4388-BECC-268C46FA2E6E}"/>
                </a:ext>
              </a:extLst>
            </p:cNvPr>
            <p:cNvGrpSpPr/>
            <p:nvPr/>
          </p:nvGrpSpPr>
          <p:grpSpPr>
            <a:xfrm>
              <a:off x="2780531" y="2918388"/>
              <a:ext cx="8147299" cy="3116679"/>
              <a:chOff x="2761721" y="2794314"/>
              <a:chExt cx="8147299" cy="3116679"/>
            </a:xfrm>
          </p:grpSpPr>
          <p:sp>
            <p:nvSpPr>
              <p:cNvPr id="50" name="Rectangle 49">
                <a:extLst>
                  <a:ext uri="{FF2B5EF4-FFF2-40B4-BE49-F238E27FC236}">
                    <a16:creationId xmlns:a16="http://schemas.microsoft.com/office/drawing/2014/main" id="{FAB178F8-2090-4CD4-88D4-89A3F4582521}"/>
                  </a:ext>
                </a:extLst>
              </p:cNvPr>
              <p:cNvSpPr/>
              <p:nvPr/>
            </p:nvSpPr>
            <p:spPr>
              <a:xfrm>
                <a:off x="2761721" y="2794314"/>
                <a:ext cx="8147299" cy="3116679"/>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endParaRPr lang="en-US" b="1" dirty="0"/>
              </a:p>
              <a:p>
                <a:pPr algn="ctr"/>
                <a:endParaRPr lang="en-US" b="1" dirty="0"/>
              </a:p>
              <a:p>
                <a:pPr algn="ctr"/>
                <a:r>
                  <a:rPr lang="en-US" b="1" dirty="0"/>
                  <a:t>FINANCE TERMS; LOAN TERMS – LENDER LIMITS ON BUYER CREDITS</a:t>
                </a:r>
              </a:p>
              <a:p>
                <a:pPr algn="ctr"/>
                <a:endParaRPr lang="en-US" b="1" dirty="0"/>
              </a:p>
              <a:p>
                <a:pPr algn="ctr"/>
                <a:endParaRPr lang="en-US" b="1" dirty="0"/>
              </a:p>
              <a:p>
                <a:pPr algn="ctr"/>
                <a:endParaRPr lang="en-US" b="1" dirty="0"/>
              </a:p>
              <a:p>
                <a:pPr algn="ctr"/>
                <a:endParaRPr lang="en-US" dirty="0"/>
              </a:p>
              <a:p>
                <a:r>
                  <a:rPr lang="en-US" dirty="0"/>
                  <a:t>3.J. (5) Some sellers agree to give the buyer back part of the purchase price to help the buyer pay for certain costs. If the buyer is getting a loan, the lender needs to be told about this. And if the lender will not approve the full amount, then the seller only has to give the buyer the amount lender will allow.</a:t>
                </a:r>
              </a:p>
              <a:p>
                <a:endParaRPr lang="en-US" dirty="0"/>
              </a:p>
            </p:txBody>
          </p:sp>
          <p:sp>
            <p:nvSpPr>
              <p:cNvPr id="58" name="Rectangle 2">
                <a:extLst>
                  <a:ext uri="{FF2B5EF4-FFF2-40B4-BE49-F238E27FC236}">
                    <a16:creationId xmlns:a16="http://schemas.microsoft.com/office/drawing/2014/main" id="{18BA3CB3-37E3-4AFA-8EB0-DC7454DB307D}"/>
                  </a:ext>
                </a:extLst>
              </p:cNvPr>
              <p:cNvSpPr txBox="1"/>
              <p:nvPr/>
            </p:nvSpPr>
            <p:spPr>
              <a:xfrm>
                <a:off x="2863570" y="2963455"/>
                <a:ext cx="2504077"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3.J. (5)</a:t>
                </a:r>
              </a:p>
            </p:txBody>
          </p:sp>
          <p:pic>
            <p:nvPicPr>
              <p:cNvPr id="59" name="Screen Shot 2018-05-22 at 8.38.25 PM.png" descr="Screen Shot 2018-05-22 at 8.38.25 PM.png">
                <a:extLst>
                  <a:ext uri="{FF2B5EF4-FFF2-40B4-BE49-F238E27FC236}">
                    <a16:creationId xmlns:a16="http://schemas.microsoft.com/office/drawing/2014/main" id="{EF8D558B-6230-48F5-B740-A299534FFAAD}"/>
                  </a:ext>
                </a:extLst>
              </p:cNvPr>
              <p:cNvPicPr>
                <a:picLocks noChangeAspect="1"/>
              </p:cNvPicPr>
              <p:nvPr/>
            </p:nvPicPr>
            <p:blipFill>
              <a:blip r:embed="rId21"/>
              <a:stretch>
                <a:fillRect/>
              </a:stretch>
            </p:blipFill>
            <p:spPr>
              <a:xfrm>
                <a:off x="2964612" y="3784404"/>
                <a:ext cx="7480303" cy="787403"/>
              </a:xfrm>
              <a:prstGeom prst="rect">
                <a:avLst/>
              </a:prstGeom>
              <a:ln w="38100">
                <a:solidFill>
                  <a:schemeClr val="tx1"/>
                </a:solidFill>
                <a:miter lim="400000"/>
              </a:ln>
            </p:spPr>
          </p:pic>
        </p:grpSp>
        <p:sp>
          <p:nvSpPr>
            <p:cNvPr id="86" name="TextBox 85">
              <a:extLst>
                <a:ext uri="{FF2B5EF4-FFF2-40B4-BE49-F238E27FC236}">
                  <a16:creationId xmlns:a16="http://schemas.microsoft.com/office/drawing/2014/main" id="{92B4959F-F5EF-4F30-ADCD-492C08F7E118}"/>
                </a:ext>
              </a:extLst>
            </p:cNvPr>
            <p:cNvSpPr txBox="1"/>
            <p:nvPr/>
          </p:nvSpPr>
          <p:spPr>
            <a:xfrm>
              <a:off x="10390298" y="2990866"/>
              <a:ext cx="258273" cy="3732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1" name="Group 90">
            <a:extLst>
              <a:ext uri="{FF2B5EF4-FFF2-40B4-BE49-F238E27FC236}">
                <a16:creationId xmlns:a16="http://schemas.microsoft.com/office/drawing/2014/main" id="{C3443410-D858-4533-B135-E32CAB3B32FE}"/>
              </a:ext>
            </a:extLst>
          </p:cNvPr>
          <p:cNvGrpSpPr/>
          <p:nvPr/>
        </p:nvGrpSpPr>
        <p:grpSpPr>
          <a:xfrm>
            <a:off x="2638167" y="2607532"/>
            <a:ext cx="8350719" cy="2595327"/>
            <a:chOff x="2638167" y="2607532"/>
            <a:chExt cx="8350719" cy="2595327"/>
          </a:xfrm>
        </p:grpSpPr>
        <p:grpSp>
          <p:nvGrpSpPr>
            <p:cNvPr id="49" name="3J4">
              <a:extLst>
                <a:ext uri="{FF2B5EF4-FFF2-40B4-BE49-F238E27FC236}">
                  <a16:creationId xmlns:a16="http://schemas.microsoft.com/office/drawing/2014/main" id="{73127BD3-B04A-43BF-B98A-961A54EB4101}"/>
                </a:ext>
              </a:extLst>
            </p:cNvPr>
            <p:cNvGrpSpPr/>
            <p:nvPr/>
          </p:nvGrpSpPr>
          <p:grpSpPr>
            <a:xfrm>
              <a:off x="2638167" y="2607532"/>
              <a:ext cx="8350719" cy="2595327"/>
              <a:chOff x="2638167" y="2607532"/>
              <a:chExt cx="8350719" cy="2595327"/>
            </a:xfrm>
          </p:grpSpPr>
          <p:sp>
            <p:nvSpPr>
              <p:cNvPr id="48" name="Rectangle 47">
                <a:extLst>
                  <a:ext uri="{FF2B5EF4-FFF2-40B4-BE49-F238E27FC236}">
                    <a16:creationId xmlns:a16="http://schemas.microsoft.com/office/drawing/2014/main" id="{5F256176-0B7D-4A94-AF00-2EC08FA14C19}"/>
                  </a:ext>
                </a:extLst>
              </p:cNvPr>
              <p:cNvSpPr/>
              <p:nvPr/>
            </p:nvSpPr>
            <p:spPr>
              <a:xfrm>
                <a:off x="2638167" y="2607532"/>
                <a:ext cx="8350719" cy="2595327"/>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endParaRPr lang="en-US" b="1" dirty="0"/>
              </a:p>
              <a:p>
                <a:pPr algn="ctr"/>
                <a:endParaRPr lang="en-US" b="1" dirty="0"/>
              </a:p>
              <a:p>
                <a:pPr algn="ctr"/>
                <a:r>
                  <a:rPr lang="en-US" b="1" dirty="0"/>
                  <a:t>FINANCE TERMS; LOAN TERMS – NO LOAN CONTINGENCY</a:t>
                </a:r>
              </a:p>
              <a:p>
                <a:pPr algn="ctr"/>
                <a:endParaRPr lang="en-US" b="1" dirty="0"/>
              </a:p>
              <a:p>
                <a:pPr algn="ctr"/>
                <a:endParaRPr lang="en-US" b="1" dirty="0"/>
              </a:p>
              <a:p>
                <a:pPr algn="ctr"/>
                <a:endParaRPr lang="en-US" b="1" dirty="0"/>
              </a:p>
              <a:p>
                <a:r>
                  <a:rPr lang="en-US" b="1" dirty="0"/>
                  <a:t>3.J. (4) </a:t>
                </a:r>
                <a:r>
                  <a:rPr lang="en-US" dirty="0"/>
                  <a:t>If the buyer checks this box, the message the buyer is giving is that the buyer needs a loan to purchase the property but is willing to take the risk that the buyer will not get the loan.</a:t>
                </a:r>
              </a:p>
              <a:p>
                <a:endParaRPr lang="en-US" dirty="0"/>
              </a:p>
            </p:txBody>
          </p:sp>
          <p:sp>
            <p:nvSpPr>
              <p:cNvPr id="54" name="Rectangle 2">
                <a:extLst>
                  <a:ext uri="{FF2B5EF4-FFF2-40B4-BE49-F238E27FC236}">
                    <a16:creationId xmlns:a16="http://schemas.microsoft.com/office/drawing/2014/main" id="{FACA006C-9F6C-4C5D-8AF7-5E00E8EBE3A9}"/>
                  </a:ext>
                </a:extLst>
              </p:cNvPr>
              <p:cNvSpPr txBox="1"/>
              <p:nvPr/>
            </p:nvSpPr>
            <p:spPr>
              <a:xfrm>
                <a:off x="2783848" y="2745670"/>
                <a:ext cx="2455860"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3.J. (4)</a:t>
                </a:r>
              </a:p>
            </p:txBody>
          </p:sp>
          <p:pic>
            <p:nvPicPr>
              <p:cNvPr id="55" name="Screen Shot 2018-05-22 at 8.37.11 PM.png" descr="Screen Shot 2018-05-22 at 8.37.11 PM.png">
                <a:extLst>
                  <a:ext uri="{FF2B5EF4-FFF2-40B4-BE49-F238E27FC236}">
                    <a16:creationId xmlns:a16="http://schemas.microsoft.com/office/drawing/2014/main" id="{C3011D31-D3E8-4F0E-9E3C-C3B72B4526C9}"/>
                  </a:ext>
                </a:extLst>
              </p:cNvPr>
              <p:cNvPicPr>
                <a:picLocks noChangeAspect="1"/>
              </p:cNvPicPr>
              <p:nvPr/>
            </p:nvPicPr>
            <p:blipFill>
              <a:blip r:embed="rId22"/>
              <a:stretch>
                <a:fillRect/>
              </a:stretch>
            </p:blipFill>
            <p:spPr>
              <a:xfrm>
                <a:off x="2856644" y="3704006"/>
                <a:ext cx="7957582" cy="377651"/>
              </a:xfrm>
              <a:prstGeom prst="rect">
                <a:avLst/>
              </a:prstGeom>
              <a:ln w="38100">
                <a:solidFill>
                  <a:schemeClr val="tx1"/>
                </a:solidFill>
                <a:miter lim="400000"/>
              </a:ln>
            </p:spPr>
          </p:pic>
        </p:grpSp>
        <p:sp>
          <p:nvSpPr>
            <p:cNvPr id="90" name="TextBox 89">
              <a:extLst>
                <a:ext uri="{FF2B5EF4-FFF2-40B4-BE49-F238E27FC236}">
                  <a16:creationId xmlns:a16="http://schemas.microsoft.com/office/drawing/2014/main" id="{85350C3F-A3D6-4E7C-9990-738B4EE5A301}"/>
                </a:ext>
              </a:extLst>
            </p:cNvPr>
            <p:cNvSpPr txBox="1"/>
            <p:nvPr/>
          </p:nvSpPr>
          <p:spPr>
            <a:xfrm>
              <a:off x="10503719" y="2655393"/>
              <a:ext cx="194315" cy="375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5" name="Group 94">
            <a:extLst>
              <a:ext uri="{FF2B5EF4-FFF2-40B4-BE49-F238E27FC236}">
                <a16:creationId xmlns:a16="http://schemas.microsoft.com/office/drawing/2014/main" id="{08D7F634-06BE-4161-B44A-255BE772D8FE}"/>
              </a:ext>
            </a:extLst>
          </p:cNvPr>
          <p:cNvGrpSpPr/>
          <p:nvPr/>
        </p:nvGrpSpPr>
        <p:grpSpPr>
          <a:xfrm>
            <a:off x="864152" y="2363588"/>
            <a:ext cx="10175832" cy="4157144"/>
            <a:chOff x="864152" y="2363588"/>
            <a:chExt cx="10175832" cy="4157144"/>
          </a:xfrm>
        </p:grpSpPr>
        <p:grpSp>
          <p:nvGrpSpPr>
            <p:cNvPr id="37" name="3J2 AND 3">
              <a:extLst>
                <a:ext uri="{FF2B5EF4-FFF2-40B4-BE49-F238E27FC236}">
                  <a16:creationId xmlns:a16="http://schemas.microsoft.com/office/drawing/2014/main" id="{F92A8E6D-A23A-423E-AE2C-E6CC686FC34D}"/>
                </a:ext>
              </a:extLst>
            </p:cNvPr>
            <p:cNvGrpSpPr/>
            <p:nvPr/>
          </p:nvGrpSpPr>
          <p:grpSpPr>
            <a:xfrm>
              <a:off x="864152" y="2363588"/>
              <a:ext cx="10175832" cy="4157144"/>
              <a:chOff x="838201" y="1760886"/>
              <a:chExt cx="10175832" cy="4157144"/>
            </a:xfrm>
          </p:grpSpPr>
          <p:sp>
            <p:nvSpPr>
              <p:cNvPr id="34" name="Rectangle 33">
                <a:extLst>
                  <a:ext uri="{FF2B5EF4-FFF2-40B4-BE49-F238E27FC236}">
                    <a16:creationId xmlns:a16="http://schemas.microsoft.com/office/drawing/2014/main" id="{1A791BF2-2140-4799-A2EF-3CBF7F884812}"/>
                  </a:ext>
                </a:extLst>
              </p:cNvPr>
              <p:cNvSpPr/>
              <p:nvPr/>
            </p:nvSpPr>
            <p:spPr>
              <a:xfrm>
                <a:off x="838201" y="1760886"/>
                <a:ext cx="10175832" cy="4157144"/>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endParaRPr lang="en-US" dirty="0"/>
              </a:p>
              <a:p>
                <a:pPr algn="ctr"/>
                <a:endParaRPr lang="en-US" dirty="0"/>
              </a:p>
              <a:p>
                <a:pPr algn="ctr"/>
                <a:r>
                  <a:rPr lang="en-US" b="1" dirty="0"/>
                  <a:t>FINANCE TERMS; LOAN TERMS – LOAN CONTINGENCY AND REMOVAL</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marL="285750" indent="-285750">
                  <a:buFont typeface="Arial" panose="020B0604020202020204" pitchFamily="34" charset="0"/>
                  <a:buChar char="•"/>
                </a:pPr>
                <a:r>
                  <a:rPr lang="en-US" sz="1600" b="1" dirty="0"/>
                  <a:t>3.J.(2)and(3) </a:t>
                </a:r>
                <a:r>
                  <a:rPr lang="en-US" sz="1600" dirty="0"/>
                  <a:t>If the lender will not make the buyer a loan, either because the property is not worth the price or the buyer is not qualified for the loan, the buyer can walk away from the contract without consequence. But, if the buyer already removed the appraisal contingency, then the buyer loses that excuse to cancel the contract even if that’s why the lender will not loan the money.</a:t>
                </a:r>
              </a:p>
              <a:p>
                <a:pPr marL="285750" indent="-285750">
                  <a:buFont typeface="Arial" panose="020B0604020202020204" pitchFamily="34" charset="0"/>
                  <a:buChar char="•"/>
                </a:pPr>
                <a:r>
                  <a:rPr lang="en-US" sz="1600" b="1" dirty="0"/>
                  <a:t>3.J.(2)and(3) </a:t>
                </a:r>
                <a:r>
                  <a:rPr lang="en-US" sz="1600" dirty="0"/>
                  <a:t>If the buyer removes the loan contingency before the lender makes a decision, the buyer is at risk.</a:t>
                </a:r>
              </a:p>
              <a:p>
                <a:pPr marL="285750" indent="-285750">
                  <a:buFont typeface="Arial" panose="020B0604020202020204" pitchFamily="34" charset="0"/>
                  <a:buChar char="•"/>
                </a:pPr>
                <a:r>
                  <a:rPr lang="en-US" sz="1600" b="1" dirty="0"/>
                  <a:t>3.J. (2) and (3) </a:t>
                </a:r>
                <a:r>
                  <a:rPr lang="en-US" sz="1600" dirty="0"/>
                  <a:t>The buyer has 21 days to decide whether to remove this contingency or cancel the contract.</a:t>
                </a:r>
              </a:p>
              <a:p>
                <a:pPr algn="ctr"/>
                <a:endParaRPr lang="en-US" dirty="0"/>
              </a:p>
              <a:p>
                <a:pPr algn="ctr"/>
                <a:endParaRPr lang="en-US" dirty="0"/>
              </a:p>
            </p:txBody>
          </p:sp>
          <p:sp>
            <p:nvSpPr>
              <p:cNvPr id="42" name="Rectangle 2">
                <a:extLst>
                  <a:ext uri="{FF2B5EF4-FFF2-40B4-BE49-F238E27FC236}">
                    <a16:creationId xmlns:a16="http://schemas.microsoft.com/office/drawing/2014/main" id="{E2A737AC-E7A9-45ED-B860-5F6757BB5847}"/>
                  </a:ext>
                </a:extLst>
              </p:cNvPr>
              <p:cNvSpPr txBox="1"/>
              <p:nvPr/>
            </p:nvSpPr>
            <p:spPr>
              <a:xfrm>
                <a:off x="946740" y="1904684"/>
                <a:ext cx="3003395"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3.J. (2)&amp;(3)</a:t>
                </a:r>
              </a:p>
            </p:txBody>
          </p:sp>
          <p:pic>
            <p:nvPicPr>
              <p:cNvPr id="43" name="Screen Shot 2018-05-22 at 8.35.24 PM.png" descr="Screen Shot 2018-05-22 at 8.35.24 PM.png">
                <a:extLst>
                  <a:ext uri="{FF2B5EF4-FFF2-40B4-BE49-F238E27FC236}">
                    <a16:creationId xmlns:a16="http://schemas.microsoft.com/office/drawing/2014/main" id="{C86D0853-17B7-4397-BB17-AEB00FEB445B}"/>
                  </a:ext>
                </a:extLst>
              </p:cNvPr>
              <p:cNvPicPr>
                <a:picLocks noChangeAspect="1"/>
              </p:cNvPicPr>
              <p:nvPr/>
            </p:nvPicPr>
            <p:blipFill>
              <a:blip r:embed="rId23"/>
              <a:stretch>
                <a:fillRect/>
              </a:stretch>
            </p:blipFill>
            <p:spPr>
              <a:xfrm>
                <a:off x="2621251" y="2764801"/>
                <a:ext cx="6737544" cy="1402233"/>
              </a:xfrm>
              <a:prstGeom prst="rect">
                <a:avLst/>
              </a:prstGeom>
              <a:ln w="38100">
                <a:solidFill>
                  <a:schemeClr val="tx1"/>
                </a:solidFill>
                <a:miter lim="400000"/>
              </a:ln>
            </p:spPr>
          </p:pic>
        </p:grpSp>
        <p:sp>
          <p:nvSpPr>
            <p:cNvPr id="94" name="TextBox 93">
              <a:extLst>
                <a:ext uri="{FF2B5EF4-FFF2-40B4-BE49-F238E27FC236}">
                  <a16:creationId xmlns:a16="http://schemas.microsoft.com/office/drawing/2014/main" id="{676CE06B-0725-46E6-977D-7BC883D427AE}"/>
                </a:ext>
              </a:extLst>
            </p:cNvPr>
            <p:cNvSpPr txBox="1"/>
            <p:nvPr/>
          </p:nvSpPr>
          <p:spPr>
            <a:xfrm>
              <a:off x="10384701" y="2512006"/>
              <a:ext cx="23158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7" name="Group 96">
            <a:extLst>
              <a:ext uri="{FF2B5EF4-FFF2-40B4-BE49-F238E27FC236}">
                <a16:creationId xmlns:a16="http://schemas.microsoft.com/office/drawing/2014/main" id="{FFE37494-40EB-493E-B6D5-F019AF516CF6}"/>
              </a:ext>
            </a:extLst>
          </p:cNvPr>
          <p:cNvGrpSpPr/>
          <p:nvPr/>
        </p:nvGrpSpPr>
        <p:grpSpPr>
          <a:xfrm>
            <a:off x="2591929" y="1451324"/>
            <a:ext cx="8350719" cy="4352475"/>
            <a:chOff x="2591929" y="1451324"/>
            <a:chExt cx="8350719" cy="4352475"/>
          </a:xfrm>
        </p:grpSpPr>
        <p:grpSp>
          <p:nvGrpSpPr>
            <p:cNvPr id="26" name="3J1">
              <a:extLst>
                <a:ext uri="{FF2B5EF4-FFF2-40B4-BE49-F238E27FC236}">
                  <a16:creationId xmlns:a16="http://schemas.microsoft.com/office/drawing/2014/main" id="{A043BEBD-38C5-4EEE-9699-32DD9D44850B}"/>
                </a:ext>
              </a:extLst>
            </p:cNvPr>
            <p:cNvGrpSpPr/>
            <p:nvPr/>
          </p:nvGrpSpPr>
          <p:grpSpPr>
            <a:xfrm>
              <a:off x="2591929" y="1451324"/>
              <a:ext cx="8350719" cy="4352475"/>
              <a:chOff x="2591929" y="1451324"/>
              <a:chExt cx="8350719" cy="4352475"/>
            </a:xfrm>
          </p:grpSpPr>
          <p:sp>
            <p:nvSpPr>
              <p:cNvPr id="25" name="Rectangle 24">
                <a:extLst>
                  <a:ext uri="{FF2B5EF4-FFF2-40B4-BE49-F238E27FC236}">
                    <a16:creationId xmlns:a16="http://schemas.microsoft.com/office/drawing/2014/main" id="{167AE474-FB7F-458E-83A3-75F66AE6193B}"/>
                  </a:ext>
                </a:extLst>
              </p:cNvPr>
              <p:cNvSpPr/>
              <p:nvPr/>
            </p:nvSpPr>
            <p:spPr>
              <a:xfrm>
                <a:off x="2591929" y="1451324"/>
                <a:ext cx="8350719" cy="4352475"/>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endParaRPr lang="en-US" b="1" dirty="0"/>
              </a:p>
              <a:p>
                <a:pPr algn="ctr"/>
                <a:endParaRPr lang="en-US" b="1" dirty="0"/>
              </a:p>
              <a:p>
                <a:pPr algn="ctr"/>
                <a:r>
                  <a:rPr lang="en-US" b="1" dirty="0"/>
                  <a:t>FINANCE TERMS; LOAN TERMS – LOAN APPLICATIONS</a:t>
                </a:r>
              </a:p>
              <a:p>
                <a:endParaRPr lang="en-US" dirty="0"/>
              </a:p>
              <a:p>
                <a:endParaRPr lang="en-US" dirty="0"/>
              </a:p>
              <a:p>
                <a:endParaRPr lang="en-US" dirty="0"/>
              </a:p>
              <a:p>
                <a:endParaRPr lang="en-US" dirty="0"/>
              </a:p>
              <a:p>
                <a:endParaRPr lang="en-US" dirty="0"/>
              </a:p>
              <a:p>
                <a:r>
                  <a:rPr lang="en-US" b="1" dirty="0"/>
                  <a:t>3.J. (1) </a:t>
                </a:r>
                <a:r>
                  <a:rPr lang="en-US" dirty="0"/>
                  <a:t>If a buyer needs a loan to purchase property, this paragraph requires the buyer to prove to the seller that the buyer is making efforts to get the loan. The seller will lose confidence in the buyer’s ability to perform if the buyer has not even started the process of getting a loan. Pre-approval or pre-qualification is not a guarantee the loan will be obtained but rather proof that the buyer is taking the necessary steps to purchase. Seller has the right to potentially cancel on a buyer who cannot even show that this minimum obligation is in process.</a:t>
                </a:r>
              </a:p>
            </p:txBody>
          </p:sp>
          <p:sp>
            <p:nvSpPr>
              <p:cNvPr id="35" name="Rectangle 2">
                <a:extLst>
                  <a:ext uri="{FF2B5EF4-FFF2-40B4-BE49-F238E27FC236}">
                    <a16:creationId xmlns:a16="http://schemas.microsoft.com/office/drawing/2014/main" id="{7D4FF9FA-7A08-4675-9AD1-9CF46E74ED53}"/>
                  </a:ext>
                </a:extLst>
              </p:cNvPr>
              <p:cNvSpPr txBox="1"/>
              <p:nvPr/>
            </p:nvSpPr>
            <p:spPr>
              <a:xfrm>
                <a:off x="2761721" y="1568409"/>
                <a:ext cx="2634783"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3.J. (1)</a:t>
                </a:r>
              </a:p>
            </p:txBody>
          </p:sp>
          <p:pic>
            <p:nvPicPr>
              <p:cNvPr id="36" name="Screen Shot 2018-05-22 at 8.33.57 PM.png" descr="Screen Shot 2018-05-22 at 8.33.57 PM.png">
                <a:extLst>
                  <a:ext uri="{FF2B5EF4-FFF2-40B4-BE49-F238E27FC236}">
                    <a16:creationId xmlns:a16="http://schemas.microsoft.com/office/drawing/2014/main" id="{6B86965F-1BB9-4B1E-BE94-B0A24BCBEDC1}"/>
                  </a:ext>
                </a:extLst>
              </p:cNvPr>
              <p:cNvPicPr>
                <a:picLocks noChangeAspect="1"/>
              </p:cNvPicPr>
              <p:nvPr/>
            </p:nvPicPr>
            <p:blipFill>
              <a:blip r:embed="rId24"/>
              <a:stretch>
                <a:fillRect/>
              </a:stretch>
            </p:blipFill>
            <p:spPr>
              <a:xfrm>
                <a:off x="2904674" y="2509807"/>
                <a:ext cx="7721603" cy="787403"/>
              </a:xfrm>
              <a:prstGeom prst="rect">
                <a:avLst/>
              </a:prstGeom>
              <a:ln w="38100">
                <a:solidFill>
                  <a:schemeClr val="tx1"/>
                </a:solidFill>
                <a:miter lim="400000"/>
              </a:ln>
            </p:spPr>
          </p:pic>
        </p:grpSp>
        <p:sp>
          <p:nvSpPr>
            <p:cNvPr id="96" name="TextBox 95">
              <a:extLst>
                <a:ext uri="{FF2B5EF4-FFF2-40B4-BE49-F238E27FC236}">
                  <a16:creationId xmlns:a16="http://schemas.microsoft.com/office/drawing/2014/main" id="{9D31674E-1706-4D8A-B2F3-5E614CE4D47A}"/>
                </a:ext>
              </a:extLst>
            </p:cNvPr>
            <p:cNvSpPr txBox="1"/>
            <p:nvPr/>
          </p:nvSpPr>
          <p:spPr>
            <a:xfrm>
              <a:off x="10460762" y="1526844"/>
              <a:ext cx="20938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99" name="Group 98">
            <a:extLst>
              <a:ext uri="{FF2B5EF4-FFF2-40B4-BE49-F238E27FC236}">
                <a16:creationId xmlns:a16="http://schemas.microsoft.com/office/drawing/2014/main" id="{EB4F3EBF-26C0-4DA1-9666-0ECFF71D6A1F}"/>
              </a:ext>
            </a:extLst>
          </p:cNvPr>
          <p:cNvGrpSpPr/>
          <p:nvPr/>
        </p:nvGrpSpPr>
        <p:grpSpPr>
          <a:xfrm>
            <a:off x="2327232" y="1054201"/>
            <a:ext cx="8686800" cy="2587108"/>
            <a:chOff x="2327232" y="1054201"/>
            <a:chExt cx="8686800" cy="2587108"/>
          </a:xfrm>
        </p:grpSpPr>
        <p:grpSp>
          <p:nvGrpSpPr>
            <p:cNvPr id="30" name="3I">
              <a:extLst>
                <a:ext uri="{FF2B5EF4-FFF2-40B4-BE49-F238E27FC236}">
                  <a16:creationId xmlns:a16="http://schemas.microsoft.com/office/drawing/2014/main" id="{7B47EB79-0AC7-4996-AE45-4CCB0950A69C}"/>
                </a:ext>
              </a:extLst>
            </p:cNvPr>
            <p:cNvGrpSpPr/>
            <p:nvPr/>
          </p:nvGrpSpPr>
          <p:grpSpPr>
            <a:xfrm>
              <a:off x="2327232" y="1054201"/>
              <a:ext cx="8686800" cy="2587108"/>
              <a:chOff x="2327232" y="1054201"/>
              <a:chExt cx="8686800" cy="2587108"/>
            </a:xfrm>
          </p:grpSpPr>
          <p:sp>
            <p:nvSpPr>
              <p:cNvPr id="22" name="Rectangle 21">
                <a:extLst>
                  <a:ext uri="{FF2B5EF4-FFF2-40B4-BE49-F238E27FC236}">
                    <a16:creationId xmlns:a16="http://schemas.microsoft.com/office/drawing/2014/main" id="{98B83642-4758-41E4-929A-8897D31A53A9}"/>
                  </a:ext>
                </a:extLst>
              </p:cNvPr>
              <p:cNvSpPr/>
              <p:nvPr/>
            </p:nvSpPr>
            <p:spPr>
              <a:xfrm>
                <a:off x="2327232" y="1054201"/>
                <a:ext cx="8686800" cy="2587108"/>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endParaRPr lang="en-US" b="1" dirty="0"/>
              </a:p>
              <a:p>
                <a:pPr algn="ctr"/>
                <a:endParaRPr lang="en-US" b="1" dirty="0"/>
              </a:p>
              <a:p>
                <a:pPr algn="ctr"/>
                <a:r>
                  <a:rPr lang="en-US" b="1" dirty="0"/>
                  <a:t>FINANCE TERMS; APPRAISAL CONTINGENCY AND REMOVAL</a:t>
                </a:r>
              </a:p>
              <a:p>
                <a:endParaRPr lang="en-US" dirty="0"/>
              </a:p>
              <a:p>
                <a:endParaRPr lang="en-US" dirty="0"/>
              </a:p>
              <a:p>
                <a:endParaRPr lang="en-US" dirty="0"/>
              </a:p>
              <a:p>
                <a:r>
                  <a:rPr lang="en-US" b="1" dirty="0"/>
                  <a:t>3.I. </a:t>
                </a:r>
                <a:r>
                  <a:rPr lang="en-US" dirty="0"/>
                  <a:t>An appraisal is a written statement by a professional saying what the property is worth. If the appraiser says the property is not worth the price the buyer agreed to pay, then the buyer could have a legal excuse to get out of the contract and have the deposit returned.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1" name="Screen Shot 2018-05-22 at 8.33.06 PM.png" descr="Screen Shot 2018-05-22 at 8.33.06 PM.png">
                <a:extLst>
                  <a:ext uri="{FF2B5EF4-FFF2-40B4-BE49-F238E27FC236}">
                    <a16:creationId xmlns:a16="http://schemas.microsoft.com/office/drawing/2014/main" id="{DCB9B253-B55F-46DA-A7B7-748706CD19F9}"/>
                  </a:ext>
                </a:extLst>
              </p:cNvPr>
              <p:cNvPicPr>
                <a:picLocks noChangeAspect="1"/>
              </p:cNvPicPr>
              <p:nvPr/>
            </p:nvPicPr>
            <p:blipFill>
              <a:blip r:embed="rId25"/>
              <a:stretch>
                <a:fillRect/>
              </a:stretch>
            </p:blipFill>
            <p:spPr>
              <a:xfrm>
                <a:off x="2668695" y="2079539"/>
                <a:ext cx="7721603" cy="469903"/>
              </a:xfrm>
              <a:prstGeom prst="rect">
                <a:avLst/>
              </a:prstGeom>
              <a:ln w="38100">
                <a:solidFill>
                  <a:schemeClr val="tx1"/>
                </a:solidFill>
                <a:miter lim="400000"/>
              </a:ln>
            </p:spPr>
          </p:pic>
          <p:sp>
            <p:nvSpPr>
              <p:cNvPr id="32" name="Rectangle 2">
                <a:extLst>
                  <a:ext uri="{FF2B5EF4-FFF2-40B4-BE49-F238E27FC236}">
                    <a16:creationId xmlns:a16="http://schemas.microsoft.com/office/drawing/2014/main" id="{928F47D9-F5CE-4F93-A963-38345AB1359D}"/>
                  </a:ext>
                </a:extLst>
              </p:cNvPr>
              <p:cNvSpPr txBox="1"/>
              <p:nvPr/>
            </p:nvSpPr>
            <p:spPr>
              <a:xfrm>
                <a:off x="2453914" y="1192929"/>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3.i.</a:t>
                </a:r>
              </a:p>
            </p:txBody>
          </p:sp>
        </p:grpSp>
        <p:sp>
          <p:nvSpPr>
            <p:cNvPr id="98" name="TextBox 97">
              <a:extLst>
                <a:ext uri="{FF2B5EF4-FFF2-40B4-BE49-F238E27FC236}">
                  <a16:creationId xmlns:a16="http://schemas.microsoft.com/office/drawing/2014/main" id="{723DB982-3594-40CB-A052-9F56F206E9FC}"/>
                </a:ext>
              </a:extLst>
            </p:cNvPr>
            <p:cNvSpPr txBox="1"/>
            <p:nvPr/>
          </p:nvSpPr>
          <p:spPr>
            <a:xfrm>
              <a:off x="10523926" y="1135956"/>
              <a:ext cx="17410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grpSp>
        <p:nvGrpSpPr>
          <p:cNvPr id="101" name="Group 100">
            <a:extLst>
              <a:ext uri="{FF2B5EF4-FFF2-40B4-BE49-F238E27FC236}">
                <a16:creationId xmlns:a16="http://schemas.microsoft.com/office/drawing/2014/main" id="{0442A54A-4B48-47A1-A176-660734C48526}"/>
              </a:ext>
            </a:extLst>
          </p:cNvPr>
          <p:cNvGrpSpPr/>
          <p:nvPr/>
        </p:nvGrpSpPr>
        <p:grpSpPr>
          <a:xfrm>
            <a:off x="4012614" y="802038"/>
            <a:ext cx="7489575" cy="2188269"/>
            <a:chOff x="4012614" y="802038"/>
            <a:chExt cx="7489575" cy="2188269"/>
          </a:xfrm>
        </p:grpSpPr>
        <p:grpSp>
          <p:nvGrpSpPr>
            <p:cNvPr id="33" name="3H">
              <a:extLst>
                <a:ext uri="{FF2B5EF4-FFF2-40B4-BE49-F238E27FC236}">
                  <a16:creationId xmlns:a16="http://schemas.microsoft.com/office/drawing/2014/main" id="{E81CB459-A1E2-4781-A0D0-771E5947A416}"/>
                </a:ext>
              </a:extLst>
            </p:cNvPr>
            <p:cNvGrpSpPr/>
            <p:nvPr/>
          </p:nvGrpSpPr>
          <p:grpSpPr>
            <a:xfrm>
              <a:off x="4012614" y="802038"/>
              <a:ext cx="7489575" cy="2188269"/>
              <a:chOff x="4012614" y="802038"/>
              <a:chExt cx="7489575" cy="2188269"/>
            </a:xfrm>
          </p:grpSpPr>
          <p:sp>
            <p:nvSpPr>
              <p:cNvPr id="20" name="Rectangle 19">
                <a:extLst>
                  <a:ext uri="{FF2B5EF4-FFF2-40B4-BE49-F238E27FC236}">
                    <a16:creationId xmlns:a16="http://schemas.microsoft.com/office/drawing/2014/main" id="{5FCD263B-7819-4BB5-878E-875A342A5874}"/>
                  </a:ext>
                </a:extLst>
              </p:cNvPr>
              <p:cNvSpPr/>
              <p:nvPr/>
            </p:nvSpPr>
            <p:spPr>
              <a:xfrm>
                <a:off x="4012614" y="802038"/>
                <a:ext cx="7489575" cy="2188269"/>
              </a:xfrm>
              <a:prstGeom prst="rect">
                <a:avLst/>
              </a:prstGeom>
              <a:solidFill>
                <a:srgbClr val="FFFFFF"/>
              </a:solidFill>
              <a:ln w="25400" cap="flat">
                <a:solidFill>
                  <a:srgbClr val="EB6C1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chorCtr="0">
                <a:noAutofit/>
              </a:bodyPr>
              <a:lstStyle/>
              <a:p>
                <a:pPr algn="ctr"/>
                <a:endParaRPr lang="en-US" sz="1400" b="1" dirty="0"/>
              </a:p>
              <a:p>
                <a:pPr algn="ctr"/>
                <a:endParaRPr lang="en-US" sz="1400" b="1" dirty="0"/>
              </a:p>
              <a:p>
                <a:pPr algn="ctr"/>
                <a:r>
                  <a:rPr lang="en-US" sz="1600" b="1" dirty="0"/>
                  <a:t>FINANCE TERMS; VERIFICATION OF DOWN PAYMENT AND CLOSING COSTS</a:t>
                </a:r>
              </a:p>
              <a:p>
                <a:endParaRPr lang="en-US" dirty="0"/>
              </a:p>
              <a:p>
                <a:endParaRPr lang="en-US" dirty="0"/>
              </a:p>
              <a:p>
                <a:r>
                  <a:rPr lang="en-US" b="1" dirty="0"/>
                  <a:t>3.H. </a:t>
                </a:r>
                <a:r>
                  <a:rPr lang="en-US" dirty="0"/>
                  <a:t>Since a lender will usually not finance the entire purchase, the buyer needs to show the seller that the buyer has the difference, usually in the bank.</a:t>
                </a:r>
              </a:p>
            </p:txBody>
          </p:sp>
          <p:pic>
            <p:nvPicPr>
              <p:cNvPr id="27" name="Screen Shot 2018-05-22 at 8.31.23 PM.png" descr="Screen Shot 2018-05-22 at 8.31.23 PM.png">
                <a:extLst>
                  <a:ext uri="{FF2B5EF4-FFF2-40B4-BE49-F238E27FC236}">
                    <a16:creationId xmlns:a16="http://schemas.microsoft.com/office/drawing/2014/main" id="{F61C7FD8-5C9A-4FCA-8379-CF6E68E2396B}"/>
                  </a:ext>
                </a:extLst>
              </p:cNvPr>
              <p:cNvPicPr>
                <a:picLocks noChangeAspect="1"/>
              </p:cNvPicPr>
              <p:nvPr/>
            </p:nvPicPr>
            <p:blipFill>
              <a:blip r:embed="rId26"/>
              <a:srcRect t="6250" b="8745"/>
              <a:stretch>
                <a:fillRect/>
              </a:stretch>
            </p:blipFill>
            <p:spPr>
              <a:xfrm>
                <a:off x="4095203" y="1527283"/>
                <a:ext cx="6893683" cy="445062"/>
              </a:xfrm>
              <a:prstGeom prst="rect">
                <a:avLst/>
              </a:prstGeom>
              <a:ln w="38100">
                <a:noFill/>
                <a:miter lim="400000"/>
              </a:ln>
            </p:spPr>
          </p:pic>
          <p:sp>
            <p:nvSpPr>
              <p:cNvPr id="28" name="Rectangle 2">
                <a:extLst>
                  <a:ext uri="{FF2B5EF4-FFF2-40B4-BE49-F238E27FC236}">
                    <a16:creationId xmlns:a16="http://schemas.microsoft.com/office/drawing/2014/main" id="{ED50FA97-633A-457A-8337-4765E7054228}"/>
                  </a:ext>
                </a:extLst>
              </p:cNvPr>
              <p:cNvSpPr txBox="1"/>
              <p:nvPr/>
            </p:nvSpPr>
            <p:spPr>
              <a:xfrm>
                <a:off x="4087713" y="908468"/>
                <a:ext cx="1378407" cy="261606"/>
              </a:xfrm>
              <a:prstGeom prst="rect">
                <a:avLst/>
              </a:prstGeom>
              <a:solidFill>
                <a:srgbClr val="FC571F"/>
              </a:solidFill>
              <a:ln w="12700">
                <a:solidFill>
                  <a:srgbClr val="EB6C1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700" b="1" cap="all">
                    <a:solidFill>
                      <a:srgbClr val="FFFFFF"/>
                    </a:solidFill>
                    <a:latin typeface="+mn-lt"/>
                    <a:ea typeface="+mn-ea"/>
                    <a:cs typeface="+mn-cs"/>
                    <a:sym typeface="Helvetica"/>
                  </a:defRPr>
                </a:lvl1pPr>
              </a:lstStyle>
              <a:p>
                <a:r>
                  <a:rPr sz="1100" dirty="0"/>
                  <a:t>Paragraph 3.h.</a:t>
                </a:r>
              </a:p>
            </p:txBody>
          </p:sp>
        </p:grpSp>
        <p:sp>
          <p:nvSpPr>
            <p:cNvPr id="100" name="TextBox 99">
              <a:extLst>
                <a:ext uri="{FF2B5EF4-FFF2-40B4-BE49-F238E27FC236}">
                  <a16:creationId xmlns:a16="http://schemas.microsoft.com/office/drawing/2014/main" id="{E9A2CD00-9042-4C1F-99F9-0FA20862B639}"/>
                </a:ext>
              </a:extLst>
            </p:cNvPr>
            <p:cNvSpPr txBox="1"/>
            <p:nvPr/>
          </p:nvSpPr>
          <p:spPr>
            <a:xfrm>
              <a:off x="11158939" y="837036"/>
              <a:ext cx="28461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x</a:t>
              </a: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4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8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85"/>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9"/>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87" restart="whenNotActive" fill="hold" evtFilter="cancelBubble" nodeType="interactiveSeq">
                <p:stCondLst>
                  <p:cond evt="onClick" delay="0">
                    <p:tgtEl>
                      <p:spTgt spid="9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97" restart="whenNotActive" fill="hold" evtFilter="cancelBubble" nodeType="interactiveSeq">
                <p:stCondLst>
                  <p:cond evt="onClick" delay="0">
                    <p:tgtEl>
                      <p:spTgt spid="95"/>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2" restart="whenNotActive" fill="hold" evtFilter="cancelBubble" nodeType="interactiveSeq">
                <p:stCondLst>
                  <p:cond evt="onClick" delay="0">
                    <p:tgtEl>
                      <p:spTgt spid="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7"/>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07" restart="whenNotActive" fill="hold" evtFilter="cancelBubble" nodeType="interactiveSeq">
                <p:stCondLst>
                  <p:cond evt="onClick" delay="0">
                    <p:tgtEl>
                      <p:spTgt spid="9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12" restart="whenNotActive" fill="hold" evtFilter="cancelBubble" nodeType="interactiveSeq">
                <p:stCondLst>
                  <p:cond evt="onClick" delay="0">
                    <p:tgtEl>
                      <p:spTgt spid="6"/>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5"/>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7" restart="whenNotActive" fill="hold" evtFilter="cancelBubble" nodeType="interactiveSeq">
                <p:stCondLst>
                  <p:cond evt="onClick" delay="0">
                    <p:tgtEl>
                      <p:spTgt spid="101"/>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sp>
        <p:nvSpPr>
          <p:cNvPr id="1131" name="TextBox 15"/>
          <p:cNvSpPr txBox="1"/>
          <p:nvPr/>
        </p:nvSpPr>
        <p:spPr>
          <a:xfrm>
            <a:off x="1016000" y="4038598"/>
            <a:ext cx="757003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14.F. </a:t>
            </a:r>
            <a:r>
              <a:rPr b="0" dirty="0">
                <a:solidFill>
                  <a:schemeClr val="tx1"/>
                </a:solidFill>
              </a:rPr>
              <a:t>Once a buyer removes contingencies, the buyer no longer has a contractual right to cancel based on that contingency even if something unexpected is discovered or occurs, later on. The buyer is taking a calculated risk that everything will be okay and may suffer the consequences if not. Removing contingencies is a serious decision that requires serious thought.</a:t>
            </a:r>
          </a:p>
        </p:txBody>
      </p:sp>
      <p:pic>
        <p:nvPicPr>
          <p:cNvPr id="1135" name="Screen Shot 2018-05-28 at 10.45.15 AM.png" descr="Screen Shot 2018-05-28 at 10.45.15 AM.png"/>
          <p:cNvPicPr>
            <a:picLocks noChangeAspect="1"/>
          </p:cNvPicPr>
          <p:nvPr/>
        </p:nvPicPr>
        <p:blipFill>
          <a:blip r:embed="rId2"/>
          <a:stretch>
            <a:fillRect/>
          </a:stretch>
        </p:blipFill>
        <p:spPr>
          <a:xfrm>
            <a:off x="762000" y="2585547"/>
            <a:ext cx="8343900" cy="774703"/>
          </a:xfrm>
          <a:prstGeom prst="rect">
            <a:avLst/>
          </a:prstGeom>
          <a:ln w="38100">
            <a:solidFill>
              <a:schemeClr val="tx1"/>
            </a:solidFill>
            <a:miter lim="400000"/>
          </a:ln>
        </p:spPr>
      </p:pic>
      <p:pic>
        <p:nvPicPr>
          <p:cNvPr id="1136" name="warning.png" descr="warning.png"/>
          <p:cNvPicPr>
            <a:picLocks noChangeAspect="1"/>
          </p:cNvPicPr>
          <p:nvPr/>
        </p:nvPicPr>
        <p:blipFill>
          <a:blip r:embed="rId3"/>
          <a:stretch>
            <a:fillRect/>
          </a:stretch>
        </p:blipFill>
        <p:spPr>
          <a:xfrm>
            <a:off x="9628627" y="3742568"/>
            <a:ext cx="1647046" cy="1651751"/>
          </a:xfrm>
          <a:prstGeom prst="rect">
            <a:avLst/>
          </a:prstGeom>
          <a:ln w="12700">
            <a:miter lim="400000"/>
          </a:ln>
        </p:spPr>
      </p:pic>
      <p:sp>
        <p:nvSpPr>
          <p:cNvPr id="1137"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14.f.</a:t>
            </a:r>
          </a:p>
        </p:txBody>
      </p:sp>
      <p:sp>
        <p:nvSpPr>
          <p:cNvPr id="1138"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EFFECT OF BUYER’S REMOVAL OF CONTINGENCIES</a:t>
            </a:r>
          </a:p>
        </p:txBody>
      </p:sp>
      <p:sp>
        <p:nvSpPr>
          <p:cNvPr id="11" name="TextBox 14">
            <a:extLst>
              <a:ext uri="{FF2B5EF4-FFF2-40B4-BE49-F238E27FC236}">
                <a16:creationId xmlns:a16="http://schemas.microsoft.com/office/drawing/2014/main" id="{C34D12D0-9EB1-4F75-8C05-AE00FE901867}"/>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1141" name="TextBox 15"/>
          <p:cNvSpPr txBox="1"/>
          <p:nvPr/>
        </p:nvSpPr>
        <p:spPr>
          <a:xfrm>
            <a:off x="1015999" y="4007086"/>
            <a:ext cx="8275736"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14.G. </a:t>
            </a:r>
            <a:r>
              <a:rPr b="0" dirty="0">
                <a:solidFill>
                  <a:schemeClr val="tx1"/>
                </a:solidFill>
              </a:rPr>
              <a:t>If a seller gives a buyer a Demand to Close Escrow, and the buyer will not do so, the seller is not required to return the buyer’s deposit as part of the cancellation. The deposit will not automatically be released to the seller but will remain in escrow. Ultimately, a judge, jury or arbitrator may have to decide if seller can keep it or if it gets returned to the buyer. The Demand to Close Escrow is best used if buyer has already removed all contingencies but just won’t close escrow, for whatever reason.</a:t>
            </a:r>
          </a:p>
        </p:txBody>
      </p:sp>
      <p:pic>
        <p:nvPicPr>
          <p:cNvPr id="1145" name="Screen Shot 2018-05-28 at 10.45.41 AM.png" descr="Screen Shot 2018-05-28 at 10.45.41 AM.png"/>
          <p:cNvPicPr>
            <a:picLocks noChangeAspect="1"/>
          </p:cNvPicPr>
          <p:nvPr/>
        </p:nvPicPr>
        <p:blipFill>
          <a:blip r:embed="rId2"/>
          <a:stretch>
            <a:fillRect/>
          </a:stretch>
        </p:blipFill>
        <p:spPr>
          <a:xfrm>
            <a:off x="762000" y="2607092"/>
            <a:ext cx="8255000" cy="660404"/>
          </a:xfrm>
          <a:prstGeom prst="rect">
            <a:avLst/>
          </a:prstGeom>
          <a:ln w="38100">
            <a:solidFill>
              <a:schemeClr val="tx1"/>
            </a:solidFill>
            <a:miter lim="400000"/>
          </a:ln>
        </p:spPr>
      </p:pic>
      <p:sp>
        <p:nvSpPr>
          <p:cNvPr id="114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14.g.</a:t>
            </a:r>
          </a:p>
        </p:txBody>
      </p:sp>
      <p:sp>
        <p:nvSpPr>
          <p:cNvPr id="1147"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CLOSE OF ESCROW</a:t>
            </a:r>
          </a:p>
        </p:txBody>
      </p:sp>
      <p:sp>
        <p:nvSpPr>
          <p:cNvPr id="10" name="TextBox 14">
            <a:extLst>
              <a:ext uri="{FF2B5EF4-FFF2-40B4-BE49-F238E27FC236}">
                <a16:creationId xmlns:a16="http://schemas.microsoft.com/office/drawing/2014/main" id="{38AE4F97-ABBF-4581-BEB2-06B17EA6CC7B}"/>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
        <p:nvSpPr>
          <p:cNvPr id="1150" name="TextBox 15"/>
          <p:cNvSpPr txBox="1"/>
          <p:nvPr/>
        </p:nvSpPr>
        <p:spPr>
          <a:xfrm>
            <a:off x="1326647" y="4867540"/>
            <a:ext cx="8453040"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14.H. </a:t>
            </a:r>
            <a:r>
              <a:rPr b="0" dirty="0">
                <a:solidFill>
                  <a:schemeClr val="tx1"/>
                </a:solidFill>
              </a:rPr>
              <a:t>Even though the contract gives a buyer or seller a right to cancel, the escrow holder may not release a deposit unless both buyer and seller sign a mutual agreement. Refusing to release a deposit for no good reason can result in a monetary penalty.</a:t>
            </a:r>
          </a:p>
        </p:txBody>
      </p:sp>
      <p:pic>
        <p:nvPicPr>
          <p:cNvPr id="1154" name="Screen Shot 2018-05-28 at 10.46.05 AM.png" descr="Screen Shot 2018-05-28 at 10.46.05 AM.png"/>
          <p:cNvPicPr>
            <a:picLocks noChangeAspect="1"/>
          </p:cNvPicPr>
          <p:nvPr/>
        </p:nvPicPr>
        <p:blipFill>
          <a:blip r:embed="rId2"/>
          <a:stretch>
            <a:fillRect/>
          </a:stretch>
        </p:blipFill>
        <p:spPr>
          <a:xfrm>
            <a:off x="762000" y="2532920"/>
            <a:ext cx="8242300" cy="2006602"/>
          </a:xfrm>
          <a:prstGeom prst="rect">
            <a:avLst/>
          </a:prstGeom>
          <a:ln w="38100">
            <a:solidFill>
              <a:schemeClr val="tx1"/>
            </a:solidFill>
            <a:miter lim="400000"/>
          </a:ln>
        </p:spPr>
      </p:pic>
      <p:sp>
        <p:nvSpPr>
          <p:cNvPr id="115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14.H.</a:t>
            </a:r>
          </a:p>
        </p:txBody>
      </p:sp>
      <p:sp>
        <p:nvSpPr>
          <p:cNvPr id="1156" name="TextBox 14"/>
          <p:cNvSpPr txBox="1"/>
          <p:nvPr/>
        </p:nvSpPr>
        <p:spPr>
          <a:xfrm>
            <a:off x="700586" y="889000"/>
            <a:ext cx="9647643" cy="1569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3000" b="1" cap="all">
                <a:solidFill>
                  <a:srgbClr val="2B2625"/>
                </a:solidFill>
                <a:latin typeface="+mn-lt"/>
                <a:ea typeface="+mn-ea"/>
                <a:cs typeface="+mn-cs"/>
                <a:sym typeface="Helvetica"/>
              </a:defRPr>
            </a:pPr>
            <a:r>
              <a:t>TIME PERIODS;</a:t>
            </a:r>
          </a:p>
          <a:p>
            <a:pPr>
              <a:lnSpc>
                <a:spcPct val="80000"/>
              </a:lnSpc>
              <a:defRPr sz="3000" b="1" cap="all">
                <a:solidFill>
                  <a:srgbClr val="2B2625"/>
                </a:solidFill>
                <a:latin typeface="+mn-lt"/>
                <a:ea typeface="+mn-ea"/>
                <a:cs typeface="+mn-cs"/>
                <a:sym typeface="Helvetica"/>
              </a:defRPr>
            </a:pPr>
            <a:r>
              <a:t>REMOVAL OF CONTINGENCIES; </a:t>
            </a:r>
          </a:p>
          <a:p>
            <a:pPr>
              <a:lnSpc>
                <a:spcPct val="80000"/>
              </a:lnSpc>
              <a:defRPr sz="3000" b="1" cap="all">
                <a:solidFill>
                  <a:srgbClr val="2B2625"/>
                </a:solidFill>
                <a:latin typeface="+mn-lt"/>
                <a:ea typeface="+mn-ea"/>
                <a:cs typeface="+mn-cs"/>
                <a:sym typeface="Helvetica"/>
              </a:defRPr>
            </a:pPr>
            <a:r>
              <a:t>CANCELLATION RIGHTS;</a:t>
            </a:r>
            <a:endParaRPr sz="2500"/>
          </a:p>
          <a:p>
            <a:pPr>
              <a:lnSpc>
                <a:spcPct val="80000"/>
              </a:lnSpc>
              <a:defRPr sz="2500" b="1" cap="all">
                <a:solidFill>
                  <a:srgbClr val="FFFFFF"/>
                </a:solidFill>
                <a:latin typeface="+mn-lt"/>
                <a:ea typeface="+mn-ea"/>
                <a:cs typeface="+mn-cs"/>
                <a:sym typeface="Helvetica"/>
              </a:defRPr>
            </a:pPr>
            <a:r>
              <a:t>EFFECT OF CANCELLATION ON DEPOSITS</a:t>
            </a:r>
          </a:p>
        </p:txBody>
      </p:sp>
      <p:sp>
        <p:nvSpPr>
          <p:cNvPr id="10" name="TextBox 14">
            <a:extLst>
              <a:ext uri="{FF2B5EF4-FFF2-40B4-BE49-F238E27FC236}">
                <a16:creationId xmlns:a16="http://schemas.microsoft.com/office/drawing/2014/main" id="{01483D77-12E9-4BB0-A2DE-A6429BC00924}"/>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sp>
        <p:nvSpPr>
          <p:cNvPr id="1162" name="TextBox 14"/>
          <p:cNvSpPr txBox="1"/>
          <p:nvPr/>
        </p:nvSpPr>
        <p:spPr>
          <a:xfrm>
            <a:off x="700587" y="1016000"/>
            <a:ext cx="7533603" cy="138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70000"/>
              </a:lnSpc>
              <a:defRPr sz="5000" b="1" cap="all">
                <a:solidFill>
                  <a:srgbClr val="2B2027"/>
                </a:solidFill>
                <a:latin typeface="+mn-lt"/>
                <a:ea typeface="+mn-ea"/>
                <a:cs typeface="+mn-cs"/>
                <a:sym typeface="Helvetica"/>
              </a:defRPr>
            </a:lvl1pPr>
          </a:lstStyle>
          <a:p>
            <a:r>
              <a:t>FINAL VERIFICATION OF CONDITION</a:t>
            </a:r>
          </a:p>
        </p:txBody>
      </p:sp>
      <p:sp>
        <p:nvSpPr>
          <p:cNvPr id="1163" name="TextBox 15"/>
          <p:cNvSpPr txBox="1"/>
          <p:nvPr/>
        </p:nvSpPr>
        <p:spPr>
          <a:xfrm>
            <a:off x="1015999" y="3790605"/>
            <a:ext cx="7878017"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15</a:t>
            </a:r>
            <a:r>
              <a:rPr b="0" dirty="0">
                <a:solidFill>
                  <a:schemeClr val="tx1"/>
                </a:solidFill>
              </a:rPr>
              <a:t>. What is the purpose of the final verification? Simply to make sure that everything that has been agreed to has been done. If a tenant is supposed to leave, the buyer wants to make sure the tenant is gone. If the seller agreed to repair the roof or fix the furnace, the buyer is given a chance to check it out before paying the purchase price. The final “inspection” should not be used to look for previously undiscovered defects or new excuses to get out of the contract; just to verify that what was suppose to be done, is done.</a:t>
            </a:r>
          </a:p>
        </p:txBody>
      </p:sp>
      <p:pic>
        <p:nvPicPr>
          <p:cNvPr id="1164" name="Screen Shot 2018-05-31 at 10.50.21 AM.png" descr="Screen Shot 2018-05-31 at 10.50.21 AM.png"/>
          <p:cNvPicPr>
            <a:picLocks noChangeAspect="1"/>
          </p:cNvPicPr>
          <p:nvPr/>
        </p:nvPicPr>
        <p:blipFill>
          <a:blip r:embed="rId2"/>
          <a:stretch>
            <a:fillRect/>
          </a:stretch>
        </p:blipFill>
        <p:spPr>
          <a:xfrm>
            <a:off x="762000" y="2552020"/>
            <a:ext cx="8724900" cy="660402"/>
          </a:xfrm>
          <a:prstGeom prst="rect">
            <a:avLst/>
          </a:prstGeom>
          <a:ln w="38100">
            <a:solidFill>
              <a:schemeClr val="tx1"/>
            </a:solidFill>
            <a:miter lim="400000"/>
          </a:ln>
        </p:spPr>
      </p:pic>
      <p:pic>
        <p:nvPicPr>
          <p:cNvPr id="1165" name="clipboard.png" descr="clipboard.png"/>
          <p:cNvPicPr>
            <a:picLocks noChangeAspect="1"/>
          </p:cNvPicPr>
          <p:nvPr/>
        </p:nvPicPr>
        <p:blipFill>
          <a:blip r:embed="rId3"/>
          <a:stretch>
            <a:fillRect/>
          </a:stretch>
        </p:blipFill>
        <p:spPr>
          <a:xfrm>
            <a:off x="9769247" y="3613100"/>
            <a:ext cx="1470422" cy="1907346"/>
          </a:xfrm>
          <a:prstGeom prst="rect">
            <a:avLst/>
          </a:prstGeom>
          <a:ln w="12700">
            <a:miter lim="400000"/>
          </a:ln>
        </p:spPr>
      </p:pic>
      <p:sp>
        <p:nvSpPr>
          <p:cNvPr id="116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rPr dirty="0"/>
              <a:t>Paragraph 15.</a:t>
            </a:r>
          </a:p>
        </p:txBody>
      </p:sp>
      <p:sp>
        <p:nvSpPr>
          <p:cNvPr id="11" name="TextBox 14">
            <a:extLst>
              <a:ext uri="{FF2B5EF4-FFF2-40B4-BE49-F238E27FC236}">
                <a16:creationId xmlns:a16="http://schemas.microsoft.com/office/drawing/2014/main" id="{AEE2BDE5-B9C1-438F-AB52-31B5D882E0B0}"/>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
        <p:nvSpPr>
          <p:cNvPr id="1172" name="TextBox 14"/>
          <p:cNvSpPr txBox="1"/>
          <p:nvPr/>
        </p:nvSpPr>
        <p:spPr>
          <a:xfrm>
            <a:off x="700585" y="1206500"/>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REPAIRS</a:t>
            </a:r>
          </a:p>
        </p:txBody>
      </p:sp>
      <p:sp>
        <p:nvSpPr>
          <p:cNvPr id="1173" name="TextBox 15"/>
          <p:cNvSpPr txBox="1"/>
          <p:nvPr/>
        </p:nvSpPr>
        <p:spPr>
          <a:xfrm>
            <a:off x="1015999" y="4400239"/>
            <a:ext cx="7959805"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16. </a:t>
            </a:r>
            <a:r>
              <a:rPr b="0" dirty="0">
                <a:solidFill>
                  <a:schemeClr val="tx1"/>
                </a:solidFill>
              </a:rPr>
              <a:t>If the contract or an addendum, like the Request for Repairs, (C.A.R. Form RR) requires the seller to make repairs, they should be done before the buyer’s final verification</a:t>
            </a:r>
            <a:r>
              <a:rPr b="0" i="1" dirty="0">
                <a:solidFill>
                  <a:schemeClr val="tx1"/>
                </a:solidFill>
              </a:rPr>
              <a:t> (see </a:t>
            </a:r>
            <a:r>
              <a:rPr b="0" dirty="0">
                <a:solidFill>
                  <a:schemeClr val="tx1"/>
                </a:solidFill>
                <a:uFill>
                  <a:solidFill>
                    <a:srgbClr val="0000FF"/>
                  </a:solidFill>
                </a:uFill>
              </a:rPr>
              <a:t>paragraph 15</a:t>
            </a:r>
            <a:r>
              <a:rPr b="0" i="1" dirty="0">
                <a:solidFill>
                  <a:schemeClr val="tx1"/>
                </a:solidFill>
              </a:rPr>
              <a:t>)</a:t>
            </a:r>
            <a:r>
              <a:rPr b="0" dirty="0">
                <a:solidFill>
                  <a:schemeClr val="tx1"/>
                </a:solidFill>
              </a:rPr>
              <a:t>. Seller is allowed to do the repairs or hire others to do them. Seller should provide buyer with invoices and paid receipts.</a:t>
            </a:r>
          </a:p>
        </p:txBody>
      </p:sp>
      <p:pic>
        <p:nvPicPr>
          <p:cNvPr id="1174" name="Screen Shot 2018-05-31 at 10.51.36 AM.png" descr="Screen Shot 2018-05-31 at 10.51.36 AM.png"/>
          <p:cNvPicPr>
            <a:picLocks noChangeAspect="1"/>
          </p:cNvPicPr>
          <p:nvPr/>
        </p:nvPicPr>
        <p:blipFill>
          <a:blip r:embed="rId2"/>
          <a:srcRect t="1136"/>
          <a:stretch>
            <a:fillRect/>
          </a:stretch>
        </p:blipFill>
        <p:spPr>
          <a:xfrm>
            <a:off x="762000" y="2600213"/>
            <a:ext cx="8686800" cy="1104903"/>
          </a:xfrm>
          <a:prstGeom prst="rect">
            <a:avLst/>
          </a:prstGeom>
          <a:ln w="38100">
            <a:solidFill>
              <a:schemeClr val="tx1"/>
            </a:solidFill>
            <a:miter lim="400000"/>
          </a:ln>
        </p:spPr>
      </p:pic>
      <p:pic>
        <p:nvPicPr>
          <p:cNvPr id="1175" name="hammer.png" descr="hammer.png"/>
          <p:cNvPicPr>
            <a:picLocks noChangeAspect="1"/>
          </p:cNvPicPr>
          <p:nvPr/>
        </p:nvPicPr>
        <p:blipFill>
          <a:blip r:embed="rId3"/>
          <a:stretch>
            <a:fillRect/>
          </a:stretch>
        </p:blipFill>
        <p:spPr>
          <a:xfrm>
            <a:off x="9590578" y="3804351"/>
            <a:ext cx="1997750" cy="1853768"/>
          </a:xfrm>
          <a:prstGeom prst="rect">
            <a:avLst/>
          </a:prstGeom>
          <a:ln w="12700">
            <a:miter lim="400000"/>
          </a:ln>
          <a:effectLst>
            <a:outerShdw blurRad="12700" dist="36368" dir="2619857" rotWithShape="0">
              <a:srgbClr val="A7A7A7">
                <a:alpha val="25503"/>
              </a:srgbClr>
            </a:outerShdw>
          </a:effectLst>
        </p:spPr>
      </p:pic>
      <p:sp>
        <p:nvSpPr>
          <p:cNvPr id="117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16.</a:t>
            </a:r>
          </a:p>
        </p:txBody>
      </p:sp>
      <p:sp>
        <p:nvSpPr>
          <p:cNvPr id="11" name="TextBox 14">
            <a:extLst>
              <a:ext uri="{FF2B5EF4-FFF2-40B4-BE49-F238E27FC236}">
                <a16:creationId xmlns:a16="http://schemas.microsoft.com/office/drawing/2014/main" id="{B4BD9EF2-AEE0-493D-B2EC-6B9420A1DFD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
        <p:nvSpPr>
          <p:cNvPr id="1182" name="TextBox 14"/>
          <p:cNvSpPr txBox="1"/>
          <p:nvPr/>
        </p:nvSpPr>
        <p:spPr>
          <a:xfrm>
            <a:off x="700018" y="1144271"/>
            <a:ext cx="9006408" cy="1257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70000"/>
              </a:lnSpc>
              <a:defRPr sz="4500" b="1" cap="all">
                <a:solidFill>
                  <a:srgbClr val="2B2027"/>
                </a:solidFill>
                <a:latin typeface="+mn-lt"/>
                <a:ea typeface="+mn-ea"/>
                <a:cs typeface="+mn-cs"/>
                <a:sym typeface="Helvetica"/>
              </a:defRPr>
            </a:lvl1pPr>
          </a:lstStyle>
          <a:p>
            <a:r>
              <a:t>PRORATIONS OF PROPERTY TAXES AND OTHER ITEMS</a:t>
            </a:r>
          </a:p>
        </p:txBody>
      </p:sp>
      <p:sp>
        <p:nvSpPr>
          <p:cNvPr id="1183" name="TextBox 15"/>
          <p:cNvSpPr txBox="1"/>
          <p:nvPr/>
        </p:nvSpPr>
        <p:spPr>
          <a:xfrm>
            <a:off x="1015998" y="4548961"/>
            <a:ext cx="837558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17.</a:t>
            </a:r>
            <a:r>
              <a:rPr b="0" dirty="0">
                <a:solidFill>
                  <a:schemeClr val="tx1"/>
                </a:solidFill>
              </a:rPr>
              <a:t> Some expenses that are part of owning a home require payments that apply whether or not the home is being sold and apply to periods of time both before and after the sale. Generally, the seller is responsible for the costs that relate to the time the seller owned the property and the buyer after the purchase is complete. Escrow will prorate amounts that are due or have been paid so that buyer and seller each pay their fair share.</a:t>
            </a:r>
          </a:p>
        </p:txBody>
      </p:sp>
      <p:pic>
        <p:nvPicPr>
          <p:cNvPr id="1184" name="pie.png" descr="pie.png"/>
          <p:cNvPicPr>
            <a:picLocks noChangeAspect="1"/>
          </p:cNvPicPr>
          <p:nvPr/>
        </p:nvPicPr>
        <p:blipFill>
          <a:blip r:embed="rId2"/>
          <a:stretch>
            <a:fillRect/>
          </a:stretch>
        </p:blipFill>
        <p:spPr>
          <a:xfrm rot="10800000">
            <a:off x="9551589" y="3434881"/>
            <a:ext cx="2204014" cy="2291921"/>
          </a:xfrm>
          <a:prstGeom prst="rect">
            <a:avLst/>
          </a:prstGeom>
          <a:ln w="12700">
            <a:miter lim="400000"/>
          </a:ln>
          <a:effectLst>
            <a:outerShdw blurRad="25400" dist="25400" dir="3765975" rotWithShape="0">
              <a:srgbClr val="000000">
                <a:alpha val="26418"/>
              </a:srgbClr>
            </a:outerShdw>
          </a:effectLst>
        </p:spPr>
      </p:pic>
      <p:pic>
        <p:nvPicPr>
          <p:cNvPr id="1185" name="Screen Shot 2018-06-26 at 10.37.20 AM.png" descr="Screen Shot 2018-06-26 at 10.37.20 AM.png"/>
          <p:cNvPicPr>
            <a:picLocks noChangeAspect="1"/>
          </p:cNvPicPr>
          <p:nvPr/>
        </p:nvPicPr>
        <p:blipFill>
          <a:blip r:embed="rId3"/>
          <a:srcRect t="770" b="770"/>
          <a:stretch>
            <a:fillRect/>
          </a:stretch>
        </p:blipFill>
        <p:spPr>
          <a:xfrm>
            <a:off x="763163" y="2600213"/>
            <a:ext cx="8684474" cy="1657572"/>
          </a:xfrm>
          <a:prstGeom prst="rect">
            <a:avLst/>
          </a:prstGeom>
          <a:ln w="38100">
            <a:solidFill>
              <a:schemeClr val="tx1"/>
            </a:solidFill>
            <a:miter lim="400000"/>
          </a:ln>
        </p:spPr>
      </p:pic>
      <p:sp>
        <p:nvSpPr>
          <p:cNvPr id="1186"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17.</a:t>
            </a:r>
          </a:p>
        </p:txBody>
      </p:sp>
      <p:sp>
        <p:nvSpPr>
          <p:cNvPr id="12" name="TextBox 14">
            <a:extLst>
              <a:ext uri="{FF2B5EF4-FFF2-40B4-BE49-F238E27FC236}">
                <a16:creationId xmlns:a16="http://schemas.microsoft.com/office/drawing/2014/main" id="{F6CC938B-1C01-4571-BFE4-FAA7D6C8FFF8}"/>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4" action="ppaction://hlinksldjump"/>
              </a:rPr>
              <a:t>1</a:t>
            </a:r>
            <a:r>
              <a:rPr lang="fr-FR" dirty="0"/>
              <a:t>. </a:t>
            </a:r>
            <a:r>
              <a:rPr lang="fr-FR" dirty="0">
                <a:hlinkClick r:id="rId5" action="ppaction://hlinksldjump"/>
              </a:rPr>
              <a:t>2</a:t>
            </a:r>
            <a:r>
              <a:rPr lang="fr-FR" dirty="0"/>
              <a:t>. </a:t>
            </a:r>
            <a:r>
              <a:rPr lang="fr-FR" dirty="0">
                <a:hlinkClick r:id="rId6" action="ppaction://hlinksldjump"/>
              </a:rPr>
              <a:t>3</a:t>
            </a:r>
            <a:r>
              <a:rPr lang="fr-FR" dirty="0"/>
              <a:t>. </a:t>
            </a:r>
            <a:r>
              <a:rPr lang="fr-FR" dirty="0">
                <a:hlinkClick r:id="rId7" action="ppaction://hlinksldjump"/>
              </a:rPr>
              <a:t>4</a:t>
            </a:r>
            <a:r>
              <a:rPr lang="fr-FR" dirty="0"/>
              <a:t>. </a:t>
            </a:r>
            <a:r>
              <a:rPr lang="fr-FR" dirty="0">
                <a:hlinkClick r:id="rId8" action="ppaction://hlinksldjump"/>
              </a:rPr>
              <a:t>5</a:t>
            </a:r>
            <a:r>
              <a:rPr lang="fr-FR" dirty="0"/>
              <a:t>. </a:t>
            </a:r>
            <a:r>
              <a:rPr lang="fr-FR" dirty="0">
                <a:hlinkClick r:id="rId9" action="ppaction://hlinksldjump"/>
              </a:rPr>
              <a:t>6</a:t>
            </a:r>
            <a:r>
              <a:rPr lang="fr-FR" dirty="0"/>
              <a:t>. </a:t>
            </a:r>
            <a:r>
              <a:rPr lang="fr-FR" dirty="0">
                <a:hlinkClick r:id="rId10" action="ppaction://hlinksldjump"/>
              </a:rPr>
              <a:t>7</a:t>
            </a:r>
            <a:r>
              <a:rPr lang="fr-FR" dirty="0"/>
              <a:t>. </a:t>
            </a:r>
            <a:r>
              <a:rPr lang="fr-FR" dirty="0">
                <a:hlinkClick r:id="rId11" action="ppaction://hlinksldjump"/>
              </a:rPr>
              <a:t>8</a:t>
            </a:r>
            <a:r>
              <a:rPr lang="fr-FR" dirty="0"/>
              <a:t>. </a:t>
            </a:r>
            <a:r>
              <a:rPr lang="fr-FR" dirty="0">
                <a:hlinkClick r:id="rId12" action="ppaction://hlinksldjump"/>
              </a:rPr>
              <a:t>9</a:t>
            </a:r>
            <a:r>
              <a:rPr lang="fr-FR" dirty="0"/>
              <a:t>. </a:t>
            </a:r>
            <a:r>
              <a:rPr lang="fr-FR" dirty="0">
                <a:hlinkClick r:id="rId13" action="ppaction://hlinksldjump"/>
              </a:rPr>
              <a:t>10</a:t>
            </a:r>
            <a:r>
              <a:rPr lang="fr-FR" dirty="0"/>
              <a:t>.</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
        <p:nvSpPr>
          <p:cNvPr id="1192" name="TextBox 14"/>
          <p:cNvSpPr txBox="1"/>
          <p:nvPr/>
        </p:nvSpPr>
        <p:spPr>
          <a:xfrm>
            <a:off x="700585" y="10795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BROKERS;</a:t>
            </a:r>
          </a:p>
          <a:p>
            <a:pPr>
              <a:lnSpc>
                <a:spcPct val="80000"/>
              </a:lnSpc>
              <a:defRPr sz="4000" b="1" cap="all">
                <a:solidFill>
                  <a:srgbClr val="FFFFFF"/>
                </a:solidFill>
                <a:latin typeface="+mn-lt"/>
                <a:ea typeface="+mn-ea"/>
                <a:cs typeface="+mn-cs"/>
                <a:sym typeface="Helvetica"/>
              </a:defRPr>
            </a:pPr>
            <a:r>
              <a:t>COMPENSATION</a:t>
            </a:r>
          </a:p>
        </p:txBody>
      </p:sp>
      <p:sp>
        <p:nvSpPr>
          <p:cNvPr id="1193" name="TextBox 15"/>
          <p:cNvSpPr txBox="1"/>
          <p:nvPr/>
        </p:nvSpPr>
        <p:spPr>
          <a:xfrm>
            <a:off x="1016000" y="4150547"/>
            <a:ext cx="775379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18.A.</a:t>
            </a:r>
            <a:r>
              <a:rPr b="0" dirty="0">
                <a:solidFill>
                  <a:schemeClr val="tx1"/>
                </a:solidFill>
              </a:rPr>
              <a:t> Real estate brokers and agents work hard finding the right property for a buyer and the right buyer for a seller. They are entitled to be paid for providing that service that benefits everyone involved. Since the RPA is an agreement between the buyer and seller, but not the broker, the fees that real estate licensees will be paid are not found in the RPA form.</a:t>
            </a:r>
          </a:p>
        </p:txBody>
      </p:sp>
      <p:pic>
        <p:nvPicPr>
          <p:cNvPr id="1194" name="Screen Shot 2018-05-31 at 10.53.54 AM.png" descr="Screen Shot 2018-05-31 at 10.53.54 AM.png"/>
          <p:cNvPicPr>
            <a:picLocks noChangeAspect="1"/>
          </p:cNvPicPr>
          <p:nvPr/>
        </p:nvPicPr>
        <p:blipFill>
          <a:blip r:embed="rId2"/>
          <a:stretch>
            <a:fillRect/>
          </a:stretch>
        </p:blipFill>
        <p:spPr>
          <a:xfrm>
            <a:off x="762000" y="2682457"/>
            <a:ext cx="8623300" cy="673102"/>
          </a:xfrm>
          <a:prstGeom prst="rect">
            <a:avLst/>
          </a:prstGeom>
          <a:ln w="38100">
            <a:solidFill>
              <a:schemeClr val="tx1"/>
            </a:solidFill>
            <a:miter lim="400000"/>
          </a:ln>
        </p:spPr>
      </p:pic>
      <p:sp>
        <p:nvSpPr>
          <p:cNvPr id="119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18.a.</a:t>
            </a:r>
          </a:p>
        </p:txBody>
      </p:sp>
      <p:sp>
        <p:nvSpPr>
          <p:cNvPr id="11" name="TextBox 14">
            <a:extLst>
              <a:ext uri="{FF2B5EF4-FFF2-40B4-BE49-F238E27FC236}">
                <a16:creationId xmlns:a16="http://schemas.microsoft.com/office/drawing/2014/main" id="{238CA5D5-26EA-42C4-9405-91255DAB485A}"/>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sp>
        <p:nvSpPr>
          <p:cNvPr id="1201" name="TextBox 15"/>
          <p:cNvSpPr txBox="1"/>
          <p:nvPr/>
        </p:nvSpPr>
        <p:spPr>
          <a:xfrm>
            <a:off x="1016000" y="4295218"/>
            <a:ext cx="9948568"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600" b="1">
                <a:solidFill>
                  <a:srgbClr val="44546A"/>
                </a:solidFill>
                <a:latin typeface="+mn-lt"/>
                <a:ea typeface="+mn-ea"/>
                <a:cs typeface="+mn-cs"/>
                <a:sym typeface="Helvetica"/>
              </a:defRPr>
            </a:pPr>
            <a:r>
              <a:rPr dirty="0">
                <a:solidFill>
                  <a:schemeClr val="tx1"/>
                </a:solidFill>
              </a:rPr>
              <a:t>18.B.</a:t>
            </a:r>
            <a:r>
              <a:rPr b="0" dirty="0">
                <a:solidFill>
                  <a:schemeClr val="tx1"/>
                </a:solidFill>
              </a:rPr>
              <a:t> If you want a cake, you go to a bakery. If you have a toothache, you go to the dentist. If you want check out the plumbing or electrical system, or roof or foundation, of a house, you hire a contractor or inspector. If you want to check the trees for disease, you hire an arborist. If you want tax advice, you hire an attorney or CPA. Your REALTOR® can give you real estate advice, but is not an expert in many things that will affect your decision. Most real estate agents and brokers can give you recommendations and referrals to others to help you make a decision.</a:t>
            </a:r>
          </a:p>
        </p:txBody>
      </p:sp>
      <p:pic>
        <p:nvPicPr>
          <p:cNvPr id="1202" name="Screen Shot 2018-05-31 at 10.56.26 AM.png" descr="Screen Shot 2018-05-31 at 10.56.26 AM.png"/>
          <p:cNvPicPr>
            <a:picLocks noChangeAspect="1"/>
          </p:cNvPicPr>
          <p:nvPr/>
        </p:nvPicPr>
        <p:blipFill>
          <a:blip r:embed="rId2"/>
          <a:stretch>
            <a:fillRect/>
          </a:stretch>
        </p:blipFill>
        <p:spPr>
          <a:xfrm>
            <a:off x="762000" y="2119900"/>
            <a:ext cx="7259085" cy="1875448"/>
          </a:xfrm>
          <a:prstGeom prst="rect">
            <a:avLst/>
          </a:prstGeom>
          <a:ln w="38100">
            <a:solidFill>
              <a:schemeClr val="tx1"/>
            </a:solidFill>
            <a:miter lim="400000"/>
          </a:ln>
        </p:spPr>
      </p:pic>
      <p:sp>
        <p:nvSpPr>
          <p:cNvPr id="120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18.b.</a:t>
            </a:r>
          </a:p>
        </p:txBody>
      </p:sp>
      <p:sp>
        <p:nvSpPr>
          <p:cNvPr id="1204" name="TextBox 14"/>
          <p:cNvSpPr txBox="1"/>
          <p:nvPr/>
        </p:nvSpPr>
        <p:spPr>
          <a:xfrm>
            <a:off x="700585" y="838200"/>
            <a:ext cx="1144153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000" b="1" cap="all">
                <a:solidFill>
                  <a:srgbClr val="2B2027"/>
                </a:solidFill>
                <a:latin typeface="+mn-lt"/>
                <a:ea typeface="+mn-ea"/>
                <a:cs typeface="+mn-cs"/>
                <a:sym typeface="Helvetica"/>
              </a:defRPr>
            </a:pPr>
            <a:r>
              <a:t>BROKERS;</a:t>
            </a:r>
          </a:p>
          <a:p>
            <a:pPr>
              <a:lnSpc>
                <a:spcPct val="80000"/>
              </a:lnSpc>
              <a:defRPr sz="4000" b="1" cap="all">
                <a:solidFill>
                  <a:srgbClr val="FFFFFF"/>
                </a:solidFill>
                <a:latin typeface="+mn-lt"/>
                <a:ea typeface="+mn-ea"/>
                <a:cs typeface="+mn-cs"/>
                <a:sym typeface="Helvetica"/>
              </a:defRPr>
            </a:pPr>
            <a:r>
              <a:t>Scope of duty</a:t>
            </a:r>
          </a:p>
        </p:txBody>
      </p:sp>
      <p:sp>
        <p:nvSpPr>
          <p:cNvPr id="10" name="TextBox 14">
            <a:extLst>
              <a:ext uri="{FF2B5EF4-FFF2-40B4-BE49-F238E27FC236}">
                <a16:creationId xmlns:a16="http://schemas.microsoft.com/office/drawing/2014/main" id="{83004CDC-1910-4925-8220-244D2B010DCB}"/>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sp>
        <p:nvSpPr>
          <p:cNvPr id="1210" name="TextBox 14"/>
          <p:cNvSpPr txBox="1"/>
          <p:nvPr/>
        </p:nvSpPr>
        <p:spPr>
          <a:xfrm>
            <a:off x="700585" y="1029626"/>
            <a:ext cx="11441531" cy="85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5000" b="1" cap="all">
                <a:solidFill>
                  <a:srgbClr val="2B2027"/>
                </a:solidFill>
                <a:latin typeface="+mn-lt"/>
                <a:ea typeface="+mn-ea"/>
                <a:cs typeface="+mn-cs"/>
                <a:sym typeface="Helvetica"/>
              </a:defRPr>
            </a:lvl1pPr>
          </a:lstStyle>
          <a:p>
            <a:r>
              <a:t>REPRESENTATIVE CAPACITY</a:t>
            </a:r>
          </a:p>
        </p:txBody>
      </p:sp>
      <p:sp>
        <p:nvSpPr>
          <p:cNvPr id="1211" name="TextBox 15"/>
          <p:cNvSpPr txBox="1"/>
          <p:nvPr/>
        </p:nvSpPr>
        <p:spPr>
          <a:xfrm>
            <a:off x="1016000" y="3893011"/>
            <a:ext cx="10160000" cy="1691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500" b="1">
                <a:solidFill>
                  <a:srgbClr val="44546A"/>
                </a:solidFill>
                <a:latin typeface="+mn-lt"/>
                <a:ea typeface="+mn-ea"/>
                <a:cs typeface="+mn-cs"/>
                <a:sym typeface="Helvetica"/>
              </a:defRPr>
            </a:pPr>
            <a:r>
              <a:rPr dirty="0">
                <a:solidFill>
                  <a:schemeClr val="tx1"/>
                </a:solidFill>
              </a:rPr>
              <a:t>19.</a:t>
            </a:r>
            <a:r>
              <a:rPr b="0" dirty="0">
                <a:solidFill>
                  <a:schemeClr val="tx1"/>
                </a:solidFill>
              </a:rPr>
              <a:t> In today’s world, people don’t just buy homes in their own names but also use trusts, corporations, LLCs and other entities. When someone signs a contract on behalf of an organization or entity, for legal purposes it is important to distinguish between the individual signer and the actual principal, buyer or seller. This paragraph says that when an individual is signing for another, as a representative (like the CEO of a corporation, for example), the signer can use his/her own name but only if a Representative Capacity Signature Disclosure (C.A.R. Form RCSD) is used, and the signer gives the other proof that the entity has already been created and the signer has the authority to sign. If that is done, then every time one sees the signer’s individual name what is meant is the entity.</a:t>
            </a:r>
          </a:p>
        </p:txBody>
      </p:sp>
      <p:pic>
        <p:nvPicPr>
          <p:cNvPr id="1212" name="Screen Shot 2018-05-31 at 10.58.00 AM.png" descr="Screen Shot 2018-05-31 at 10.58.00 AM.png"/>
          <p:cNvPicPr>
            <a:picLocks noChangeAspect="1"/>
          </p:cNvPicPr>
          <p:nvPr/>
        </p:nvPicPr>
        <p:blipFill>
          <a:blip r:embed="rId2"/>
          <a:stretch>
            <a:fillRect/>
          </a:stretch>
        </p:blipFill>
        <p:spPr>
          <a:xfrm>
            <a:off x="762000" y="2155494"/>
            <a:ext cx="8259920" cy="1240762"/>
          </a:xfrm>
          <a:prstGeom prst="rect">
            <a:avLst/>
          </a:prstGeom>
          <a:ln w="38100">
            <a:solidFill>
              <a:schemeClr val="tx1"/>
            </a:solidFill>
            <a:miter lim="400000"/>
          </a:ln>
        </p:spPr>
      </p:pic>
      <p:sp>
        <p:nvSpPr>
          <p:cNvPr id="1213"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19.</a:t>
            </a:r>
          </a:p>
        </p:txBody>
      </p:sp>
      <p:sp>
        <p:nvSpPr>
          <p:cNvPr id="10" name="TextBox 14">
            <a:extLst>
              <a:ext uri="{FF2B5EF4-FFF2-40B4-BE49-F238E27FC236}">
                <a16:creationId xmlns:a16="http://schemas.microsoft.com/office/drawing/2014/main" id="{9728920A-0778-43AE-8E5B-B2D44D07321D}"/>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lide Number Placeholder 1"/>
          <p:cNvSpPr txBox="1">
            <a:spLocks noGrp="1"/>
          </p:cNvSpPr>
          <p:nvPr>
            <p:ph type="sldNum" sz="quarter" idx="4294967295"/>
          </p:nvPr>
        </p:nvSpPr>
        <p:spPr>
          <a:xfrm>
            <a:off x="11089822" y="6404293"/>
            <a:ext cx="263978"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sp>
        <p:nvSpPr>
          <p:cNvPr id="1219" name="TextBox 14"/>
          <p:cNvSpPr txBox="1"/>
          <p:nvPr/>
        </p:nvSpPr>
        <p:spPr>
          <a:xfrm>
            <a:off x="700586" y="915066"/>
            <a:ext cx="9014408" cy="1214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4300" b="1" cap="all">
                <a:solidFill>
                  <a:srgbClr val="2B2027"/>
                </a:solidFill>
                <a:latin typeface="+mn-lt"/>
                <a:ea typeface="+mn-ea"/>
                <a:cs typeface="+mn-cs"/>
                <a:sym typeface="Helvetica"/>
              </a:defRPr>
            </a:lvl1pPr>
          </a:lstStyle>
          <a:p>
            <a:r>
              <a:t>JOINT ESCROW INSTRUCTIONS TO ESCROW HOLDER</a:t>
            </a:r>
          </a:p>
        </p:txBody>
      </p:sp>
      <p:sp>
        <p:nvSpPr>
          <p:cNvPr id="1220" name="TextBox 15"/>
          <p:cNvSpPr txBox="1"/>
          <p:nvPr/>
        </p:nvSpPr>
        <p:spPr>
          <a:xfrm>
            <a:off x="7719176" y="2661976"/>
            <a:ext cx="3961904" cy="311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000000"/>
              </a:buClr>
              <a:buSzPct val="100000"/>
              <a:buFont typeface="Arial"/>
              <a:buChar char="•"/>
              <a:defRPr sz="1400" b="1">
                <a:solidFill>
                  <a:srgbClr val="44546A"/>
                </a:solidFill>
                <a:latin typeface="+mn-lt"/>
                <a:ea typeface="+mn-ea"/>
                <a:cs typeface="+mn-cs"/>
                <a:sym typeface="Helvetica"/>
              </a:defRPr>
            </a:pPr>
            <a:r>
              <a:rPr dirty="0">
                <a:solidFill>
                  <a:schemeClr val="tx1"/>
                </a:solidFill>
              </a:rPr>
              <a:t>20.A. </a:t>
            </a:r>
            <a:r>
              <a:rPr b="0" dirty="0">
                <a:solidFill>
                  <a:schemeClr val="tx1"/>
                </a:solidFill>
              </a:rPr>
              <a:t>An escrow is a vital part of a real estate transaction. The escrow acts as an intermediary between buyer and seller and between the principals and their lenders, if any. The escrow holds money and documents and has instructions not to distribute either until each party has fulfilled its obligations. The Residential Purchase Agreement is not just a contract between buyer and seller, it is also instructions to escrow holder and should be delivered to the escrow company. The escrow company may send out supplemental instructions or require additional documents be signed as well.</a:t>
            </a:r>
          </a:p>
        </p:txBody>
      </p:sp>
      <p:pic>
        <p:nvPicPr>
          <p:cNvPr id="1221" name="Screen Shot 2018-05-31 at 10.59.36 AM.png" descr="Screen Shot 2018-05-31 at 10.59.36 AM.png"/>
          <p:cNvPicPr>
            <a:picLocks noChangeAspect="1"/>
          </p:cNvPicPr>
          <p:nvPr/>
        </p:nvPicPr>
        <p:blipFill>
          <a:blip r:embed="rId2"/>
          <a:srcRect t="725"/>
          <a:stretch>
            <a:fillRect/>
          </a:stretch>
        </p:blipFill>
        <p:spPr>
          <a:xfrm>
            <a:off x="762000" y="2433354"/>
            <a:ext cx="6072612" cy="1738846"/>
          </a:xfrm>
          <a:prstGeom prst="rect">
            <a:avLst/>
          </a:prstGeom>
          <a:ln w="38100">
            <a:solidFill>
              <a:schemeClr val="tx1"/>
            </a:solidFill>
            <a:miter lim="400000"/>
          </a:ln>
        </p:spPr>
      </p:pic>
      <p:grpSp>
        <p:nvGrpSpPr>
          <p:cNvPr id="1224" name="ESCROW"/>
          <p:cNvGrpSpPr/>
          <p:nvPr/>
        </p:nvGrpSpPr>
        <p:grpSpPr>
          <a:xfrm>
            <a:off x="3813170" y="4606838"/>
            <a:ext cx="1374287" cy="1091405"/>
            <a:chOff x="-2" y="0"/>
            <a:chExt cx="1091405" cy="1091403"/>
          </a:xfrm>
        </p:grpSpPr>
        <p:sp>
          <p:nvSpPr>
            <p:cNvPr id="1222" name="Circle"/>
            <p:cNvSpPr/>
            <p:nvPr/>
          </p:nvSpPr>
          <p:spPr>
            <a:xfrm>
              <a:off x="-2" y="0"/>
              <a:ext cx="1091405" cy="1091403"/>
            </a:xfrm>
            <a:prstGeom prst="ellipse">
              <a:avLst/>
            </a:prstGeom>
            <a:solidFill>
              <a:schemeClr val="accent6">
                <a:satOff val="-3457"/>
                <a:lumOff val="13039"/>
              </a:schemeClr>
            </a:solidFill>
            <a:ln w="12700" cap="flat">
              <a:noFill/>
              <a:miter lim="400000"/>
            </a:ln>
            <a:effectLst/>
          </p:spPr>
          <p:txBody>
            <a:bodyPr wrap="square" lIns="45718" tIns="45718" rIns="45718" bIns="45718" numCol="1" anchor="ctr">
              <a:noAutofit/>
            </a:bodyPr>
            <a:lstStyle/>
            <a:p>
              <a:pPr algn="ctr">
                <a:defRPr sz="1400" cap="all">
                  <a:latin typeface="Helvetica Neue Bold Condensed"/>
                  <a:ea typeface="Helvetica Neue Bold Condensed"/>
                  <a:cs typeface="Helvetica Neue Bold Condensed"/>
                  <a:sym typeface="Helvetica Neue Bold Condensed"/>
                </a:defRPr>
              </a:pPr>
              <a:endParaRPr/>
            </a:p>
          </p:txBody>
        </p:sp>
        <p:sp>
          <p:nvSpPr>
            <p:cNvPr id="1223" name="ESCROW"/>
            <p:cNvSpPr txBox="1"/>
            <p:nvPr/>
          </p:nvSpPr>
          <p:spPr>
            <a:xfrm>
              <a:off x="113165" y="299482"/>
              <a:ext cx="818405" cy="492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cap="all">
                  <a:latin typeface="Helvetica Neue Bold Condensed"/>
                  <a:ea typeface="Helvetica Neue Bold Condensed"/>
                  <a:cs typeface="Helvetica Neue Bold Condensed"/>
                  <a:sym typeface="Helvetica Neue Bold Condensed"/>
                </a:defRPr>
              </a:lvl1pPr>
            </a:lstStyle>
            <a:p>
              <a:r>
                <a:rPr sz="1300" dirty="0"/>
                <a:t>ESCROW</a:t>
              </a:r>
            </a:p>
          </p:txBody>
        </p:sp>
      </p:grpSp>
      <p:grpSp>
        <p:nvGrpSpPr>
          <p:cNvPr id="1227" name="Broker"/>
          <p:cNvGrpSpPr/>
          <p:nvPr/>
        </p:nvGrpSpPr>
        <p:grpSpPr>
          <a:xfrm>
            <a:off x="5365096" y="4586651"/>
            <a:ext cx="1228381" cy="296149"/>
            <a:chOff x="0" y="0"/>
            <a:chExt cx="1228380" cy="296148"/>
          </a:xfrm>
        </p:grpSpPr>
        <p:sp>
          <p:nvSpPr>
            <p:cNvPr id="1225" name="Rectangle"/>
            <p:cNvSpPr/>
            <p:nvPr/>
          </p:nvSpPr>
          <p:spPr>
            <a:xfrm>
              <a:off x="-1" y="-1"/>
              <a:ext cx="1228382" cy="296149"/>
            </a:xfrm>
            <a:prstGeom prst="rect">
              <a:avLst/>
            </a:prstGeom>
            <a:solidFill>
              <a:schemeClr val="accent5">
                <a:lumOff val="20196"/>
              </a:schemeClr>
            </a:solidFill>
            <a:ln w="12700" cap="flat">
              <a:noFill/>
              <a:miter lim="400000"/>
            </a:ln>
            <a:effectLst/>
          </p:spPr>
          <p:txBody>
            <a:bodyPr wrap="square" lIns="45718" tIns="45718" rIns="45718" bIns="45718" numCol="1" anchor="ctr">
              <a:noAutofit/>
            </a:bodyPr>
            <a:lstStyle/>
            <a:p>
              <a:pPr algn="ctr">
                <a:defRPr sz="1200" cap="all">
                  <a:latin typeface="Helvetica Neue Bold Condensed"/>
                  <a:ea typeface="Helvetica Neue Bold Condensed"/>
                  <a:cs typeface="Helvetica Neue Bold Condensed"/>
                  <a:sym typeface="Helvetica Neue Bold Condensed"/>
                </a:defRPr>
              </a:pPr>
              <a:endParaRPr/>
            </a:p>
          </p:txBody>
        </p:sp>
        <p:sp>
          <p:nvSpPr>
            <p:cNvPr id="1226" name="Broker"/>
            <p:cNvSpPr txBox="1"/>
            <p:nvPr/>
          </p:nvSpPr>
          <p:spPr>
            <a:xfrm>
              <a:off x="-1" y="9238"/>
              <a:ext cx="1228382" cy="277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200" cap="all">
                  <a:latin typeface="Helvetica Neue Bold Condensed"/>
                  <a:ea typeface="Helvetica Neue Bold Condensed"/>
                  <a:cs typeface="Helvetica Neue Bold Condensed"/>
                  <a:sym typeface="Helvetica Neue Bold Condensed"/>
                </a:defRPr>
              </a:lvl1pPr>
            </a:lstStyle>
            <a:p>
              <a:r>
                <a:t>Broker</a:t>
              </a:r>
            </a:p>
          </p:txBody>
        </p:sp>
      </p:grpSp>
      <p:grpSp>
        <p:nvGrpSpPr>
          <p:cNvPr id="1230" name="Buyer"/>
          <p:cNvGrpSpPr/>
          <p:nvPr/>
        </p:nvGrpSpPr>
        <p:grpSpPr>
          <a:xfrm>
            <a:off x="5365096" y="5004465"/>
            <a:ext cx="1228381" cy="296149"/>
            <a:chOff x="0" y="0"/>
            <a:chExt cx="1228380" cy="296148"/>
          </a:xfrm>
        </p:grpSpPr>
        <p:sp>
          <p:nvSpPr>
            <p:cNvPr id="1228" name="Rectangle"/>
            <p:cNvSpPr/>
            <p:nvPr/>
          </p:nvSpPr>
          <p:spPr>
            <a:xfrm>
              <a:off x="-1" y="-1"/>
              <a:ext cx="1228382" cy="296149"/>
            </a:xfrm>
            <a:prstGeom prst="rect">
              <a:avLst/>
            </a:prstGeom>
            <a:solidFill>
              <a:schemeClr val="accent5">
                <a:lumOff val="20196"/>
              </a:schemeClr>
            </a:solidFill>
            <a:ln w="12700" cap="flat">
              <a:noFill/>
              <a:miter lim="400000"/>
            </a:ln>
            <a:effectLst/>
          </p:spPr>
          <p:txBody>
            <a:bodyPr wrap="square" lIns="45718" tIns="45718" rIns="45718" bIns="45718" numCol="1" anchor="ctr">
              <a:noAutofit/>
            </a:bodyPr>
            <a:lstStyle/>
            <a:p>
              <a:pPr algn="ctr">
                <a:defRPr sz="1200" cap="all">
                  <a:latin typeface="Helvetica Neue Bold Condensed"/>
                  <a:ea typeface="Helvetica Neue Bold Condensed"/>
                  <a:cs typeface="Helvetica Neue Bold Condensed"/>
                  <a:sym typeface="Helvetica Neue Bold Condensed"/>
                </a:defRPr>
              </a:pPr>
              <a:endParaRPr/>
            </a:p>
          </p:txBody>
        </p:sp>
        <p:sp>
          <p:nvSpPr>
            <p:cNvPr id="1229" name="Buyer"/>
            <p:cNvSpPr txBox="1"/>
            <p:nvPr/>
          </p:nvSpPr>
          <p:spPr>
            <a:xfrm>
              <a:off x="-1" y="9238"/>
              <a:ext cx="1228382" cy="277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200" cap="all">
                  <a:latin typeface="Helvetica Neue Bold Condensed"/>
                  <a:ea typeface="Helvetica Neue Bold Condensed"/>
                  <a:cs typeface="Helvetica Neue Bold Condensed"/>
                  <a:sym typeface="Helvetica Neue Bold Condensed"/>
                </a:defRPr>
              </a:lvl1pPr>
            </a:lstStyle>
            <a:p>
              <a:r>
                <a:t>Buyer</a:t>
              </a:r>
            </a:p>
          </p:txBody>
        </p:sp>
      </p:grpSp>
      <p:grpSp>
        <p:nvGrpSpPr>
          <p:cNvPr id="1233" name="Lender"/>
          <p:cNvGrpSpPr/>
          <p:nvPr/>
        </p:nvGrpSpPr>
        <p:grpSpPr>
          <a:xfrm>
            <a:off x="5365096" y="5422275"/>
            <a:ext cx="1228381" cy="296150"/>
            <a:chOff x="0" y="0"/>
            <a:chExt cx="1228380" cy="296148"/>
          </a:xfrm>
        </p:grpSpPr>
        <p:sp>
          <p:nvSpPr>
            <p:cNvPr id="1231" name="Rectangle"/>
            <p:cNvSpPr/>
            <p:nvPr/>
          </p:nvSpPr>
          <p:spPr>
            <a:xfrm>
              <a:off x="-1" y="-1"/>
              <a:ext cx="1228382" cy="296149"/>
            </a:xfrm>
            <a:prstGeom prst="rect">
              <a:avLst/>
            </a:prstGeom>
            <a:solidFill>
              <a:schemeClr val="accent5">
                <a:lumOff val="20196"/>
              </a:schemeClr>
            </a:solidFill>
            <a:ln w="12700" cap="flat">
              <a:noFill/>
              <a:miter lim="400000"/>
            </a:ln>
            <a:effectLst/>
          </p:spPr>
          <p:txBody>
            <a:bodyPr wrap="square" lIns="45718" tIns="45718" rIns="45718" bIns="45718" numCol="1" anchor="ctr">
              <a:noAutofit/>
            </a:bodyPr>
            <a:lstStyle/>
            <a:p>
              <a:pPr algn="ctr">
                <a:defRPr sz="1200" cap="all">
                  <a:latin typeface="Helvetica Neue Bold Condensed"/>
                  <a:ea typeface="Helvetica Neue Bold Condensed"/>
                  <a:cs typeface="Helvetica Neue Bold Condensed"/>
                  <a:sym typeface="Helvetica Neue Bold Condensed"/>
                </a:defRPr>
              </a:pPr>
              <a:endParaRPr/>
            </a:p>
          </p:txBody>
        </p:sp>
        <p:sp>
          <p:nvSpPr>
            <p:cNvPr id="1232" name="Lender"/>
            <p:cNvSpPr txBox="1"/>
            <p:nvPr/>
          </p:nvSpPr>
          <p:spPr>
            <a:xfrm>
              <a:off x="-1" y="9238"/>
              <a:ext cx="1228382" cy="277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200" cap="all">
                  <a:latin typeface="Helvetica Neue Bold Condensed"/>
                  <a:ea typeface="Helvetica Neue Bold Condensed"/>
                  <a:cs typeface="Helvetica Neue Bold Condensed"/>
                  <a:sym typeface="Helvetica Neue Bold Condensed"/>
                </a:defRPr>
              </a:lvl1pPr>
            </a:lstStyle>
            <a:p>
              <a:r>
                <a:t>Lender</a:t>
              </a:r>
            </a:p>
          </p:txBody>
        </p:sp>
      </p:grpSp>
      <p:grpSp>
        <p:nvGrpSpPr>
          <p:cNvPr id="1236" name="Broker"/>
          <p:cNvGrpSpPr/>
          <p:nvPr/>
        </p:nvGrpSpPr>
        <p:grpSpPr>
          <a:xfrm>
            <a:off x="2387535" y="4578745"/>
            <a:ext cx="1228381" cy="296149"/>
            <a:chOff x="0" y="0"/>
            <a:chExt cx="1228380" cy="296148"/>
          </a:xfrm>
        </p:grpSpPr>
        <p:sp>
          <p:nvSpPr>
            <p:cNvPr id="1234" name="Rectangle"/>
            <p:cNvSpPr/>
            <p:nvPr/>
          </p:nvSpPr>
          <p:spPr>
            <a:xfrm>
              <a:off x="-1" y="-1"/>
              <a:ext cx="1228382" cy="296149"/>
            </a:xfrm>
            <a:prstGeom prst="rect">
              <a:avLst/>
            </a:prstGeom>
            <a:solidFill>
              <a:srgbClr val="F9D33F"/>
            </a:solidFill>
            <a:ln w="12700" cap="flat">
              <a:noFill/>
              <a:miter lim="400000"/>
            </a:ln>
            <a:effectLst/>
          </p:spPr>
          <p:txBody>
            <a:bodyPr wrap="square" lIns="45718" tIns="45718" rIns="45718" bIns="45718" numCol="1" anchor="ctr">
              <a:noAutofit/>
            </a:bodyPr>
            <a:lstStyle/>
            <a:p>
              <a:pPr algn="ctr">
                <a:defRPr sz="1200" cap="all">
                  <a:latin typeface="Helvetica Neue Bold Condensed"/>
                  <a:ea typeface="Helvetica Neue Bold Condensed"/>
                  <a:cs typeface="Helvetica Neue Bold Condensed"/>
                  <a:sym typeface="Helvetica Neue Bold Condensed"/>
                </a:defRPr>
              </a:pPr>
              <a:endParaRPr/>
            </a:p>
          </p:txBody>
        </p:sp>
        <p:sp>
          <p:nvSpPr>
            <p:cNvPr id="1235" name="Broker"/>
            <p:cNvSpPr txBox="1"/>
            <p:nvPr/>
          </p:nvSpPr>
          <p:spPr>
            <a:xfrm>
              <a:off x="-1" y="9238"/>
              <a:ext cx="1228382" cy="277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200" cap="all">
                  <a:latin typeface="Helvetica Neue Bold Condensed"/>
                  <a:ea typeface="Helvetica Neue Bold Condensed"/>
                  <a:cs typeface="Helvetica Neue Bold Condensed"/>
                  <a:sym typeface="Helvetica Neue Bold Condensed"/>
                </a:defRPr>
              </a:lvl1pPr>
            </a:lstStyle>
            <a:p>
              <a:r>
                <a:rPr dirty="0"/>
                <a:t>Broker</a:t>
              </a:r>
            </a:p>
          </p:txBody>
        </p:sp>
      </p:grpSp>
      <p:grpSp>
        <p:nvGrpSpPr>
          <p:cNvPr id="1239" name="Seller"/>
          <p:cNvGrpSpPr/>
          <p:nvPr/>
        </p:nvGrpSpPr>
        <p:grpSpPr>
          <a:xfrm>
            <a:off x="2375849" y="5013703"/>
            <a:ext cx="1228381" cy="296149"/>
            <a:chOff x="0" y="0"/>
            <a:chExt cx="1228380" cy="296148"/>
          </a:xfrm>
        </p:grpSpPr>
        <p:sp>
          <p:nvSpPr>
            <p:cNvPr id="1237" name="Rectangle"/>
            <p:cNvSpPr/>
            <p:nvPr/>
          </p:nvSpPr>
          <p:spPr>
            <a:xfrm>
              <a:off x="-1" y="-1"/>
              <a:ext cx="1228382" cy="296149"/>
            </a:xfrm>
            <a:prstGeom prst="rect">
              <a:avLst/>
            </a:prstGeom>
            <a:solidFill>
              <a:srgbClr val="F9D33F"/>
            </a:solidFill>
            <a:ln w="12700" cap="flat">
              <a:noFill/>
              <a:miter lim="400000"/>
            </a:ln>
            <a:effectLst/>
          </p:spPr>
          <p:txBody>
            <a:bodyPr wrap="square" lIns="45718" tIns="45718" rIns="45718" bIns="45718" numCol="1" anchor="ctr">
              <a:noAutofit/>
            </a:bodyPr>
            <a:lstStyle/>
            <a:p>
              <a:pPr algn="ctr">
                <a:defRPr sz="1200" cap="all">
                  <a:latin typeface="Helvetica Neue Bold Condensed"/>
                  <a:ea typeface="Helvetica Neue Bold Condensed"/>
                  <a:cs typeface="Helvetica Neue Bold Condensed"/>
                  <a:sym typeface="Helvetica Neue Bold Condensed"/>
                </a:defRPr>
              </a:pPr>
              <a:endParaRPr/>
            </a:p>
          </p:txBody>
        </p:sp>
        <p:sp>
          <p:nvSpPr>
            <p:cNvPr id="1238" name="Seller"/>
            <p:cNvSpPr txBox="1"/>
            <p:nvPr/>
          </p:nvSpPr>
          <p:spPr>
            <a:xfrm>
              <a:off x="-1" y="9238"/>
              <a:ext cx="1228382" cy="277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200" cap="all">
                  <a:latin typeface="Helvetica Neue Bold Condensed"/>
                  <a:ea typeface="Helvetica Neue Bold Condensed"/>
                  <a:cs typeface="Helvetica Neue Bold Condensed"/>
                  <a:sym typeface="Helvetica Neue Bold Condensed"/>
                </a:defRPr>
              </a:lvl1pPr>
            </a:lstStyle>
            <a:p>
              <a:r>
                <a:t>Seller</a:t>
              </a:r>
            </a:p>
          </p:txBody>
        </p:sp>
      </p:grpSp>
      <p:grpSp>
        <p:nvGrpSpPr>
          <p:cNvPr id="1242" name="Lender"/>
          <p:cNvGrpSpPr/>
          <p:nvPr/>
        </p:nvGrpSpPr>
        <p:grpSpPr>
          <a:xfrm>
            <a:off x="2394290" y="5431512"/>
            <a:ext cx="1228381" cy="296150"/>
            <a:chOff x="0" y="0"/>
            <a:chExt cx="1228380" cy="296148"/>
          </a:xfrm>
        </p:grpSpPr>
        <p:sp>
          <p:nvSpPr>
            <p:cNvPr id="1240" name="Rectangle"/>
            <p:cNvSpPr/>
            <p:nvPr/>
          </p:nvSpPr>
          <p:spPr>
            <a:xfrm>
              <a:off x="-1" y="-1"/>
              <a:ext cx="1228382" cy="296149"/>
            </a:xfrm>
            <a:prstGeom prst="rect">
              <a:avLst/>
            </a:prstGeom>
            <a:solidFill>
              <a:srgbClr val="F9D33F"/>
            </a:solidFill>
            <a:ln w="12700" cap="flat">
              <a:noFill/>
              <a:miter lim="400000"/>
            </a:ln>
            <a:effectLst/>
          </p:spPr>
          <p:txBody>
            <a:bodyPr wrap="square" lIns="45718" tIns="45718" rIns="45718" bIns="45718" numCol="1" anchor="ctr">
              <a:noAutofit/>
            </a:bodyPr>
            <a:lstStyle/>
            <a:p>
              <a:pPr algn="ctr">
                <a:defRPr sz="1200" cap="all">
                  <a:latin typeface="Helvetica Neue Bold Condensed"/>
                  <a:ea typeface="Helvetica Neue Bold Condensed"/>
                  <a:cs typeface="Helvetica Neue Bold Condensed"/>
                  <a:sym typeface="Helvetica Neue Bold Condensed"/>
                </a:defRPr>
              </a:pPr>
              <a:endParaRPr/>
            </a:p>
          </p:txBody>
        </p:sp>
        <p:sp>
          <p:nvSpPr>
            <p:cNvPr id="1241" name="Lender"/>
            <p:cNvSpPr txBox="1"/>
            <p:nvPr/>
          </p:nvSpPr>
          <p:spPr>
            <a:xfrm>
              <a:off x="-1" y="9238"/>
              <a:ext cx="1228382" cy="277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200" cap="all">
                  <a:latin typeface="Helvetica Neue Bold Condensed"/>
                  <a:ea typeface="Helvetica Neue Bold Condensed"/>
                  <a:cs typeface="Helvetica Neue Bold Condensed"/>
                  <a:sym typeface="Helvetica Neue Bold Condensed"/>
                </a:defRPr>
              </a:lvl1pPr>
            </a:lstStyle>
            <a:p>
              <a:r>
                <a:t>Lender</a:t>
              </a:r>
            </a:p>
          </p:txBody>
        </p:sp>
      </p:grpSp>
      <p:grpSp>
        <p:nvGrpSpPr>
          <p:cNvPr id="1248" name="Group"/>
          <p:cNvGrpSpPr/>
          <p:nvPr/>
        </p:nvGrpSpPr>
        <p:grpSpPr>
          <a:xfrm>
            <a:off x="3615917" y="4734720"/>
            <a:ext cx="299917" cy="835629"/>
            <a:chOff x="0" y="-1"/>
            <a:chExt cx="299916" cy="835628"/>
          </a:xfrm>
        </p:grpSpPr>
        <p:sp>
          <p:nvSpPr>
            <p:cNvPr id="1243" name="Line"/>
            <p:cNvSpPr/>
            <p:nvPr/>
          </p:nvSpPr>
          <p:spPr>
            <a:xfrm>
              <a:off x="152401" y="417811"/>
              <a:ext cx="147516" cy="3"/>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44" name="Line"/>
            <p:cNvSpPr/>
            <p:nvPr/>
          </p:nvSpPr>
          <p:spPr>
            <a:xfrm flipH="1">
              <a:off x="139102" y="24073"/>
              <a:ext cx="3" cy="810874"/>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45" name="Line"/>
            <p:cNvSpPr/>
            <p:nvPr/>
          </p:nvSpPr>
          <p:spPr>
            <a:xfrm>
              <a:off x="0" y="-2"/>
              <a:ext cx="147514" cy="3"/>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46" name="Line"/>
            <p:cNvSpPr/>
            <p:nvPr/>
          </p:nvSpPr>
          <p:spPr>
            <a:xfrm>
              <a:off x="0" y="417811"/>
              <a:ext cx="147514" cy="3"/>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47" name="Line"/>
            <p:cNvSpPr/>
            <p:nvPr/>
          </p:nvSpPr>
          <p:spPr>
            <a:xfrm>
              <a:off x="0" y="835625"/>
              <a:ext cx="147514" cy="3"/>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grpSp>
      <p:grpSp>
        <p:nvGrpSpPr>
          <p:cNvPr id="1254" name="Group"/>
          <p:cNvGrpSpPr/>
          <p:nvPr/>
        </p:nvGrpSpPr>
        <p:grpSpPr>
          <a:xfrm>
            <a:off x="5057832" y="4734724"/>
            <a:ext cx="299917" cy="835628"/>
            <a:chOff x="0" y="0"/>
            <a:chExt cx="299916" cy="835627"/>
          </a:xfrm>
        </p:grpSpPr>
        <p:sp>
          <p:nvSpPr>
            <p:cNvPr id="1249" name="Line"/>
            <p:cNvSpPr/>
            <p:nvPr/>
          </p:nvSpPr>
          <p:spPr>
            <a:xfrm flipH="1">
              <a:off x="0" y="417811"/>
              <a:ext cx="147515" cy="3"/>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50" name="Line"/>
            <p:cNvSpPr/>
            <p:nvPr/>
          </p:nvSpPr>
          <p:spPr>
            <a:xfrm>
              <a:off x="160811" y="24073"/>
              <a:ext cx="4" cy="810874"/>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51" name="Line"/>
            <p:cNvSpPr/>
            <p:nvPr/>
          </p:nvSpPr>
          <p:spPr>
            <a:xfrm flipH="1" flipV="1">
              <a:off x="152401" y="0"/>
              <a:ext cx="147517" cy="1"/>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52" name="Line"/>
            <p:cNvSpPr/>
            <p:nvPr/>
          </p:nvSpPr>
          <p:spPr>
            <a:xfrm flipH="1">
              <a:off x="152401" y="417811"/>
              <a:ext cx="147517" cy="3"/>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sp>
          <p:nvSpPr>
            <p:cNvPr id="1253" name="Line"/>
            <p:cNvSpPr/>
            <p:nvPr/>
          </p:nvSpPr>
          <p:spPr>
            <a:xfrm flipH="1">
              <a:off x="152401" y="835625"/>
              <a:ext cx="147517" cy="3"/>
            </a:xfrm>
            <a:prstGeom prst="line">
              <a:avLst/>
            </a:prstGeom>
            <a:noFill/>
            <a:ln w="12700" cap="flat">
              <a:solidFill>
                <a:srgbClr val="000000"/>
              </a:solidFill>
              <a:custDash>
                <a:ds d="200000" sp="200000"/>
              </a:custDash>
              <a:miter lim="400000"/>
            </a:ln>
            <a:effectLst/>
          </p:spPr>
          <p:txBody>
            <a:bodyPr wrap="square" lIns="45718" tIns="45718" rIns="45718" bIns="45718" numCol="1" anchor="t">
              <a:noAutofit/>
            </a:bodyPr>
            <a:lstStyle/>
            <a:p>
              <a:endParaRPr/>
            </a:p>
          </p:txBody>
        </p:sp>
      </p:grpSp>
      <p:sp>
        <p:nvSpPr>
          <p:cNvPr id="1255" name="Rectangle 2"/>
          <p:cNvSpPr txBox="1"/>
          <p:nvPr/>
        </p:nvSpPr>
        <p:spPr>
          <a:xfrm>
            <a:off x="732670" y="411761"/>
            <a:ext cx="2216644" cy="345437"/>
          </a:xfrm>
          <a:prstGeom prst="rect">
            <a:avLst/>
          </a:prstGeom>
          <a:solidFill>
            <a:srgbClr val="FC571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700" b="1" cap="all">
                <a:solidFill>
                  <a:srgbClr val="FFFFFF"/>
                </a:solidFill>
                <a:latin typeface="+mn-lt"/>
                <a:ea typeface="+mn-ea"/>
                <a:cs typeface="+mn-cs"/>
                <a:sym typeface="Helvetica"/>
              </a:defRPr>
            </a:lvl1pPr>
          </a:lstStyle>
          <a:p>
            <a:r>
              <a:t>Paragraph 20.a.</a:t>
            </a:r>
          </a:p>
        </p:txBody>
      </p:sp>
      <p:sp>
        <p:nvSpPr>
          <p:cNvPr id="43" name="TextBox 14">
            <a:extLst>
              <a:ext uri="{FF2B5EF4-FFF2-40B4-BE49-F238E27FC236}">
                <a16:creationId xmlns:a16="http://schemas.microsoft.com/office/drawing/2014/main" id="{2EA9C239-89A1-4662-9485-23F6CED286C2}"/>
              </a:ext>
            </a:extLst>
          </p:cNvPr>
          <p:cNvSpPr txBox="1"/>
          <p:nvPr/>
        </p:nvSpPr>
        <p:spPr>
          <a:xfrm>
            <a:off x="12280" y="6081410"/>
            <a:ext cx="12179720" cy="261606"/>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100" b="1"/>
            </a:lvl1pPr>
          </a:lstStyle>
          <a:p>
            <a:r>
              <a:rPr lang="fr-FR" dirty="0"/>
              <a:t>RPA page: </a:t>
            </a:r>
            <a:r>
              <a:rPr lang="fr-FR" dirty="0">
                <a:hlinkClick r:id="rId3" action="ppaction://hlinksldjump"/>
              </a:rPr>
              <a:t>1</a:t>
            </a:r>
            <a:r>
              <a:rPr lang="fr-FR" dirty="0"/>
              <a:t>. </a:t>
            </a:r>
            <a:r>
              <a:rPr lang="fr-FR" dirty="0">
                <a:hlinkClick r:id="rId4" action="ppaction://hlinksldjump"/>
              </a:rPr>
              <a:t>2</a:t>
            </a:r>
            <a:r>
              <a:rPr lang="fr-FR" dirty="0"/>
              <a:t>. </a:t>
            </a:r>
            <a:r>
              <a:rPr lang="fr-FR" dirty="0">
                <a:hlinkClick r:id="rId5" action="ppaction://hlinksldjump"/>
              </a:rPr>
              <a:t>3</a:t>
            </a:r>
            <a:r>
              <a:rPr lang="fr-FR" dirty="0"/>
              <a:t>. </a:t>
            </a:r>
            <a:r>
              <a:rPr lang="fr-FR" dirty="0">
                <a:hlinkClick r:id="rId6" action="ppaction://hlinksldjump"/>
              </a:rPr>
              <a:t>4</a:t>
            </a:r>
            <a:r>
              <a:rPr lang="fr-FR" dirty="0"/>
              <a:t>. </a:t>
            </a:r>
            <a:r>
              <a:rPr lang="fr-FR" dirty="0">
                <a:hlinkClick r:id="rId7" action="ppaction://hlinksldjump"/>
              </a:rPr>
              <a:t>5</a:t>
            </a:r>
            <a:r>
              <a:rPr lang="fr-FR" dirty="0"/>
              <a:t>. </a:t>
            </a:r>
            <a:r>
              <a:rPr lang="fr-FR" dirty="0">
                <a:hlinkClick r:id="rId8" action="ppaction://hlinksldjump"/>
              </a:rPr>
              <a:t>6</a:t>
            </a:r>
            <a:r>
              <a:rPr lang="fr-FR" dirty="0"/>
              <a:t>. </a:t>
            </a:r>
            <a:r>
              <a:rPr lang="fr-FR" dirty="0">
                <a:hlinkClick r:id="rId9" action="ppaction://hlinksldjump"/>
              </a:rPr>
              <a:t>7</a:t>
            </a:r>
            <a:r>
              <a:rPr lang="fr-FR" dirty="0"/>
              <a:t>. </a:t>
            </a:r>
            <a:r>
              <a:rPr lang="fr-FR" dirty="0">
                <a:hlinkClick r:id="rId10" action="ppaction://hlinksldjump"/>
              </a:rPr>
              <a:t>8</a:t>
            </a:r>
            <a:r>
              <a:rPr lang="fr-FR" dirty="0"/>
              <a:t>. </a:t>
            </a:r>
            <a:r>
              <a:rPr lang="fr-FR" dirty="0">
                <a:hlinkClick r:id="rId11" action="ppaction://hlinksldjump"/>
              </a:rPr>
              <a:t>9</a:t>
            </a:r>
            <a:r>
              <a:rPr lang="fr-FR" dirty="0"/>
              <a:t>. </a:t>
            </a:r>
            <a:r>
              <a:rPr lang="fr-FR" dirty="0">
                <a:hlinkClick r:id="rId12" action="ppaction://hlinksldjump"/>
              </a:rPr>
              <a:t>10</a:t>
            </a:r>
            <a:r>
              <a:rPr lang="fr-FR" dirty="0"/>
              <a: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rgbClr val="EB6C15"/>
          </a:solidFill>
        </a:ln>
      </a:spPr>
      <a:bodyPr wrap="square" rtlCol="0" anchor="t" anchorCtr="0">
        <a:noAutofit/>
      </a:bodyPr>
      <a:lstStyle>
        <a:defPPr algn="ctr">
          <a:defRPr sz="1200" b="1" dirty="0">
            <a:latin typeface="+mn-lt"/>
          </a:defRPr>
        </a:defPPr>
      </a:lst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5811</TotalTime>
  <Words>29058</Words>
  <Application>Microsoft Office PowerPoint</Application>
  <PresentationFormat>Widescreen</PresentationFormat>
  <Paragraphs>1606</Paragraphs>
  <Slides>129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129</vt:i4>
      </vt:variant>
    </vt:vector>
  </HeadingPairs>
  <TitlesOfParts>
    <vt:vector size="135" baseType="lpstr">
      <vt:lpstr>Arial</vt:lpstr>
      <vt:lpstr>Calibri</vt:lpstr>
      <vt:lpstr>Calibri Light</vt:lpstr>
      <vt:lpstr>Helvetica</vt:lpstr>
      <vt:lpstr>Helvetica Neue Bold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Curtis</dc:creator>
  <cp:lastModifiedBy>britjettem@caarinc.onmicrosoft.com</cp:lastModifiedBy>
  <cp:revision>274</cp:revision>
  <dcterms:modified xsi:type="dcterms:W3CDTF">2020-03-10T21:57:51Z</dcterms:modified>
</cp:coreProperties>
</file>